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17"/>
  </p:notesMasterIdLst>
  <p:handoutMasterIdLst>
    <p:handoutMasterId r:id="rId18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797675" cy="9926638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66" autoAdjust="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19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-3150" y="-102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098" y="0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33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098" y="9428533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5363E5-90A2-49D5-934C-6990BAAE840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9689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098" y="0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06" y="4715073"/>
            <a:ext cx="5438464" cy="446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33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098" y="9428533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FAF1FCE-4DBD-4CE7-84EA-59B16E37562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96254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57734-6408-4546-AF7F-032FB6B74F9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836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6881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403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6322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6612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376575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929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35110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3663791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48059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257224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3622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699693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986185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589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743794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577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606529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235238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66617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152628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7147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22176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5974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82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06087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051438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1" descr="förslag sid 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54" r="14476" b="464"/>
          <a:stretch>
            <a:fillRect/>
          </a:stretch>
        </p:blipFill>
        <p:spPr bwMode="auto">
          <a:xfrm>
            <a:off x="0" y="0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4"/>
          <p:cNvSpPr txBox="1">
            <a:spLocks noChangeArrowheads="1"/>
          </p:cNvSpPr>
          <p:nvPr userDrawn="1"/>
        </p:nvSpPr>
        <p:spPr bwMode="auto">
          <a:xfrm>
            <a:off x="5176838" y="4565650"/>
            <a:ext cx="1971675" cy="220663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782" tIns="47891" rIns="95782" bIns="47891">
            <a:spAutoFit/>
          </a:bodyPr>
          <a:lstStyle>
            <a:lvl1pPr defTabSz="957263">
              <a:defRPr>
                <a:solidFill>
                  <a:schemeClr val="tx1"/>
                </a:solidFill>
                <a:latin typeface="Arial" charset="0"/>
              </a:defRPr>
            </a:lvl1pPr>
            <a:lvl2pPr marL="479425" defTabSz="957263">
              <a:defRPr>
                <a:solidFill>
                  <a:schemeClr val="tx1"/>
                </a:solidFill>
                <a:latin typeface="Arial" charset="0"/>
              </a:defRPr>
            </a:lvl2pPr>
            <a:lvl3pPr marL="957263" defTabSz="957263">
              <a:defRPr>
                <a:solidFill>
                  <a:schemeClr val="tx1"/>
                </a:solidFill>
                <a:latin typeface="Arial" charset="0"/>
              </a:defRPr>
            </a:lvl3pPr>
            <a:lvl4pPr marL="1436688" defTabSz="957263">
              <a:defRPr>
                <a:solidFill>
                  <a:schemeClr val="tx1"/>
                </a:solidFill>
                <a:latin typeface="Arial" charset="0"/>
              </a:defRPr>
            </a:lvl4pPr>
            <a:lvl5pPr marL="1916113" defTabSz="957263">
              <a:defRPr>
                <a:solidFill>
                  <a:schemeClr val="tx1"/>
                </a:solidFill>
                <a:latin typeface="Arial" charset="0"/>
              </a:defRPr>
            </a:lvl5pPr>
            <a:lvl6pPr marL="23733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305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877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49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sv-SE" sz="8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6" name="Text Box 35"/>
          <p:cNvSpPr txBox="1">
            <a:spLocks noChangeArrowheads="1"/>
          </p:cNvSpPr>
          <p:nvPr userDrawn="1"/>
        </p:nvSpPr>
        <p:spPr bwMode="auto">
          <a:xfrm>
            <a:off x="8083550" y="1012825"/>
            <a:ext cx="3270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57263">
              <a:defRPr>
                <a:solidFill>
                  <a:schemeClr val="tx1"/>
                </a:solidFill>
                <a:latin typeface="Arial" charset="0"/>
              </a:defRPr>
            </a:lvl1pPr>
            <a:lvl2pPr defTabSz="957263">
              <a:defRPr>
                <a:solidFill>
                  <a:schemeClr val="tx1"/>
                </a:solidFill>
                <a:latin typeface="Arial" charset="0"/>
              </a:defRPr>
            </a:lvl2pPr>
            <a:lvl3pPr defTabSz="957263">
              <a:defRPr>
                <a:solidFill>
                  <a:schemeClr val="tx1"/>
                </a:solidFill>
                <a:latin typeface="Arial" charset="0"/>
              </a:defRPr>
            </a:lvl3pPr>
            <a:lvl4pPr defTabSz="957263">
              <a:defRPr>
                <a:solidFill>
                  <a:schemeClr val="tx1"/>
                </a:solidFill>
                <a:latin typeface="Arial" charset="0"/>
              </a:defRPr>
            </a:lvl4pPr>
            <a:lvl5pPr defTabSz="957263">
              <a:defRPr>
                <a:solidFill>
                  <a:schemeClr val="tx1"/>
                </a:solidFill>
                <a:latin typeface="Arial" charset="0"/>
              </a:defRPr>
            </a:lvl5pPr>
            <a:lvl6pPr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2C73D0DB-0D8E-4E32-A075-F8D697A0736D}" type="slidenum">
              <a:rPr lang="sv-SE" sz="1000">
                <a:solidFill>
                  <a:schemeClr val="bg1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sv-SE" sz="1000" dirty="0">
              <a:solidFill>
                <a:schemeClr val="bg1"/>
              </a:solidFill>
            </a:endParaRPr>
          </a:p>
        </p:txBody>
      </p:sp>
      <p:sp>
        <p:nvSpPr>
          <p:cNvPr id="2" name="Rektangel 1"/>
          <p:cNvSpPr/>
          <p:nvPr userDrawn="1"/>
        </p:nvSpPr>
        <p:spPr>
          <a:xfrm>
            <a:off x="8771782" y="3969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C94B0683-8D09-4B51-B5A0-D220E32CF7B0}" type="slidenum">
              <a:rPr lang="sv-SE" sz="1200" baseline="0" smtClean="0">
                <a:solidFill>
                  <a:schemeClr val="bg1"/>
                </a:solidFill>
              </a:rPr>
              <a:pPr/>
              <a:t>‹#›</a:t>
            </a:fld>
            <a:endParaRPr lang="en-US" sz="1200" baseline="0" dirty="0"/>
          </a:p>
        </p:txBody>
      </p:sp>
      <p:sp>
        <p:nvSpPr>
          <p:cNvPr id="3" name="textruta 2"/>
          <p:cNvSpPr txBox="1"/>
          <p:nvPr userDrawn="1"/>
        </p:nvSpPr>
        <p:spPr>
          <a:xfrm>
            <a:off x="7148513" y="6642556"/>
            <a:ext cx="19954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>
                <a:solidFill>
                  <a:srgbClr val="0000FF"/>
                </a:solidFill>
              </a:rPr>
              <a:t>mats.oberg@swedgeo.se/2018-04-17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 userDrawn="1"/>
        </p:nvSpPr>
        <p:spPr bwMode="auto">
          <a:xfrm>
            <a:off x="7250113" y="6643688"/>
            <a:ext cx="189388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sv-SE" sz="800">
                <a:solidFill>
                  <a:schemeClr val="accent2"/>
                </a:solidFill>
              </a:rPr>
              <a:t>mats.oberg@swedgeo.se/2012-08-15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gis.swedgeo.se/rtj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ivsmedelsverket.se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gis.swedgeo.se/dokument/RTJF&#196;LT_GEOSTAB_VAKASTAB_broschyr_A5viktA4_ver170424.pdf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://gis.swedgeo.se/vattentaktolycka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sb.se/Upload/Insats_och_beredskap/naturolyckor/%c3%85tgardskalender%20vid%20ras,%20skred%20och%20slamstr%c3%b6mmar%20med%20h%c3%a4nvisning.pdf" TargetMode="External"/><Relationship Id="rId11" Type="http://schemas.openxmlformats.org/officeDocument/2006/relationships/image" Target="../media/image14.png"/><Relationship Id="rId5" Type="http://schemas.openxmlformats.org/officeDocument/2006/relationships/hyperlink" Target="http://www.swedgeo.se/sv/samhallsplanering--sakerhet/stod-till-raddningstjansten/" TargetMode="External"/><Relationship Id="rId10" Type="http://schemas.openxmlformats.org/officeDocument/2006/relationships/image" Target="../media/image13.png"/><Relationship Id="rId4" Type="http://schemas.openxmlformats.org/officeDocument/2006/relationships/hyperlink" Target="http://gis.swedgeo.se/rtj/" TargetMode="Externa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76354" y="611330"/>
            <a:ext cx="4811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Tillstånd 180328 från </a:t>
            </a:r>
            <a:r>
              <a:rPr lang="sv-SE" b="1" dirty="0" err="1"/>
              <a:t>Lst</a:t>
            </a:r>
            <a:r>
              <a:rPr lang="sv-SE" b="1" dirty="0"/>
              <a:t> VGL till SGI </a:t>
            </a:r>
          </a:p>
          <a:p>
            <a:r>
              <a:rPr lang="sv-SE" b="1" dirty="0"/>
              <a:t>enligt KÖL Kameraövervakningslagen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679" y="697055"/>
            <a:ext cx="3838015" cy="58283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ruta 5"/>
          <p:cNvSpPr txBox="1"/>
          <p:nvPr/>
        </p:nvSpPr>
        <p:spPr>
          <a:xfrm>
            <a:off x="572231" y="1765585"/>
            <a:ext cx="3628870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600" dirty="0"/>
              <a:t>”… omfattar jordskreds-, ras- och erosionsbenägnas zoner i Sverige där det finns geologiska och geotekniska förut-sättningar för att klimatförändrings- och naturrelaterade händelse och olyckor kan äga rum…”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667481" y="4026733"/>
            <a:ext cx="362887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600" dirty="0"/>
              <a:t>”… aktivering av kameran får endast ske på en sådan höjd att identifiering av personer inte är möjlig …”</a:t>
            </a:r>
          </a:p>
        </p:txBody>
      </p:sp>
    </p:spTree>
    <p:extLst>
      <p:ext uri="{BB962C8B-B14F-4D97-AF65-F5344CB8AC3E}">
        <p14:creationId xmlns:p14="http://schemas.microsoft.com/office/powerpoint/2010/main" val="2108439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 1"/>
          <p:cNvGrpSpPr/>
          <p:nvPr/>
        </p:nvGrpSpPr>
        <p:grpSpPr>
          <a:xfrm>
            <a:off x="0" y="498021"/>
            <a:ext cx="9144000" cy="6036129"/>
            <a:chOff x="0" y="498021"/>
            <a:chExt cx="9144000" cy="603612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" y="1252538"/>
              <a:ext cx="9089286" cy="528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ktangel 17"/>
            <p:cNvSpPr>
              <a:spLocks noChangeArrowheads="1"/>
            </p:cNvSpPr>
            <p:nvPr/>
          </p:nvSpPr>
          <p:spPr bwMode="auto">
            <a:xfrm>
              <a:off x="0" y="498021"/>
              <a:ext cx="9144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sv-SE" sz="2800" b="1" dirty="0">
                  <a:solidFill>
                    <a:prstClr val="black"/>
                  </a:solidFill>
                </a:rPr>
                <a:t>Anteckningslager (”aktiva lager”)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9589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167962" y="583314"/>
            <a:ext cx="9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/>
              <a:t>MSB2:4-projekt 2017-2018: </a:t>
            </a:r>
            <a:r>
              <a:rPr lang="sv-SE" sz="2400" b="1" dirty="0" err="1"/>
              <a:t>ArcGIS</a:t>
            </a:r>
            <a:r>
              <a:rPr lang="sv-SE" sz="2400" b="1" dirty="0"/>
              <a:t>-verktyg för Plan, Profil (1:1) och överslagsberäkning av slänt </a:t>
            </a:r>
            <a:r>
              <a:rPr lang="sv-SE" sz="2400" b="1" dirty="0" err="1"/>
              <a:t>ver</a:t>
            </a:r>
            <a:r>
              <a:rPr lang="sv-SE" sz="2400" b="1" dirty="0"/>
              <a:t> 180220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251198" y="2935142"/>
            <a:ext cx="87753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MSB2:4-finasierat projekt 2017-2018 ” Stöd till Räddningstjänsten och USAR-team i akuta ras- och skredsituationer - webbaserad och GIS-modellerad överslagsberäkning av markstabilitet ” (och vidare </a:t>
            </a:r>
            <a:r>
              <a:rPr lang="sv-SE" sz="1800" dirty="0" err="1"/>
              <a:t>TiB</a:t>
            </a:r>
            <a:r>
              <a:rPr lang="sv-SE" sz="1800" dirty="0"/>
              <a:t>-stöd från SGI)</a:t>
            </a:r>
          </a:p>
          <a:p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Teknisk projektledare: Mats Öberg/SGI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Geotekniskt sakkunnig: Karin Odén/SGI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Utveckling </a:t>
            </a:r>
            <a:r>
              <a:rPr lang="sv-SE" sz="1800" dirty="0" err="1"/>
              <a:t>ArcGIS</a:t>
            </a:r>
            <a:r>
              <a:rPr lang="sv-SE" sz="1800" dirty="0"/>
              <a:t> Tools: Elias </a:t>
            </a:r>
            <a:r>
              <a:rPr lang="sv-SE" sz="1800" dirty="0" err="1"/>
              <a:t>Jörholt</a:t>
            </a:r>
            <a:r>
              <a:rPr lang="sv-SE" sz="1800" dirty="0"/>
              <a:t>/SWECO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Projektansvarig Samverkansområde Geografiskt områdesansvar (SOGO): Sven Vasseur/Lantmäteriet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dirty="0"/>
          </a:p>
        </p:txBody>
      </p:sp>
      <p:grpSp>
        <p:nvGrpSpPr>
          <p:cNvPr id="16" name="Grupp 15"/>
          <p:cNvGrpSpPr/>
          <p:nvPr/>
        </p:nvGrpSpPr>
        <p:grpSpPr>
          <a:xfrm>
            <a:off x="814267" y="1736731"/>
            <a:ext cx="6337026" cy="695238"/>
            <a:chOff x="251198" y="1722335"/>
            <a:chExt cx="6337026" cy="695238"/>
          </a:xfrm>
        </p:grpSpPr>
        <p:grpSp>
          <p:nvGrpSpPr>
            <p:cNvPr id="12" name="Grupp 11"/>
            <p:cNvGrpSpPr/>
            <p:nvPr/>
          </p:nvGrpSpPr>
          <p:grpSpPr>
            <a:xfrm>
              <a:off x="251198" y="1722335"/>
              <a:ext cx="5095744" cy="695238"/>
              <a:chOff x="395536" y="4909741"/>
              <a:chExt cx="5095744" cy="695238"/>
            </a:xfrm>
          </p:grpSpPr>
          <p:pic>
            <p:nvPicPr>
              <p:cNvPr id="8" name="Bildobjekt 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223"/>
              <a:stretch/>
            </p:blipFill>
            <p:spPr>
              <a:xfrm>
                <a:off x="2843808" y="4909741"/>
                <a:ext cx="2647472" cy="695238"/>
              </a:xfrm>
              <a:prstGeom prst="rect">
                <a:avLst/>
              </a:prstGeom>
            </p:spPr>
          </p:pic>
          <p:pic>
            <p:nvPicPr>
              <p:cNvPr id="11" name="Bildobjekt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215"/>
              <a:stretch/>
            </p:blipFill>
            <p:spPr>
              <a:xfrm>
                <a:off x="395536" y="4909741"/>
                <a:ext cx="576064" cy="695238"/>
              </a:xfrm>
              <a:prstGeom prst="rect">
                <a:avLst/>
              </a:prstGeom>
            </p:spPr>
          </p:pic>
          <p:pic>
            <p:nvPicPr>
              <p:cNvPr id="9" name="Bildobjekt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5616" y="4962269"/>
                <a:ext cx="1584176" cy="590183"/>
              </a:xfrm>
              <a:prstGeom prst="rect">
                <a:avLst/>
              </a:prstGeom>
            </p:spPr>
          </p:pic>
        </p:grpSp>
        <p:pic>
          <p:nvPicPr>
            <p:cNvPr id="15" name="Bildobjekt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6155" y="1727910"/>
              <a:ext cx="532069" cy="684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2286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185254" y="548680"/>
            <a:ext cx="877349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Utgångspunkten vad gäller </a:t>
            </a:r>
            <a:r>
              <a:rPr lang="sv-SE" b="1" dirty="0"/>
              <a:t>höjddata</a:t>
            </a:r>
            <a:r>
              <a:rPr lang="sv-SE" dirty="0"/>
              <a:t> är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/>
              <a:t>LM </a:t>
            </a:r>
            <a:r>
              <a:rPr lang="sv-SE" b="1" dirty="0"/>
              <a:t>NH 1m+ </a:t>
            </a:r>
            <a:r>
              <a:rPr lang="sv-SE" dirty="0"/>
              <a:t>(genom WCS-tjänst)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b="1" dirty="0" err="1"/>
              <a:t>Batymetri</a:t>
            </a:r>
            <a:r>
              <a:rPr lang="sv-SE" dirty="0"/>
              <a:t> (om det finns)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b="1" dirty="0"/>
              <a:t>Ny geometri från drönare</a:t>
            </a:r>
            <a:r>
              <a:rPr lang="sv-SE" baseline="30000" dirty="0"/>
              <a:t>*)</a:t>
            </a:r>
            <a:r>
              <a:rPr lang="sv-SE" dirty="0"/>
              <a:t> (om det finns/tas fram) – ej troligt scenario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/>
              <a:t>Möjlighet att </a:t>
            </a:r>
            <a:r>
              <a:rPr lang="sv-SE" b="1" dirty="0"/>
              <a:t>rita in (och spara) geometri </a:t>
            </a:r>
            <a:r>
              <a:rPr lang="sv-SE" dirty="0"/>
              <a:t>på vilken </a:t>
            </a:r>
            <a:r>
              <a:rPr lang="sv-SE" b="1" dirty="0"/>
              <a:t>överslagsberäkning</a:t>
            </a:r>
            <a:r>
              <a:rPr lang="sv-SE" dirty="0"/>
              <a:t> skall utföras (enligt </a:t>
            </a:r>
            <a:r>
              <a:rPr lang="sv-SE" dirty="0" err="1"/>
              <a:t>Skredkommisionens</a:t>
            </a:r>
            <a:r>
              <a:rPr lang="sv-SE" dirty="0"/>
              <a:t> rapport 3:95)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/>
              <a:t>Skapandet av sektions/profillinje i </a:t>
            </a:r>
            <a:r>
              <a:rPr lang="sv-SE" b="1" dirty="0"/>
              <a:t>plan</a:t>
            </a:r>
            <a:r>
              <a:rPr lang="sv-SE" dirty="0"/>
              <a:t> och kompletterande geometri i </a:t>
            </a:r>
            <a:r>
              <a:rPr lang="sv-SE" b="1" dirty="0"/>
              <a:t>profil</a:t>
            </a:r>
            <a:r>
              <a:rPr lang="sv-SE" dirty="0"/>
              <a:t> är användarstyrd!</a:t>
            </a:r>
          </a:p>
        </p:txBody>
      </p:sp>
      <p:sp>
        <p:nvSpPr>
          <p:cNvPr id="7" name="Rektangel 6"/>
          <p:cNvSpPr/>
          <p:nvPr/>
        </p:nvSpPr>
        <p:spPr>
          <a:xfrm>
            <a:off x="107504" y="6302600"/>
            <a:ext cx="4184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*) I projektet ingår även UAV drönare som ett sätt att fånga (befintlig) och ny geometri efter ett inträffat skred</a:t>
            </a:r>
          </a:p>
        </p:txBody>
      </p:sp>
    </p:spTree>
    <p:extLst>
      <p:ext uri="{BB962C8B-B14F-4D97-AF65-F5344CB8AC3E}">
        <p14:creationId xmlns:p14="http://schemas.microsoft.com/office/powerpoint/2010/main" val="3584853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p 37"/>
          <p:cNvGrpSpPr/>
          <p:nvPr/>
        </p:nvGrpSpPr>
        <p:grpSpPr>
          <a:xfrm>
            <a:off x="4632960" y="44624"/>
            <a:ext cx="4470250" cy="6813376"/>
            <a:chOff x="4632960" y="44624"/>
            <a:chExt cx="4470250" cy="6813376"/>
          </a:xfrm>
        </p:grpSpPr>
        <p:grpSp>
          <p:nvGrpSpPr>
            <p:cNvPr id="31" name="Grupp 30"/>
            <p:cNvGrpSpPr/>
            <p:nvPr/>
          </p:nvGrpSpPr>
          <p:grpSpPr>
            <a:xfrm>
              <a:off x="4632960" y="44624"/>
              <a:ext cx="4470250" cy="6813376"/>
              <a:chOff x="4632960" y="44624"/>
              <a:chExt cx="4470250" cy="6813376"/>
            </a:xfrm>
          </p:grpSpPr>
          <p:pic>
            <p:nvPicPr>
              <p:cNvPr id="15" name="Bildobjekt 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32960" y="44624"/>
                <a:ext cx="4439032" cy="210487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6" name="Bildobjekt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32960" y="2276872"/>
                <a:ext cx="4470250" cy="216502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7" name="Bildobjekt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32960" y="4569274"/>
                <a:ext cx="4408552" cy="213028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6" name="textruta 5"/>
              <p:cNvSpPr txBox="1"/>
              <p:nvPr/>
            </p:nvSpPr>
            <p:spPr>
              <a:xfrm>
                <a:off x="4691002" y="2376160"/>
                <a:ext cx="7922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400" dirty="0">
                    <a:solidFill>
                      <a:srgbClr val="FF0000"/>
                    </a:solidFill>
                  </a:rPr>
                  <a:t>NH 2m </a:t>
                </a:r>
              </a:p>
            </p:txBody>
          </p:sp>
          <p:sp>
            <p:nvSpPr>
              <p:cNvPr id="9" name="textruta 8"/>
              <p:cNvSpPr txBox="1"/>
              <p:nvPr/>
            </p:nvSpPr>
            <p:spPr>
              <a:xfrm>
                <a:off x="4691002" y="129426"/>
                <a:ext cx="7425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400" dirty="0">
                    <a:solidFill>
                      <a:srgbClr val="FF0000"/>
                    </a:solidFill>
                  </a:rPr>
                  <a:t>NH 4m</a:t>
                </a:r>
              </a:p>
            </p:txBody>
          </p:sp>
          <p:cxnSp>
            <p:nvCxnSpPr>
              <p:cNvPr id="13" name="Rak koppling 12"/>
              <p:cNvCxnSpPr/>
              <p:nvPr/>
            </p:nvCxnSpPr>
            <p:spPr bwMode="auto">
              <a:xfrm>
                <a:off x="7459150" y="483370"/>
                <a:ext cx="0" cy="6374630"/>
              </a:xfrm>
              <a:prstGeom prst="line">
                <a:avLst/>
              </a:prstGeom>
              <a:noFill/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" name="textruta 13"/>
              <p:cNvSpPr txBox="1"/>
              <p:nvPr/>
            </p:nvSpPr>
            <p:spPr>
              <a:xfrm>
                <a:off x="8414683" y="6378435"/>
                <a:ext cx="61427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800" dirty="0">
                    <a:solidFill>
                      <a:srgbClr val="FF0000"/>
                    </a:solidFill>
                  </a:rPr>
                  <a:t>Från gis3</a:t>
                </a:r>
              </a:p>
            </p:txBody>
          </p:sp>
          <p:cxnSp>
            <p:nvCxnSpPr>
              <p:cNvPr id="22" name="Rak koppling 21"/>
              <p:cNvCxnSpPr/>
              <p:nvPr/>
            </p:nvCxnSpPr>
            <p:spPr bwMode="auto">
              <a:xfrm>
                <a:off x="8402125" y="483370"/>
                <a:ext cx="0" cy="6374630"/>
              </a:xfrm>
              <a:prstGeom prst="line">
                <a:avLst/>
              </a:prstGeom>
              <a:noFill/>
              <a:ln w="31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5" name="textruta 24"/>
              <p:cNvSpPr txBox="1"/>
              <p:nvPr/>
            </p:nvSpPr>
            <p:spPr>
              <a:xfrm>
                <a:off x="7195307" y="83260"/>
                <a:ext cx="6800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000" dirty="0">
                    <a:solidFill>
                      <a:srgbClr val="FF0000"/>
                    </a:solidFill>
                  </a:rPr>
                  <a:t>Första vägen</a:t>
                </a:r>
              </a:p>
            </p:txBody>
          </p:sp>
          <p:sp>
            <p:nvSpPr>
              <p:cNvPr id="26" name="textruta 25"/>
              <p:cNvSpPr txBox="1"/>
              <p:nvPr/>
            </p:nvSpPr>
            <p:spPr>
              <a:xfrm>
                <a:off x="8133649" y="83260"/>
                <a:ext cx="6800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000" dirty="0">
                    <a:solidFill>
                      <a:srgbClr val="0000FF"/>
                    </a:solidFill>
                  </a:rPr>
                  <a:t>Andra vägen</a:t>
                </a:r>
              </a:p>
            </p:txBody>
          </p:sp>
          <p:sp>
            <p:nvSpPr>
              <p:cNvPr id="30" name="textruta 29"/>
              <p:cNvSpPr txBox="1"/>
              <p:nvPr/>
            </p:nvSpPr>
            <p:spPr>
              <a:xfrm>
                <a:off x="4691002" y="4709785"/>
                <a:ext cx="7922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400" dirty="0">
                    <a:solidFill>
                      <a:srgbClr val="FF0000"/>
                    </a:solidFill>
                  </a:rPr>
                  <a:t>NH 1m </a:t>
                </a:r>
              </a:p>
            </p:txBody>
          </p:sp>
        </p:grpSp>
        <p:cxnSp>
          <p:nvCxnSpPr>
            <p:cNvPr id="32" name="Rak koppling 31"/>
            <p:cNvCxnSpPr/>
            <p:nvPr/>
          </p:nvCxnSpPr>
          <p:spPr bwMode="auto">
            <a:xfrm>
              <a:off x="6611425" y="483370"/>
              <a:ext cx="0" cy="6374630"/>
            </a:xfrm>
            <a:prstGeom prst="line">
              <a:avLst/>
            </a:prstGeom>
            <a:noFill/>
            <a:ln w="3175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textruta 34"/>
            <p:cNvSpPr txBox="1"/>
            <p:nvPr/>
          </p:nvSpPr>
          <p:spPr>
            <a:xfrm>
              <a:off x="6195224" y="140887"/>
              <a:ext cx="865845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1000" dirty="0">
                  <a:solidFill>
                    <a:srgbClr val="FF00FF"/>
                  </a:solidFill>
                </a:rPr>
                <a:t>Strandlinjen</a:t>
              </a:r>
            </a:p>
          </p:txBody>
        </p:sp>
      </p:grpSp>
      <p:grpSp>
        <p:nvGrpSpPr>
          <p:cNvPr id="37" name="Grupp 36"/>
          <p:cNvGrpSpPr/>
          <p:nvPr/>
        </p:nvGrpSpPr>
        <p:grpSpPr>
          <a:xfrm>
            <a:off x="1611905" y="44624"/>
            <a:ext cx="2944859" cy="3421414"/>
            <a:chOff x="102136" y="569561"/>
            <a:chExt cx="2944859" cy="3421414"/>
          </a:xfrm>
        </p:grpSpPr>
        <p:grpSp>
          <p:nvGrpSpPr>
            <p:cNvPr id="29" name="Grupp 28"/>
            <p:cNvGrpSpPr/>
            <p:nvPr/>
          </p:nvGrpSpPr>
          <p:grpSpPr>
            <a:xfrm>
              <a:off x="102136" y="569561"/>
              <a:ext cx="2944859" cy="3421414"/>
              <a:chOff x="102136" y="569561"/>
              <a:chExt cx="2944859" cy="3421414"/>
            </a:xfrm>
          </p:grpSpPr>
          <p:pic>
            <p:nvPicPr>
              <p:cNvPr id="18" name="Bildobjekt 17"/>
              <p:cNvPicPr>
                <a:picLocks noChangeAspect="1"/>
              </p:cNvPicPr>
              <p:nvPr/>
            </p:nvPicPr>
            <p:blipFill rotWithShape="1">
              <a:blip r:embed="rId6"/>
              <a:srcRect l="26681" r="28501" b="27755"/>
              <a:stretch/>
            </p:blipFill>
            <p:spPr>
              <a:xfrm>
                <a:off x="102136" y="569561"/>
                <a:ext cx="2944859" cy="342141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7" name="Ellips 26"/>
              <p:cNvSpPr/>
              <p:nvPr/>
            </p:nvSpPr>
            <p:spPr bwMode="auto">
              <a:xfrm>
                <a:off x="1140616" y="2683937"/>
                <a:ext cx="152400" cy="145601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Ellips 27"/>
              <p:cNvSpPr/>
              <p:nvPr/>
            </p:nvSpPr>
            <p:spPr bwMode="auto">
              <a:xfrm>
                <a:off x="891765" y="2342075"/>
                <a:ext cx="135734" cy="160887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sz="20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6" name="Ellips 35"/>
            <p:cNvSpPr/>
            <p:nvPr/>
          </p:nvSpPr>
          <p:spPr bwMode="auto">
            <a:xfrm>
              <a:off x="1369216" y="2950637"/>
              <a:ext cx="152400" cy="145601"/>
            </a:xfrm>
            <a:prstGeom prst="ellipse">
              <a:avLst/>
            </a:prstGeom>
            <a:noFill/>
            <a:ln w="28575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1" name="Grupp 40"/>
          <p:cNvGrpSpPr/>
          <p:nvPr/>
        </p:nvGrpSpPr>
        <p:grpSpPr>
          <a:xfrm>
            <a:off x="483229" y="3875327"/>
            <a:ext cx="3206757" cy="2726450"/>
            <a:chOff x="483229" y="3875327"/>
            <a:chExt cx="3206757" cy="2726450"/>
          </a:xfrm>
        </p:grpSpPr>
        <p:pic>
          <p:nvPicPr>
            <p:cNvPr id="39" name="Bildobjekt 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3229" y="3875327"/>
              <a:ext cx="3206757" cy="27264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" name="textruta 39"/>
            <p:cNvSpPr txBox="1"/>
            <p:nvPr/>
          </p:nvSpPr>
          <p:spPr>
            <a:xfrm>
              <a:off x="757177" y="3875327"/>
              <a:ext cx="22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>
                  <a:solidFill>
                    <a:srgbClr val="FF0000"/>
                  </a:solidFill>
                </a:rPr>
                <a:t>ESRI elevation AGOL </a:t>
              </a:r>
            </a:p>
            <a:p>
              <a:r>
                <a:rPr lang="sv-SE" sz="1200" dirty="0">
                  <a:solidFill>
                    <a:srgbClr val="FF0000"/>
                  </a:solidFill>
                </a:rPr>
                <a:t>Global </a:t>
              </a:r>
              <a:r>
                <a:rPr lang="sv-SE" sz="1200" dirty="0" err="1">
                  <a:solidFill>
                    <a:srgbClr val="FF0000"/>
                  </a:solidFill>
                </a:rPr>
                <a:t>terrain</a:t>
              </a:r>
              <a:r>
                <a:rPr lang="sv-SE" sz="1200" dirty="0">
                  <a:solidFill>
                    <a:srgbClr val="FF0000"/>
                  </a:solidFill>
                </a:rPr>
                <a:t> data (här 30m?)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244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6" y="2148333"/>
            <a:ext cx="4648780" cy="45055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ruta 9"/>
          <p:cNvSpPr txBox="1"/>
          <p:nvPr/>
        </p:nvSpPr>
        <p:spPr>
          <a:xfrm>
            <a:off x="0" y="495420"/>
            <a:ext cx="4822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Snabb beräkning av släntstabilitet på godtycklig plats i Sverige. All historik sparas. Kan även ses som ett generell verktyg för att skapa 1:1 profiler.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934" y="600572"/>
            <a:ext cx="3776311" cy="2026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4822526" y="2828835"/>
            <a:ext cx="40591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Fc</a:t>
            </a: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5,5 * Cu / (</a:t>
            </a:r>
            <a:r>
              <a:rPr lang="sv-S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ys</a:t>
            </a: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*H + q – </a:t>
            </a:r>
            <a:r>
              <a:rPr lang="sv-S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yw</a:t>
            </a: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sv-S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Hw</a:t>
            </a: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5" name="Bildobjekt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3501008"/>
            <a:ext cx="3269111" cy="27242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3980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 1"/>
          <p:cNvGrpSpPr/>
          <p:nvPr/>
        </p:nvGrpSpPr>
        <p:grpSpPr>
          <a:xfrm>
            <a:off x="-28421" y="517598"/>
            <a:ext cx="8177381" cy="5942086"/>
            <a:chOff x="-28421" y="517598"/>
            <a:chExt cx="8177381" cy="5942086"/>
          </a:xfrm>
        </p:grpSpPr>
        <p:pic>
          <p:nvPicPr>
            <p:cNvPr id="13" name="Bildobjekt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4135" y="2710264"/>
              <a:ext cx="3974825" cy="37494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textruta 4"/>
            <p:cNvSpPr txBox="1"/>
            <p:nvPr/>
          </p:nvSpPr>
          <p:spPr>
            <a:xfrm>
              <a:off x="-28421" y="517598"/>
              <a:ext cx="29498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dirty="0"/>
                <a:t>Drönarflygning 180401</a:t>
              </a:r>
            </a:p>
          </p:txBody>
        </p:sp>
        <p:pic>
          <p:nvPicPr>
            <p:cNvPr id="6" name="Bildobjekt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8370" y="1256448"/>
              <a:ext cx="2934283" cy="52032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Rektangel: rundade hörn 6"/>
            <p:cNvSpPr/>
            <p:nvPr/>
          </p:nvSpPr>
          <p:spPr>
            <a:xfrm>
              <a:off x="1177320" y="1362076"/>
              <a:ext cx="1146780" cy="1723454"/>
            </a:xfrm>
            <a:prstGeom prst="round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500"/>
            </a:p>
          </p:txBody>
        </p:sp>
        <p:sp>
          <p:nvSpPr>
            <p:cNvPr id="16" name="Rektangel: rundade hörn 15"/>
            <p:cNvSpPr/>
            <p:nvPr/>
          </p:nvSpPr>
          <p:spPr>
            <a:xfrm>
              <a:off x="1759052" y="4614697"/>
              <a:ext cx="639660" cy="879272"/>
            </a:xfrm>
            <a:prstGeom prst="round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500"/>
            </a:p>
          </p:txBody>
        </p:sp>
        <p:sp>
          <p:nvSpPr>
            <p:cNvPr id="12" name="textruta 11"/>
            <p:cNvSpPr txBox="1"/>
            <p:nvPr/>
          </p:nvSpPr>
          <p:spPr>
            <a:xfrm>
              <a:off x="78462" y="1866555"/>
              <a:ext cx="88036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sv-SE" sz="1600" dirty="0">
                  <a:solidFill>
                    <a:srgbClr val="7030A0"/>
                  </a:solidFill>
                </a:rPr>
                <a:t>Test-</a:t>
              </a:r>
            </a:p>
            <a:p>
              <a:r>
                <a:rPr lang="sv-SE" sz="1600" dirty="0">
                  <a:solidFill>
                    <a:srgbClr val="7030A0"/>
                  </a:solidFill>
                </a:rPr>
                <a:t>område</a:t>
              </a:r>
            </a:p>
          </p:txBody>
        </p:sp>
        <p:sp>
          <p:nvSpPr>
            <p:cNvPr id="19" name="textruta 18"/>
            <p:cNvSpPr txBox="1"/>
            <p:nvPr/>
          </p:nvSpPr>
          <p:spPr>
            <a:xfrm>
              <a:off x="61513" y="4469558"/>
              <a:ext cx="85068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sv-SE" sz="1600" dirty="0">
                  <a:solidFill>
                    <a:srgbClr val="7030A0"/>
                  </a:solidFill>
                </a:rPr>
                <a:t>Edet </a:t>
              </a:r>
            </a:p>
            <a:p>
              <a:r>
                <a:rPr lang="sv-SE" sz="1600" dirty="0">
                  <a:solidFill>
                    <a:srgbClr val="7030A0"/>
                  </a:solidFill>
                </a:rPr>
                <a:t>RASTA</a:t>
              </a:r>
            </a:p>
          </p:txBody>
        </p:sp>
        <p:sp>
          <p:nvSpPr>
            <p:cNvPr id="20" name="textruta 19"/>
            <p:cNvSpPr txBox="1"/>
            <p:nvPr/>
          </p:nvSpPr>
          <p:spPr>
            <a:xfrm>
              <a:off x="4131622" y="1256448"/>
              <a:ext cx="1975221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sv-SE" sz="1600" dirty="0">
                  <a:solidFill>
                    <a:srgbClr val="7030A0"/>
                  </a:solidFill>
                </a:rPr>
                <a:t>86 foto-punkter</a:t>
              </a:r>
            </a:p>
            <a:p>
              <a:r>
                <a:rPr lang="sv-SE" sz="1600" dirty="0">
                  <a:solidFill>
                    <a:srgbClr val="7030A0"/>
                  </a:solidFill>
                </a:rPr>
                <a:t>0.42 ha</a:t>
              </a:r>
            </a:p>
            <a:p>
              <a:r>
                <a:rPr lang="sv-SE" sz="1600" dirty="0">
                  <a:solidFill>
                    <a:srgbClr val="7030A0"/>
                  </a:solidFill>
                </a:rPr>
                <a:t>35 m flyghöjd</a:t>
              </a:r>
            </a:p>
            <a:p>
              <a:r>
                <a:rPr lang="sv-SE" sz="1600" dirty="0">
                  <a:solidFill>
                    <a:srgbClr val="7030A0"/>
                  </a:solidFill>
                </a:rPr>
                <a:t>Flygtid ca 5 minuter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1933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 11"/>
          <p:cNvGrpSpPr/>
          <p:nvPr/>
        </p:nvGrpSpPr>
        <p:grpSpPr>
          <a:xfrm>
            <a:off x="0" y="533299"/>
            <a:ext cx="8603105" cy="5930581"/>
            <a:chOff x="0" y="533299"/>
            <a:chExt cx="8603105" cy="5930581"/>
          </a:xfrm>
        </p:grpSpPr>
        <p:pic>
          <p:nvPicPr>
            <p:cNvPr id="4" name="Bildobjekt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3000"/>
                      </a14:imgEffect>
                    </a14:imgLayer>
                  </a14:imgProps>
                </a:ext>
              </a:extLst>
            </a:blip>
            <a:srcRect l="22003" t="15439" r="-585" b="5146"/>
            <a:stretch/>
          </p:blipFill>
          <p:spPr>
            <a:xfrm>
              <a:off x="156409" y="1075155"/>
              <a:ext cx="8446696" cy="533517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glow>
                <a:schemeClr val="accent1">
                  <a:alpha val="40000"/>
                </a:schemeClr>
              </a:glow>
            </a:effectLst>
          </p:spPr>
        </p:pic>
        <p:sp>
          <p:nvSpPr>
            <p:cNvPr id="5" name="textruta 4"/>
            <p:cNvSpPr txBox="1"/>
            <p:nvPr/>
          </p:nvSpPr>
          <p:spPr>
            <a:xfrm>
              <a:off x="0" y="533299"/>
              <a:ext cx="44104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dirty="0"/>
                <a:t>Markfoto (Google </a:t>
              </a:r>
              <a:r>
                <a:rPr lang="sv-SE" b="1" dirty="0" err="1"/>
                <a:t>Street</a:t>
              </a:r>
              <a:r>
                <a:rPr lang="sv-SE" b="1" dirty="0"/>
                <a:t>, okt 2011) </a:t>
              </a:r>
            </a:p>
          </p:txBody>
        </p:sp>
        <p:sp>
          <p:nvSpPr>
            <p:cNvPr id="10" name="Rektangel 9"/>
            <p:cNvSpPr/>
            <p:nvPr/>
          </p:nvSpPr>
          <p:spPr>
            <a:xfrm>
              <a:off x="6286500" y="6278188"/>
              <a:ext cx="685801" cy="18569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500"/>
            </a:p>
          </p:txBody>
        </p:sp>
        <p:grpSp>
          <p:nvGrpSpPr>
            <p:cNvPr id="7" name="Grupp 6"/>
            <p:cNvGrpSpPr/>
            <p:nvPr/>
          </p:nvGrpSpPr>
          <p:grpSpPr>
            <a:xfrm>
              <a:off x="5663252" y="2787275"/>
              <a:ext cx="1461323" cy="592931"/>
              <a:chOff x="4903759" y="2671763"/>
              <a:chExt cx="1461323" cy="592931"/>
            </a:xfrm>
          </p:grpSpPr>
          <p:sp>
            <p:nvSpPr>
              <p:cNvPr id="11" name="Rektangel: rundade hörn 10"/>
              <p:cNvSpPr/>
              <p:nvPr/>
            </p:nvSpPr>
            <p:spPr>
              <a:xfrm>
                <a:off x="5539458" y="2671763"/>
                <a:ext cx="825624" cy="27146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9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sv-SE" sz="900" b="1" dirty="0">
                    <a:solidFill>
                      <a:srgbClr val="FF0000"/>
                    </a:solidFill>
                  </a:rPr>
                  <a:t>Vattendrag</a:t>
                </a:r>
              </a:p>
              <a:p>
                <a:pPr algn="ctr"/>
                <a:endParaRPr lang="sv-SE" sz="1500" dirty="0">
                  <a:highlight>
                    <a:srgbClr val="FFFF00"/>
                  </a:highlight>
                </a:endParaRPr>
              </a:p>
            </p:txBody>
          </p:sp>
          <p:cxnSp>
            <p:nvCxnSpPr>
              <p:cNvPr id="17" name="Rak pilkoppling 16"/>
              <p:cNvCxnSpPr>
                <a:stCxn id="11" idx="1"/>
              </p:cNvCxnSpPr>
              <p:nvPr/>
            </p:nvCxnSpPr>
            <p:spPr>
              <a:xfrm flipH="1">
                <a:off x="4903759" y="2807495"/>
                <a:ext cx="635699" cy="45719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" name="Grupp 1"/>
            <p:cNvGrpSpPr/>
            <p:nvPr/>
          </p:nvGrpSpPr>
          <p:grpSpPr>
            <a:xfrm>
              <a:off x="3699989" y="2166332"/>
              <a:ext cx="1521619" cy="750093"/>
              <a:chOff x="3257550" y="2057401"/>
              <a:chExt cx="1521619" cy="750093"/>
            </a:xfrm>
          </p:grpSpPr>
          <p:sp>
            <p:nvSpPr>
              <p:cNvPr id="9" name="Rektangel: rundade hörn 8"/>
              <p:cNvSpPr/>
              <p:nvPr/>
            </p:nvSpPr>
            <p:spPr>
              <a:xfrm>
                <a:off x="3742284" y="2057401"/>
                <a:ext cx="1036885" cy="428624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9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sv-SE" sz="900" b="1" dirty="0">
                    <a:solidFill>
                      <a:srgbClr val="FF0000"/>
                    </a:solidFill>
                  </a:rPr>
                  <a:t>Svag </a:t>
                </a:r>
              </a:p>
              <a:p>
                <a:pPr algn="ctr"/>
                <a:r>
                  <a:rPr lang="sv-SE" sz="900" b="1" dirty="0">
                    <a:solidFill>
                      <a:srgbClr val="FF0000"/>
                    </a:solidFill>
                  </a:rPr>
                  <a:t>uppförslutning</a:t>
                </a:r>
              </a:p>
              <a:p>
                <a:pPr algn="ctr"/>
                <a:endParaRPr lang="sv-SE" sz="1500" dirty="0">
                  <a:highlight>
                    <a:srgbClr val="FFFF00"/>
                  </a:highlight>
                </a:endParaRPr>
              </a:p>
            </p:txBody>
          </p:sp>
          <p:cxnSp>
            <p:nvCxnSpPr>
              <p:cNvPr id="18" name="Rak pilkoppling 17"/>
              <p:cNvCxnSpPr>
                <a:stCxn id="9" idx="1"/>
              </p:cNvCxnSpPr>
              <p:nvPr/>
            </p:nvCxnSpPr>
            <p:spPr>
              <a:xfrm flipH="1">
                <a:off x="3257550" y="2271713"/>
                <a:ext cx="484734" cy="53578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upp 5"/>
            <p:cNvGrpSpPr/>
            <p:nvPr/>
          </p:nvGrpSpPr>
          <p:grpSpPr>
            <a:xfrm>
              <a:off x="1319641" y="1546622"/>
              <a:ext cx="2002254" cy="2250281"/>
              <a:chOff x="818744" y="1536235"/>
              <a:chExt cx="2002254" cy="2250281"/>
            </a:xfrm>
          </p:grpSpPr>
          <p:sp>
            <p:nvSpPr>
              <p:cNvPr id="8" name="Rektangel: rundade hörn 7"/>
              <p:cNvSpPr/>
              <p:nvPr/>
            </p:nvSpPr>
            <p:spPr>
              <a:xfrm>
                <a:off x="1371152" y="1536235"/>
                <a:ext cx="1449846" cy="3571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sz="900" b="1" dirty="0">
                    <a:solidFill>
                      <a:srgbClr val="FF0000"/>
                    </a:solidFill>
                  </a:rPr>
                  <a:t>Sjöfartsverkets </a:t>
                </a:r>
              </a:p>
              <a:p>
                <a:pPr algn="ctr"/>
                <a:r>
                  <a:rPr lang="sv-SE" sz="900" b="1" dirty="0">
                    <a:solidFill>
                      <a:srgbClr val="FF0000"/>
                    </a:solidFill>
                  </a:rPr>
                  <a:t>is-läns, här på land</a:t>
                </a:r>
                <a:endParaRPr lang="sv-SE" sz="1500" dirty="0">
                  <a:highlight>
                    <a:srgbClr val="FFFF00"/>
                  </a:highlight>
                </a:endParaRPr>
              </a:p>
            </p:txBody>
          </p:sp>
          <p:cxnSp>
            <p:nvCxnSpPr>
              <p:cNvPr id="21" name="Rak pilkoppling 20"/>
              <p:cNvCxnSpPr>
                <a:stCxn id="8" idx="2"/>
              </p:cNvCxnSpPr>
              <p:nvPr/>
            </p:nvCxnSpPr>
            <p:spPr>
              <a:xfrm flipH="1">
                <a:off x="818744" y="1893422"/>
                <a:ext cx="1277331" cy="189309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98876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 22"/>
          <p:cNvGrpSpPr/>
          <p:nvPr/>
        </p:nvGrpSpPr>
        <p:grpSpPr>
          <a:xfrm>
            <a:off x="42096" y="504124"/>
            <a:ext cx="8927460" cy="5406947"/>
            <a:chOff x="42096" y="504124"/>
            <a:chExt cx="8927460" cy="5406947"/>
          </a:xfrm>
        </p:grpSpPr>
        <p:pic>
          <p:nvPicPr>
            <p:cNvPr id="2" name="Bildobjekt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4790" y="1295831"/>
              <a:ext cx="6694415" cy="46152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textruta 4"/>
            <p:cNvSpPr txBox="1"/>
            <p:nvPr/>
          </p:nvSpPr>
          <p:spPr>
            <a:xfrm>
              <a:off x="42097" y="504124"/>
              <a:ext cx="30171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dirty="0"/>
                <a:t>Detaljer i </a:t>
              </a:r>
              <a:r>
                <a:rPr lang="sv-SE" b="1" dirty="0" err="1"/>
                <a:t>ortomosaiken</a:t>
              </a:r>
              <a:endParaRPr lang="sv-SE" b="1" dirty="0"/>
            </a:p>
          </p:txBody>
        </p:sp>
        <p:sp>
          <p:nvSpPr>
            <p:cNvPr id="11" name="textruta 10"/>
            <p:cNvSpPr txBox="1"/>
            <p:nvPr/>
          </p:nvSpPr>
          <p:spPr>
            <a:xfrm>
              <a:off x="7584322" y="1802571"/>
              <a:ext cx="138523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1200" dirty="0">
                  <a:solidFill>
                    <a:srgbClr val="FF0000"/>
                  </a:solidFill>
                </a:rPr>
                <a:t>Hjulspår på parkeringens norra del</a:t>
              </a:r>
            </a:p>
          </p:txBody>
        </p:sp>
        <p:sp>
          <p:nvSpPr>
            <p:cNvPr id="14" name="textruta 13"/>
            <p:cNvSpPr txBox="1"/>
            <p:nvPr/>
          </p:nvSpPr>
          <p:spPr>
            <a:xfrm>
              <a:off x="4879597" y="949583"/>
              <a:ext cx="259499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1200" dirty="0">
                  <a:solidFill>
                    <a:srgbClr val="FF0000"/>
                  </a:solidFill>
                </a:rPr>
                <a:t>Träd utan löv – man ser marken</a:t>
              </a:r>
            </a:p>
          </p:txBody>
        </p:sp>
        <p:cxnSp>
          <p:nvCxnSpPr>
            <p:cNvPr id="4" name="Rak pilkoppling 3"/>
            <p:cNvCxnSpPr>
              <a:stCxn id="14" idx="1"/>
            </p:cNvCxnSpPr>
            <p:nvPr/>
          </p:nvCxnSpPr>
          <p:spPr>
            <a:xfrm flipH="1">
              <a:off x="3905250" y="1088083"/>
              <a:ext cx="974347" cy="296932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ak pilkoppling 14"/>
            <p:cNvCxnSpPr>
              <a:stCxn id="11" idx="1"/>
            </p:cNvCxnSpPr>
            <p:nvPr/>
          </p:nvCxnSpPr>
          <p:spPr>
            <a:xfrm flipH="1">
              <a:off x="6312082" y="2125737"/>
              <a:ext cx="1272240" cy="71476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ruta 11"/>
            <p:cNvSpPr txBox="1"/>
            <p:nvPr/>
          </p:nvSpPr>
          <p:spPr>
            <a:xfrm>
              <a:off x="6049782" y="3558140"/>
              <a:ext cx="13179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sv-SE" sz="1200" dirty="0">
                  <a:solidFill>
                    <a:srgbClr val="FF0000"/>
                  </a:solidFill>
                </a:rPr>
                <a:t>Lastvagnschassi</a:t>
              </a:r>
            </a:p>
          </p:txBody>
        </p:sp>
        <p:cxnSp>
          <p:nvCxnSpPr>
            <p:cNvPr id="18" name="Rak pilkoppling 17"/>
            <p:cNvCxnSpPr>
              <a:stCxn id="12" idx="3"/>
            </p:cNvCxnSpPr>
            <p:nvPr/>
          </p:nvCxnSpPr>
          <p:spPr>
            <a:xfrm>
              <a:off x="7367772" y="3696640"/>
              <a:ext cx="357003" cy="36076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ruta 20"/>
            <p:cNvSpPr txBox="1"/>
            <p:nvPr/>
          </p:nvSpPr>
          <p:spPr>
            <a:xfrm>
              <a:off x="51441" y="2080711"/>
              <a:ext cx="11490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1200" dirty="0">
                  <a:solidFill>
                    <a:srgbClr val="FF0000"/>
                  </a:solidFill>
                </a:rPr>
                <a:t>Man ser lite ner i vattnet…</a:t>
              </a:r>
            </a:p>
          </p:txBody>
        </p:sp>
        <p:sp>
          <p:nvSpPr>
            <p:cNvPr id="22" name="textruta 21"/>
            <p:cNvSpPr txBox="1"/>
            <p:nvPr/>
          </p:nvSpPr>
          <p:spPr>
            <a:xfrm>
              <a:off x="42096" y="4057407"/>
              <a:ext cx="1158427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1200" dirty="0">
                  <a:solidFill>
                    <a:srgbClr val="FF0000"/>
                  </a:solidFill>
                </a:rPr>
                <a:t>Stockar för SjöVs is-läns</a:t>
              </a:r>
            </a:p>
            <a:p>
              <a:endParaRPr lang="sv-SE" sz="1200" dirty="0">
                <a:solidFill>
                  <a:srgbClr val="FF0000"/>
                </a:solidFill>
              </a:endParaRPr>
            </a:p>
            <a:p>
              <a:r>
                <a:rPr lang="sv-SE" sz="1000" dirty="0">
                  <a:solidFill>
                    <a:srgbClr val="FF0000"/>
                  </a:solidFill>
                </a:rPr>
                <a:t>(ca 20 cm höga, man kan beräkna detta foto-grammetriskt med särskild programvara)</a:t>
              </a:r>
            </a:p>
          </p:txBody>
        </p:sp>
        <p:cxnSp>
          <p:nvCxnSpPr>
            <p:cNvPr id="25" name="Rak pilkoppling 24"/>
            <p:cNvCxnSpPr>
              <a:stCxn id="21" idx="3"/>
            </p:cNvCxnSpPr>
            <p:nvPr/>
          </p:nvCxnSpPr>
          <p:spPr>
            <a:xfrm>
              <a:off x="1200524" y="2311544"/>
              <a:ext cx="685426" cy="41549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ak pilkoppling 28"/>
            <p:cNvCxnSpPr>
              <a:stCxn id="22" idx="3"/>
            </p:cNvCxnSpPr>
            <p:nvPr/>
          </p:nvCxnSpPr>
          <p:spPr>
            <a:xfrm flipV="1">
              <a:off x="1200523" y="3835139"/>
              <a:ext cx="1170185" cy="100709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9509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-1" y="513476"/>
            <a:ext cx="6600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/>
              <a:t>Ortomosaiken</a:t>
            </a:r>
            <a:r>
              <a:rPr lang="sv-SE" b="1" dirty="0"/>
              <a:t> kan läggas ut på webben, exempelvis i GEOSTAB (</a:t>
            </a:r>
            <a:r>
              <a:rPr lang="sv-SE" b="1" dirty="0">
                <a:hlinkClick r:id="rId2"/>
              </a:rPr>
              <a:t>https://gis.swedgeo.se/rtj</a:t>
            </a:r>
            <a:r>
              <a:rPr lang="sv-SE" b="1" dirty="0"/>
              <a:t>)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44" y="1397854"/>
            <a:ext cx="8203038" cy="51743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6961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0" y="534085"/>
            <a:ext cx="4713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Snedbild och video från ca 30 m höjd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53" y="939254"/>
            <a:ext cx="7935678" cy="55663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ktangel 2"/>
          <p:cNvSpPr/>
          <p:nvPr/>
        </p:nvSpPr>
        <p:spPr>
          <a:xfrm>
            <a:off x="5399977" y="1115792"/>
            <a:ext cx="2217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200" u="sng" dirty="0">
                <a:hlinkClick r:id="" action="ppaction://noaction"/>
              </a:rPr>
              <a:t>Video: </a:t>
            </a:r>
          </a:p>
          <a:p>
            <a:r>
              <a:rPr lang="sv-SE" sz="1200" u="sng" dirty="0">
                <a:hlinkClick r:id="" action="ppaction://noaction"/>
              </a:rPr>
              <a:t>https://youtu.be/yzAO9i12yCg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718527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3993160" y="2875069"/>
            <a:ext cx="938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Övrigt</a:t>
            </a:r>
          </a:p>
        </p:txBody>
      </p:sp>
    </p:spTree>
    <p:extLst>
      <p:ext uri="{BB962C8B-B14F-4D97-AF65-F5344CB8AC3E}">
        <p14:creationId xmlns:p14="http://schemas.microsoft.com/office/powerpoint/2010/main" val="2572613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 6"/>
          <p:cNvGrpSpPr/>
          <p:nvPr/>
        </p:nvGrpSpPr>
        <p:grpSpPr>
          <a:xfrm>
            <a:off x="-14086" y="471378"/>
            <a:ext cx="9158086" cy="6381502"/>
            <a:chOff x="-14086" y="471378"/>
            <a:chExt cx="9158086" cy="6381502"/>
          </a:xfrm>
        </p:grpSpPr>
        <p:grpSp>
          <p:nvGrpSpPr>
            <p:cNvPr id="3" name="Grupp 2"/>
            <p:cNvGrpSpPr/>
            <p:nvPr/>
          </p:nvGrpSpPr>
          <p:grpSpPr>
            <a:xfrm>
              <a:off x="-14086" y="1118784"/>
              <a:ext cx="9158086" cy="5322882"/>
              <a:chOff x="-14086" y="1118784"/>
              <a:chExt cx="9158086" cy="5322882"/>
            </a:xfrm>
          </p:grpSpPr>
          <p:pic>
            <p:nvPicPr>
              <p:cNvPr id="13" name="Picture 2" descr="http://www.swedgeo.se/imagevault/publishedmedia/vi2603sg9p0u8jcq3tu3/Scandinav_DMAK_BirgerLallo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086" y="1118784"/>
                <a:ext cx="9158086" cy="4438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Platshållare för innehåll 2"/>
              <p:cNvSpPr txBox="1">
                <a:spLocks/>
              </p:cNvSpPr>
              <p:nvPr/>
            </p:nvSpPr>
            <p:spPr>
              <a:xfrm>
                <a:off x="653792" y="3863157"/>
                <a:ext cx="7341116" cy="2578509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r>
                  <a:rPr lang="sv-SE" sz="2000" b="1" dirty="0" err="1"/>
                  <a:t>TiB</a:t>
                </a:r>
                <a:r>
                  <a:rPr lang="sv-SE" sz="2000" b="1" dirty="0"/>
                  <a:t> på SGI (fr. o. m. 1 dec 2015)</a:t>
                </a:r>
              </a:p>
              <a:p>
                <a:r>
                  <a:rPr lang="sv-SE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Nås via SOS Alarm</a:t>
                </a:r>
              </a:p>
              <a:p>
                <a:r>
                  <a:rPr lang="sv-SE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Tillgänglig på telefon alla timmar, alla dagar i veckan</a:t>
                </a:r>
              </a:p>
              <a:p>
                <a:r>
                  <a:rPr lang="sv-SE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Återkoppla vid larm inom 15 minuter</a:t>
                </a:r>
              </a:p>
              <a:p>
                <a:r>
                  <a:rPr lang="sv-SE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Redo för </a:t>
                </a:r>
                <a:r>
                  <a:rPr lang="sv-SE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Lync</a:t>
                </a:r>
                <a:r>
                  <a:rPr lang="sv-SE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-/telefonmöte med andra instanser inom en timme</a:t>
                </a:r>
              </a:p>
              <a:p>
                <a:r>
                  <a:rPr lang="sv-SE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Vid behov, bedömt i samspel mellan SGI och Räddningstjänst, infinna sig på plats</a:t>
                </a: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352" y="1226506"/>
                <a:ext cx="1680834" cy="259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ektangel 20"/>
              <p:cNvSpPr/>
              <p:nvPr/>
            </p:nvSpPr>
            <p:spPr>
              <a:xfrm>
                <a:off x="7143263" y="1226506"/>
                <a:ext cx="1882247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sz="800" dirty="0"/>
                  <a:t>Foto: Birger Lallo/Skandinav Bildbyrå</a:t>
                </a:r>
              </a:p>
            </p:txBody>
          </p:sp>
        </p:grpSp>
        <p:sp>
          <p:nvSpPr>
            <p:cNvPr id="4" name="Rektangel 17"/>
            <p:cNvSpPr>
              <a:spLocks noChangeArrowheads="1"/>
            </p:cNvSpPr>
            <p:nvPr/>
          </p:nvSpPr>
          <p:spPr bwMode="auto">
            <a:xfrm>
              <a:off x="0" y="471378"/>
              <a:ext cx="78843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sv-SE" sz="2800" b="1" dirty="0" err="1">
                  <a:solidFill>
                    <a:prstClr val="black"/>
                  </a:solidFill>
                </a:rPr>
                <a:t>T</a:t>
              </a:r>
              <a:r>
                <a:rPr lang="sv-SE" sz="2800" b="1" dirty="0" err="1">
                  <a:solidFill>
                    <a:prstClr val="black"/>
                  </a:solidFill>
                  <a:sym typeface="Wingdings" panose="05000000000000000000" pitchFamily="2" charset="2"/>
                </a:rPr>
                <a:t>iB</a:t>
              </a:r>
              <a:r>
                <a:rPr lang="sv-SE" sz="2800" b="1" dirty="0">
                  <a:solidFill>
                    <a:prstClr val="black"/>
                  </a:solidFill>
                  <a:sym typeface="Wingdings" panose="05000000000000000000" pitchFamily="2" charset="2"/>
                </a:rPr>
                <a:t> (Tjänsteman i Beredskap) på SGI</a:t>
              </a:r>
              <a:endParaRPr lang="sv-SE" sz="2800" b="1" dirty="0">
                <a:solidFill>
                  <a:prstClr val="black"/>
                </a:solidFill>
              </a:endParaRPr>
            </a:p>
          </p:txBody>
        </p:sp>
        <p:sp>
          <p:nvSpPr>
            <p:cNvPr id="2" name="Rektangel 1"/>
            <p:cNvSpPr/>
            <p:nvPr/>
          </p:nvSpPr>
          <p:spPr>
            <a:xfrm>
              <a:off x="653792" y="3188682"/>
              <a:ext cx="7341115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sv-SE" sz="1400" dirty="0"/>
                <a:t>Vid akuta ärenden bistår SGI räddningstjänsten, annan kommunal instans och statliga myndigheter med expertkunskap för att undanröja hot och reducera skadeverkningar</a:t>
              </a:r>
              <a:r>
                <a:rPr lang="sv-SE" sz="1400" b="1" dirty="0">
                  <a:solidFill>
                    <a:prstClr val="black"/>
                  </a:solidFill>
                  <a:sym typeface="Wingdings" panose="05000000000000000000" pitchFamily="2" charset="2"/>
                </a:rPr>
                <a:t> </a:t>
              </a:r>
              <a:endParaRPr lang="sv-SE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5" name="Rektangel 4"/>
            <p:cNvSpPr/>
            <p:nvPr/>
          </p:nvSpPr>
          <p:spPr>
            <a:xfrm>
              <a:off x="7462" y="6606659"/>
              <a:ext cx="145584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sz="1000" dirty="0">
                  <a:hlinkClick r:id="rId4"/>
                </a:rPr>
                <a:t>http://www.swedgeo.se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69568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 17"/>
          <p:cNvGrpSpPr/>
          <p:nvPr/>
        </p:nvGrpSpPr>
        <p:grpSpPr>
          <a:xfrm>
            <a:off x="0" y="498021"/>
            <a:ext cx="9144000" cy="6212836"/>
            <a:chOff x="0" y="498021"/>
            <a:chExt cx="9144000" cy="6212836"/>
          </a:xfrm>
        </p:grpSpPr>
        <p:grpSp>
          <p:nvGrpSpPr>
            <p:cNvPr id="17" name="Grupp 16"/>
            <p:cNvGrpSpPr/>
            <p:nvPr/>
          </p:nvGrpSpPr>
          <p:grpSpPr>
            <a:xfrm>
              <a:off x="0" y="498021"/>
              <a:ext cx="9144000" cy="6212836"/>
              <a:chOff x="0" y="498021"/>
              <a:chExt cx="9144000" cy="6212836"/>
            </a:xfrm>
          </p:grpSpPr>
          <p:sp>
            <p:nvSpPr>
              <p:cNvPr id="13" name="Rektangel 17"/>
              <p:cNvSpPr>
                <a:spLocks noChangeArrowheads="1"/>
              </p:cNvSpPr>
              <p:nvPr/>
            </p:nvSpPr>
            <p:spPr bwMode="auto">
              <a:xfrm>
                <a:off x="0" y="498021"/>
                <a:ext cx="914400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sv-SE" sz="2800" b="1" dirty="0">
                    <a:solidFill>
                      <a:prstClr val="black"/>
                    </a:solidFill>
                  </a:rPr>
                  <a:t>2016: skarpa och övningsapplikationer </a:t>
                </a:r>
              </a:p>
            </p:txBody>
          </p:sp>
          <p:pic>
            <p:nvPicPr>
              <p:cNvPr id="3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64" y="1190625"/>
                <a:ext cx="8882471" cy="2419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" name="Grupp 8"/>
              <p:cNvGrpSpPr/>
              <p:nvPr/>
            </p:nvGrpSpPr>
            <p:grpSpPr>
              <a:xfrm>
                <a:off x="1548923" y="3609975"/>
                <a:ext cx="5596651" cy="526196"/>
                <a:chOff x="2710973" y="5270956"/>
                <a:chExt cx="5596651" cy="526196"/>
              </a:xfrm>
            </p:grpSpPr>
            <p:sp>
              <p:nvSpPr>
                <p:cNvPr id="14" name="Rektangel 13"/>
                <p:cNvSpPr/>
                <p:nvPr/>
              </p:nvSpPr>
              <p:spPr>
                <a:xfrm>
                  <a:off x="2710973" y="5273932"/>
                  <a:ext cx="1334020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sz="2800" b="1" u="sng" dirty="0">
                      <a:solidFill>
                        <a:prstClr val="black"/>
                      </a:solidFill>
                    </a:rPr>
                    <a:t>En</a:t>
                  </a:r>
                  <a:r>
                    <a:rPr lang="sv-SE" sz="2800" b="1" dirty="0">
                      <a:solidFill>
                        <a:prstClr val="black"/>
                      </a:solidFill>
                    </a:rPr>
                    <a:t> sida:</a:t>
                  </a:r>
                </a:p>
              </p:txBody>
            </p:sp>
            <p:sp>
              <p:nvSpPr>
                <p:cNvPr id="15" name="Rektangel 14"/>
                <p:cNvSpPr/>
                <p:nvPr/>
              </p:nvSpPr>
              <p:spPr>
                <a:xfrm>
                  <a:off x="4048125" y="5270956"/>
                  <a:ext cx="4259499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sv-SE" sz="2800" dirty="0">
                      <a:hlinkClick r:id="rId4"/>
                    </a:rPr>
                    <a:t> http://gis.swedgeo.se/rtj/</a:t>
                  </a:r>
                  <a:r>
                    <a:rPr lang="sv-SE" sz="2800" dirty="0"/>
                    <a:t> </a:t>
                  </a:r>
                </a:p>
              </p:txBody>
            </p:sp>
          </p:grpSp>
          <p:sp>
            <p:nvSpPr>
              <p:cNvPr id="5" name="Rektangel 4"/>
              <p:cNvSpPr/>
              <p:nvPr/>
            </p:nvSpPr>
            <p:spPr>
              <a:xfrm>
                <a:off x="130764" y="4672310"/>
                <a:ext cx="856556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1600" b="1" dirty="0" err="1">
                    <a:latin typeface="Calibri" panose="020F0502020204030204" pitchFamily="34" charset="0"/>
                    <a:cs typeface="Calibri" panose="020F0502020204030204" pitchFamily="34" charset="0"/>
                    <a:hlinkClick r:id="rId5"/>
                  </a:rPr>
                  <a:t>TiB</a:t>
                </a:r>
                <a:r>
                  <a:rPr lang="sv-SE" sz="1600" b="1" dirty="0">
                    <a:latin typeface="Calibri" panose="020F0502020204030204" pitchFamily="34" charset="0"/>
                    <a:cs typeface="Calibri" panose="020F0502020204030204" pitchFamily="34" charset="0"/>
                    <a:hlinkClick r:id="rId5"/>
                  </a:rPr>
                  <a:t> på SGI</a:t>
                </a:r>
                <a:r>
                  <a:rPr lang="sv-S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| </a:t>
                </a:r>
                <a:r>
                  <a:rPr lang="sv-SE" sz="1600" b="1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Åtgärdskalender vid ras, skred och slamströmmar</a:t>
                </a:r>
                <a:r>
                  <a:rPr lang="sv-S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| </a:t>
                </a:r>
                <a:r>
                  <a:rPr lang="sv-SE" sz="1600" b="1" dirty="0">
                    <a:latin typeface="Calibri" panose="020F0502020204030204" pitchFamily="34" charset="0"/>
                    <a:cs typeface="Calibri" panose="020F0502020204030204" pitchFamily="34" charset="0"/>
                    <a:hlinkClick r:id="rId7"/>
                  </a:rPr>
                  <a:t>Olycka vid vattentäkt</a:t>
                </a:r>
                <a:r>
                  <a:rPr lang="sv-S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| </a:t>
                </a:r>
                <a:r>
                  <a:rPr lang="sv-SE" sz="1600" b="1" dirty="0">
                    <a:latin typeface="Calibri" panose="020F0502020204030204" pitchFamily="34" charset="0"/>
                    <a:cs typeface="Calibri" panose="020F0502020204030204" pitchFamily="34" charset="0"/>
                    <a:hlinkClick r:id="rId8"/>
                  </a:rPr>
                  <a:t>A5 broschyr</a:t>
                </a:r>
                <a:r>
                  <a:rPr lang="sv-S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9474" y="4997071"/>
                <a:ext cx="1341224" cy="171378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8" name="Rak 7"/>
              <p:cNvCxnSpPr/>
              <p:nvPr/>
            </p:nvCxnSpPr>
            <p:spPr>
              <a:xfrm>
                <a:off x="0" y="4365104"/>
                <a:ext cx="9144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9788" y="5024657"/>
                <a:ext cx="1224952" cy="1686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81396" y="5052737"/>
                <a:ext cx="1268491" cy="15099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22" name="textruta 21"/>
            <p:cNvSpPr txBox="1"/>
            <p:nvPr/>
          </p:nvSpPr>
          <p:spPr>
            <a:xfrm>
              <a:off x="8243586" y="1866185"/>
              <a:ext cx="836323" cy="24622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sv-SE" sz="1000" dirty="0"/>
                <a:t>Ca 10 lager</a:t>
              </a:r>
              <a:endParaRPr lang="en-US" sz="1000" dirty="0"/>
            </a:p>
          </p:txBody>
        </p:sp>
        <p:sp>
          <p:nvSpPr>
            <p:cNvPr id="23" name="textruta 22"/>
            <p:cNvSpPr txBox="1"/>
            <p:nvPr/>
          </p:nvSpPr>
          <p:spPr>
            <a:xfrm>
              <a:off x="8243586" y="2523410"/>
              <a:ext cx="836323" cy="24622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sv-SE" sz="1000" dirty="0"/>
                <a:t>&gt; 60 lager</a:t>
              </a:r>
              <a:endParaRPr lang="en-US" sz="1000" dirty="0"/>
            </a:p>
          </p:txBody>
        </p:sp>
        <p:sp>
          <p:nvSpPr>
            <p:cNvPr id="24" name="textruta 23"/>
            <p:cNvSpPr txBox="1"/>
            <p:nvPr/>
          </p:nvSpPr>
          <p:spPr>
            <a:xfrm>
              <a:off x="8243586" y="3218735"/>
              <a:ext cx="836323" cy="24622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sv-SE" sz="1000" dirty="0"/>
                <a:t>&gt; 30 lager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81124755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99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99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formgivning">
  <a:themeElements>
    <a:clrScheme name="1_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99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99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</TotalTime>
  <Words>572</Words>
  <Application>Microsoft Office PowerPoint</Application>
  <PresentationFormat>Bildspel på skärmen (4:3)</PresentationFormat>
  <Paragraphs>91</Paragraphs>
  <Slides>14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Wingdings</vt:lpstr>
      <vt:lpstr>Standardformgivning</vt:lpstr>
      <vt:lpstr>1_Standardformgivning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SGI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Administratör</dc:creator>
  <cp:lastModifiedBy>Mats Öberg</cp:lastModifiedBy>
  <cp:revision>292</cp:revision>
  <cp:lastPrinted>2017-03-02T09:40:33Z</cp:lastPrinted>
  <dcterms:created xsi:type="dcterms:W3CDTF">2011-04-28T14:03:35Z</dcterms:created>
  <dcterms:modified xsi:type="dcterms:W3CDTF">2018-06-12T08:08:31Z</dcterms:modified>
</cp:coreProperties>
</file>