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20"/>
  </p:notesMasterIdLst>
  <p:handoutMasterIdLst>
    <p:handoutMasterId r:id="rId21"/>
  </p:handoutMasterIdLst>
  <p:sldIdLst>
    <p:sldId id="277" r:id="rId3"/>
    <p:sldId id="284" r:id="rId4"/>
    <p:sldId id="285" r:id="rId5"/>
    <p:sldId id="298" r:id="rId6"/>
    <p:sldId id="286" r:id="rId7"/>
    <p:sldId id="278" r:id="rId8"/>
    <p:sldId id="287" r:id="rId9"/>
    <p:sldId id="288" r:id="rId10"/>
    <p:sldId id="279" r:id="rId11"/>
    <p:sldId id="280" r:id="rId12"/>
    <p:sldId id="283" r:id="rId13"/>
    <p:sldId id="281" r:id="rId14"/>
    <p:sldId id="289" r:id="rId15"/>
    <p:sldId id="291" r:id="rId16"/>
    <p:sldId id="290" r:id="rId17"/>
    <p:sldId id="292" r:id="rId18"/>
    <p:sldId id="293" r:id="rId19"/>
  </p:sldIdLst>
  <p:sldSz cx="9144000" cy="6858000" type="screen4x3"/>
  <p:notesSz cx="6797675" cy="9926638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FD7"/>
    <a:srgbClr val="8DA6F7"/>
    <a:srgbClr val="FFFFCC"/>
    <a:srgbClr val="CC00CC"/>
    <a:srgbClr val="FF0000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660"/>
  </p:normalViewPr>
  <p:slideViewPr>
    <p:cSldViewPr snapToObjects="1">
      <p:cViewPr varScale="1">
        <p:scale>
          <a:sx n="114" d="100"/>
          <a:sy n="114" d="100"/>
        </p:scale>
        <p:origin x="10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8" d="100"/>
          <a:sy n="88" d="100"/>
        </p:scale>
        <p:origin x="-3150" y="-102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98" y="1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34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098" y="9428534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5363E5-90A2-49D5-934C-6990BAAE840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9689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8" y="1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5074"/>
            <a:ext cx="5438464" cy="446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34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8" y="9428534"/>
            <a:ext cx="2944958" cy="4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94" tIns="46497" rIns="92994" bIns="464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FAF1FCE-4DBD-4CE7-84EA-59B16E37562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9625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905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9319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9800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5004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965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5822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030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1955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344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3096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92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27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7948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7999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8570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6215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AF1FCE-4DBD-4CE7-84EA-59B16E37562E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7184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76575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929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35110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663791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48059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57224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3622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99693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986185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589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4379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577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0652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35238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6661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5262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7147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2217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5974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0688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0608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5143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örslag sid 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54" r="14476" b="464"/>
          <a:stretch>
            <a:fillRect/>
          </a:stretch>
        </p:blipFill>
        <p:spPr bwMode="auto">
          <a:xfrm>
            <a:off x="0" y="0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4"/>
          <p:cNvSpPr txBox="1">
            <a:spLocks noChangeArrowheads="1"/>
          </p:cNvSpPr>
          <p:nvPr userDrawn="1"/>
        </p:nvSpPr>
        <p:spPr bwMode="auto">
          <a:xfrm>
            <a:off x="5176838" y="4565650"/>
            <a:ext cx="1971675" cy="220663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782" tIns="47891" rIns="95782" bIns="47891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charset="0"/>
              </a:defRPr>
            </a:lvl1pPr>
            <a:lvl2pPr marL="479425" defTabSz="957263">
              <a:defRPr>
                <a:solidFill>
                  <a:schemeClr val="tx1"/>
                </a:solidFill>
                <a:latin typeface="Arial" charset="0"/>
              </a:defRPr>
            </a:lvl2pPr>
            <a:lvl3pPr marL="957263" defTabSz="957263">
              <a:defRPr>
                <a:solidFill>
                  <a:schemeClr val="tx1"/>
                </a:solidFill>
                <a:latin typeface="Arial" charset="0"/>
              </a:defRPr>
            </a:lvl3pPr>
            <a:lvl4pPr marL="1436688" defTabSz="957263">
              <a:defRPr>
                <a:solidFill>
                  <a:schemeClr val="tx1"/>
                </a:solidFill>
                <a:latin typeface="Arial" charset="0"/>
              </a:defRPr>
            </a:lvl4pPr>
            <a:lvl5pPr marL="1916113" defTabSz="957263">
              <a:defRPr>
                <a:solidFill>
                  <a:schemeClr val="tx1"/>
                </a:solidFill>
                <a:latin typeface="Arial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sv-SE" sz="8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6" name="Text Box 35"/>
          <p:cNvSpPr txBox="1">
            <a:spLocks noChangeArrowheads="1"/>
          </p:cNvSpPr>
          <p:nvPr userDrawn="1"/>
        </p:nvSpPr>
        <p:spPr bwMode="auto">
          <a:xfrm>
            <a:off x="8083550" y="1012825"/>
            <a:ext cx="3270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charset="0"/>
              </a:defRPr>
            </a:lvl1pPr>
            <a:lvl2pPr defTabSz="957263">
              <a:defRPr>
                <a:solidFill>
                  <a:schemeClr val="tx1"/>
                </a:solidFill>
                <a:latin typeface="Arial" charset="0"/>
              </a:defRPr>
            </a:lvl2pPr>
            <a:lvl3pPr defTabSz="957263">
              <a:defRPr>
                <a:solidFill>
                  <a:schemeClr val="tx1"/>
                </a:solidFill>
                <a:latin typeface="Arial" charset="0"/>
              </a:defRPr>
            </a:lvl3pPr>
            <a:lvl4pPr defTabSz="957263">
              <a:defRPr>
                <a:solidFill>
                  <a:schemeClr val="tx1"/>
                </a:solidFill>
                <a:latin typeface="Arial" charset="0"/>
              </a:defRPr>
            </a:lvl4pPr>
            <a:lvl5pPr defTabSz="957263">
              <a:defRPr>
                <a:solidFill>
                  <a:schemeClr val="tx1"/>
                </a:solidFill>
                <a:latin typeface="Arial" charset="0"/>
              </a:defRPr>
            </a:lvl5pPr>
            <a:lvl6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2C73D0DB-0D8E-4E32-A075-F8D697A0736D}" type="slidenum">
              <a:rPr lang="sv-SE" sz="1000">
                <a:solidFill>
                  <a:schemeClr val="bg1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sv-SE" sz="1000" dirty="0">
              <a:solidFill>
                <a:schemeClr val="bg1"/>
              </a:solidFill>
            </a:endParaRPr>
          </a:p>
        </p:txBody>
      </p:sp>
      <p:sp>
        <p:nvSpPr>
          <p:cNvPr id="2" name="Rektangel 1"/>
          <p:cNvSpPr/>
          <p:nvPr userDrawn="1"/>
        </p:nvSpPr>
        <p:spPr>
          <a:xfrm>
            <a:off x="8771782" y="3969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94B0683-8D09-4B51-B5A0-D220E32CF7B0}" type="slidenum">
              <a:rPr lang="sv-SE" sz="1200" baseline="0" smtClean="0">
                <a:solidFill>
                  <a:schemeClr val="bg1"/>
                </a:solidFill>
              </a:rPr>
              <a:pPr/>
              <a:t>‹#›</a:t>
            </a:fld>
            <a:endParaRPr lang="en-US" sz="1200" baseline="0" dirty="0"/>
          </a:p>
        </p:txBody>
      </p:sp>
      <p:sp>
        <p:nvSpPr>
          <p:cNvPr id="3" name="textruta 2"/>
          <p:cNvSpPr txBox="1"/>
          <p:nvPr userDrawn="1"/>
        </p:nvSpPr>
        <p:spPr>
          <a:xfrm>
            <a:off x="7249318" y="6642556"/>
            <a:ext cx="19954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>
                <a:solidFill>
                  <a:srgbClr val="0000FF"/>
                </a:solidFill>
              </a:rPr>
              <a:t>mats.oberg@swedgeo.se/2018-08-13</a:t>
            </a:r>
            <a:endParaRPr lang="en-US" sz="800" dirty="0">
              <a:solidFill>
                <a:srgbClr val="0000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 userDrawn="1"/>
        </p:nvSpPr>
        <p:spPr bwMode="auto">
          <a:xfrm>
            <a:off x="7250113" y="6643688"/>
            <a:ext cx="18938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v-SE" sz="800">
                <a:solidFill>
                  <a:schemeClr val="accent2"/>
                </a:solidFill>
              </a:rPr>
              <a:t>mats.oberg@swedgeo.se/2012-08-15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im.lfv.se/echarts/dronechar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9"/>
          <a:stretch/>
        </p:blipFill>
        <p:spPr>
          <a:xfrm>
            <a:off x="11038" y="514435"/>
            <a:ext cx="9144000" cy="6343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ktangel 13"/>
          <p:cNvSpPr/>
          <p:nvPr/>
        </p:nvSpPr>
        <p:spPr>
          <a:xfrm>
            <a:off x="-88674" y="6525344"/>
            <a:ext cx="57338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sv-S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4644008" y="6642556"/>
            <a:ext cx="45110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L:\GIS_arb\teknik\dronare2017\Drönare_GeoforumSverige_23aug18_matsöberg_sgi_Göteborg.pptx</a:t>
            </a:r>
            <a:endParaRPr lang="sv-SE" sz="800" dirty="0"/>
          </a:p>
        </p:txBody>
      </p:sp>
      <p:sp>
        <p:nvSpPr>
          <p:cNvPr id="3" name="Rektangel 2"/>
          <p:cNvSpPr/>
          <p:nvPr/>
        </p:nvSpPr>
        <p:spPr>
          <a:xfrm>
            <a:off x="395536" y="566236"/>
            <a:ext cx="8172400" cy="83099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v-S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Erfarenheter av drönare och bearbetning av data </a:t>
            </a:r>
          </a:p>
          <a:p>
            <a:pPr algn="ctr"/>
            <a:r>
              <a:rPr lang="sv-S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inom tillämpningsområdet georisker</a:t>
            </a:r>
            <a:endParaRPr lang="sv-SE" sz="24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61" y="4685644"/>
            <a:ext cx="2356923" cy="1767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ktangel 14"/>
          <p:cNvSpPr/>
          <p:nvPr/>
        </p:nvSpPr>
        <p:spPr>
          <a:xfrm>
            <a:off x="44996" y="6227058"/>
            <a:ext cx="3950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b="1" dirty="0">
                <a:solidFill>
                  <a:srgbClr val="C00000"/>
                </a:solidFill>
              </a:rPr>
              <a:t>Mats Öberg, GIS-arkitekt, SGI</a:t>
            </a:r>
          </a:p>
          <a:p>
            <a:r>
              <a:rPr lang="sv-SE" sz="1400" b="1" dirty="0">
                <a:solidFill>
                  <a:srgbClr val="C00000"/>
                </a:solidFill>
              </a:rPr>
              <a:t>Geoforum Sverige/GIS Väst  23 aug 2018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56" y="4509120"/>
            <a:ext cx="2831927" cy="2123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48886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1800" b="1" dirty="0">
                <a:latin typeface="Calibri" panose="020F0502020204030204" pitchFamily="34" charset="0"/>
                <a:ea typeface="Calibri" panose="020F0502020204030204" pitchFamily="34" charset="0"/>
              </a:rPr>
              <a:t>Exempel på egna </a:t>
            </a:r>
            <a:r>
              <a:rPr lang="sv-SE" sz="1800" b="1" dirty="0" err="1">
                <a:latin typeface="Calibri" panose="020F0502020204030204" pitchFamily="34" charset="0"/>
                <a:ea typeface="Calibri" panose="020F0502020204030204" pitchFamily="34" charset="0"/>
              </a:rPr>
              <a:t>utprodukter</a:t>
            </a:r>
            <a:r>
              <a:rPr lang="sv-SE" sz="1800" b="1" dirty="0">
                <a:latin typeface="Calibri" panose="020F0502020204030204" pitchFamily="34" charset="0"/>
                <a:ea typeface="Calibri" panose="020F0502020204030204" pitchFamily="34" charset="0"/>
              </a:rPr>
              <a:t> från ’fri’ flygning DJI GO 4. Drone2Map, 2D </a:t>
            </a:r>
            <a:r>
              <a:rPr lang="sv-SE" sz="1800" b="1" dirty="0" err="1">
                <a:latin typeface="Calibri" panose="020F0502020204030204" pitchFamily="34" charset="0"/>
                <a:ea typeface="Calibri" panose="020F0502020204030204" pitchFamily="34" charset="0"/>
              </a:rPr>
              <a:t>products</a:t>
            </a:r>
            <a:r>
              <a:rPr lang="sv-SE" sz="18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(litet hus ca 12x7m </a:t>
            </a:r>
            <a:r>
              <a:rPr lang="sv-SE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footstamp</a:t>
            </a: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 och 4m högt, viss kuperad terräng, mycket vegetation)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/>
          <a:srcRect l="31768" t="25000"/>
          <a:stretch/>
        </p:blipFill>
        <p:spPr>
          <a:xfrm>
            <a:off x="150783" y="1184863"/>
            <a:ext cx="2165772" cy="26395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83" y="3933056"/>
            <a:ext cx="2719531" cy="27809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184862"/>
            <a:ext cx="3888432" cy="42429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3" y="3015512"/>
            <a:ext cx="3320028" cy="34000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ruta 7"/>
          <p:cNvSpPr txBox="1"/>
          <p:nvPr/>
        </p:nvSpPr>
        <p:spPr>
          <a:xfrm>
            <a:off x="114988" y="3578200"/>
            <a:ext cx="1733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b="1" dirty="0" err="1"/>
              <a:t>FlightLines</a:t>
            </a:r>
            <a:r>
              <a:rPr lang="sv-SE" sz="1000" b="1" dirty="0"/>
              <a:t>, </a:t>
            </a:r>
            <a:r>
              <a:rPr lang="sv-SE" sz="1000" b="1" dirty="0" err="1"/>
              <a:t>ImagePoints</a:t>
            </a:r>
            <a:r>
              <a:rPr lang="sv-SE" sz="1000" b="1" dirty="0"/>
              <a:t> 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14987" y="6467763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b="1" dirty="0" err="1"/>
              <a:t>Ortomosaic</a:t>
            </a:r>
            <a:endParaRPr lang="sv-SE" sz="1000" b="1" dirty="0"/>
          </a:p>
        </p:txBody>
      </p:sp>
      <p:sp>
        <p:nvSpPr>
          <p:cNvPr id="12" name="textruta 11"/>
          <p:cNvSpPr txBox="1"/>
          <p:nvPr/>
        </p:nvSpPr>
        <p:spPr>
          <a:xfrm>
            <a:off x="2906110" y="5411456"/>
            <a:ext cx="16097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b="1" dirty="0"/>
              <a:t>DSM färgad + </a:t>
            </a:r>
            <a:r>
              <a:rPr lang="sv-SE" sz="1000" b="1" dirty="0" err="1"/>
              <a:t>Hillshade</a:t>
            </a:r>
            <a:endParaRPr lang="sv-SE" sz="1000" b="1" dirty="0"/>
          </a:p>
        </p:txBody>
      </p:sp>
      <p:sp>
        <p:nvSpPr>
          <p:cNvPr id="13" name="textruta 12"/>
          <p:cNvSpPr txBox="1"/>
          <p:nvPr/>
        </p:nvSpPr>
        <p:spPr>
          <a:xfrm>
            <a:off x="7547525" y="2751962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b="1" dirty="0"/>
              <a:t>DSM </a:t>
            </a:r>
            <a:r>
              <a:rPr lang="sv-SE" sz="1000" b="1" dirty="0" err="1"/>
              <a:t>Hillshade</a:t>
            </a:r>
            <a:r>
              <a:rPr lang="sv-SE" sz="1000" b="1" dirty="0"/>
              <a:t> detalj</a:t>
            </a:r>
          </a:p>
        </p:txBody>
      </p:sp>
      <p:sp>
        <p:nvSpPr>
          <p:cNvPr id="2" name="Rektangel 1"/>
          <p:cNvSpPr/>
          <p:nvPr/>
        </p:nvSpPr>
        <p:spPr>
          <a:xfrm>
            <a:off x="2959605" y="5759877"/>
            <a:ext cx="204444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Inmätning med </a:t>
            </a:r>
            <a:r>
              <a:rPr lang="sv-SE" sz="10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måttstock</a:t>
            </a:r>
            <a:r>
              <a:rPr lang="sv-SE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altan-</a:t>
            </a:r>
            <a:r>
              <a:rPr lang="sv-SE" sz="1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husnock</a:t>
            </a:r>
            <a:r>
              <a:rPr lang="sv-SE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3,90 m – </a:t>
            </a:r>
          </a:p>
          <a:p>
            <a:r>
              <a:rPr lang="sv-SE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sv-SE" sz="1000" dirty="0">
                <a:solidFill>
                  <a:srgbClr val="FF0000"/>
                </a:solidFill>
                <a:latin typeface="Calibri" panose="020F0502020204030204" pitchFamily="34" charset="0"/>
              </a:rPr>
              <a:t>etta uppmättes också exakt i ovanstående DSM!</a:t>
            </a:r>
            <a:endParaRPr lang="sv-SE" sz="1000" dirty="0">
              <a:solidFill>
                <a:srgbClr val="FF0000"/>
              </a:solidFill>
            </a:endParaRPr>
          </a:p>
        </p:txBody>
      </p:sp>
      <p:cxnSp>
        <p:nvCxnSpPr>
          <p:cNvPr id="15" name="Koppling: vinklad 14"/>
          <p:cNvCxnSpPr>
            <a:stCxn id="2" idx="3"/>
          </p:cNvCxnSpPr>
          <p:nvPr/>
        </p:nvCxnSpPr>
        <p:spPr bwMode="auto">
          <a:xfrm flipH="1" flipV="1">
            <a:off x="4981493" y="3578200"/>
            <a:ext cx="22555" cy="2535620"/>
          </a:xfrm>
          <a:prstGeom prst="bentConnector4">
            <a:avLst>
              <a:gd name="adj1" fmla="val -1013523"/>
              <a:gd name="adj2" fmla="val 56979"/>
            </a:avLst>
          </a:prstGeom>
          <a:noFill/>
          <a:ln w="3175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15444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3"/>
          <a:srcRect r="5436"/>
          <a:stretch/>
        </p:blipFill>
        <p:spPr>
          <a:xfrm>
            <a:off x="3953460" y="1330938"/>
            <a:ext cx="4795004" cy="4906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87" y="3212976"/>
            <a:ext cx="3448902" cy="2394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87" y="1340768"/>
            <a:ext cx="3448901" cy="1816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ktangel 9"/>
          <p:cNvSpPr/>
          <p:nvPr/>
        </p:nvSpPr>
        <p:spPr>
          <a:xfrm>
            <a:off x="0" y="48886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1800" b="1" dirty="0">
                <a:latin typeface="Calibri" panose="020F0502020204030204" pitchFamily="34" charset="0"/>
                <a:ea typeface="Calibri" panose="020F0502020204030204" pitchFamily="34" charset="0"/>
              </a:rPr>
              <a:t>Exempel på egna </a:t>
            </a:r>
            <a:r>
              <a:rPr lang="sv-SE" sz="1800" b="1" dirty="0" err="1">
                <a:latin typeface="Calibri" panose="020F0502020204030204" pitchFamily="34" charset="0"/>
                <a:ea typeface="Calibri" panose="020F0502020204030204" pitchFamily="34" charset="0"/>
              </a:rPr>
              <a:t>utprodukter</a:t>
            </a:r>
            <a:r>
              <a:rPr lang="sv-SE" sz="1800" b="1" dirty="0">
                <a:latin typeface="Calibri" panose="020F0502020204030204" pitchFamily="34" charset="0"/>
                <a:ea typeface="Calibri" panose="020F0502020204030204" pitchFamily="34" charset="0"/>
              </a:rPr>
              <a:t> med programmerad flygning (DJI GS PRO) </a:t>
            </a:r>
          </a:p>
          <a:p>
            <a:pPr>
              <a:spcAft>
                <a:spcPts val="0"/>
              </a:spcAft>
            </a:pPr>
            <a:r>
              <a:rPr lang="sv-SE" sz="1800" b="1" dirty="0">
                <a:latin typeface="Calibri" panose="020F0502020204030204" pitchFamily="34" charset="0"/>
                <a:ea typeface="Calibri" panose="020F0502020204030204" pitchFamily="34" charset="0"/>
              </a:rPr>
              <a:t>Drone2Map, 2D </a:t>
            </a:r>
            <a:r>
              <a:rPr lang="sv-SE" sz="1800" b="1" dirty="0" err="1">
                <a:latin typeface="Calibri" panose="020F0502020204030204" pitchFamily="34" charset="0"/>
                <a:ea typeface="Calibri" panose="020F0502020204030204" pitchFamily="34" charset="0"/>
              </a:rPr>
              <a:t>products</a:t>
            </a:r>
            <a:r>
              <a:rPr lang="sv-SE" sz="18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(svag slänt, vatten Säveån, viss vegetation, inga hus)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86118" y="1578369"/>
            <a:ext cx="1733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b="1" dirty="0" err="1"/>
              <a:t>FlightLines</a:t>
            </a:r>
            <a:r>
              <a:rPr lang="sv-SE" sz="1000" b="1" dirty="0"/>
              <a:t>, </a:t>
            </a:r>
            <a:r>
              <a:rPr lang="sv-SE" sz="1000" b="1" dirty="0" err="1"/>
              <a:t>ImagePoints</a:t>
            </a:r>
            <a:r>
              <a:rPr lang="sv-SE" sz="1000" b="1" dirty="0"/>
              <a:t> 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07165" y="3490555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b="1" dirty="0" err="1"/>
              <a:t>Ortomosaic</a:t>
            </a:r>
            <a:endParaRPr lang="sv-SE" sz="1000" b="1" dirty="0"/>
          </a:p>
        </p:txBody>
      </p:sp>
      <p:sp>
        <p:nvSpPr>
          <p:cNvPr id="12" name="textruta 11"/>
          <p:cNvSpPr txBox="1"/>
          <p:nvPr/>
        </p:nvSpPr>
        <p:spPr>
          <a:xfrm>
            <a:off x="6757279" y="5893579"/>
            <a:ext cx="206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b="1" dirty="0"/>
              <a:t>DSM färgad + </a:t>
            </a:r>
            <a:r>
              <a:rPr lang="sv-SE" sz="1000" b="1" dirty="0" err="1"/>
              <a:t>Hillshade</a:t>
            </a:r>
            <a:r>
              <a:rPr lang="sv-SE" sz="1000" b="1" dirty="0"/>
              <a:t> (detalj)</a:t>
            </a:r>
          </a:p>
        </p:txBody>
      </p:sp>
      <p:pic>
        <p:nvPicPr>
          <p:cNvPr id="16" name="Bildobjekt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5301208"/>
            <a:ext cx="1454641" cy="138190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Rak pilkoppling 17"/>
          <p:cNvCxnSpPr/>
          <p:nvPr/>
        </p:nvCxnSpPr>
        <p:spPr bwMode="auto">
          <a:xfrm flipH="1" flipV="1">
            <a:off x="708427" y="5013176"/>
            <a:ext cx="1998605" cy="112662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906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48886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400" b="1" dirty="0">
                <a:latin typeface="Calibri" panose="020F0502020204030204" pitchFamily="34" charset="0"/>
                <a:ea typeface="Calibri" panose="020F0502020204030204" pitchFamily="34" charset="0"/>
              </a:rPr>
              <a:t>3D </a:t>
            </a:r>
            <a:r>
              <a:rPr lang="sv-SE" sz="2400" b="1" dirty="0" err="1">
                <a:latin typeface="Calibri" panose="020F0502020204030204" pitchFamily="34" charset="0"/>
                <a:ea typeface="Calibri" panose="020F0502020204030204" pitchFamily="34" charset="0"/>
              </a:rPr>
              <a:t>products</a:t>
            </a:r>
            <a:endParaRPr lang="sv-SE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980728"/>
            <a:ext cx="3938439" cy="3728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83" y="980728"/>
            <a:ext cx="4786948" cy="33843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ruta 13"/>
          <p:cNvSpPr txBox="1"/>
          <p:nvPr/>
        </p:nvSpPr>
        <p:spPr>
          <a:xfrm>
            <a:off x="173183" y="4077072"/>
            <a:ext cx="125226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sz="1000" b="1" dirty="0" err="1"/>
              <a:t>PointCloud</a:t>
            </a:r>
            <a:r>
              <a:rPr lang="sv-SE" sz="1000" b="1" dirty="0"/>
              <a:t> (*.</a:t>
            </a:r>
            <a:r>
              <a:rPr lang="sv-SE" sz="1000" b="1" dirty="0" err="1"/>
              <a:t>las</a:t>
            </a:r>
            <a:r>
              <a:rPr lang="sv-SE" sz="1000" b="1" dirty="0"/>
              <a:t>)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5364088" y="1565503"/>
            <a:ext cx="63991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sz="1000" b="1" dirty="0"/>
              <a:t>3D PDF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3789040"/>
            <a:ext cx="2611865" cy="2973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ruta 15"/>
          <p:cNvSpPr txBox="1"/>
          <p:nvPr/>
        </p:nvSpPr>
        <p:spPr>
          <a:xfrm>
            <a:off x="2182857" y="3953961"/>
            <a:ext cx="210506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sz="1000" b="1" dirty="0" err="1"/>
              <a:t>ArcGISPro</a:t>
            </a:r>
            <a:r>
              <a:rPr lang="sv-SE" sz="1000" b="1" dirty="0"/>
              <a:t> </a:t>
            </a:r>
            <a:r>
              <a:rPr lang="sv-SE" sz="1000" b="1" dirty="0" err="1"/>
              <a:t>Scene</a:t>
            </a:r>
            <a:r>
              <a:rPr lang="sv-SE" sz="1000" b="1" dirty="0"/>
              <a:t> </a:t>
            </a:r>
            <a:r>
              <a:rPr lang="sv-SE" sz="1000" b="1" dirty="0" err="1"/>
              <a:t>layer</a:t>
            </a:r>
            <a:r>
              <a:rPr lang="sv-SE" sz="1000" b="1" dirty="0"/>
              <a:t> (*.</a:t>
            </a:r>
            <a:r>
              <a:rPr lang="sv-SE" sz="1000" b="1" dirty="0" err="1"/>
              <a:t>slpk</a:t>
            </a:r>
            <a:r>
              <a:rPr lang="sv-SE" sz="1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8455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48886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Exempel inmätning erosionsskydd i Göta älv med GCP </a:t>
            </a:r>
            <a:r>
              <a:rPr lang="sv-SE" sz="2800" b="1" dirty="0" err="1">
                <a:latin typeface="Calibri" panose="020F0502020204030204" pitchFamily="34" charset="0"/>
                <a:ea typeface="Calibri" panose="020F0502020204030204" pitchFamily="34" charset="0"/>
              </a:rPr>
              <a:t>Ground</a:t>
            </a: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 Control Points </a:t>
            </a:r>
            <a:endParaRPr lang="sv-SE" sz="2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" name="Grupp 2"/>
          <p:cNvGrpSpPr>
            <a:grpSpLocks noChangeAspect="1"/>
          </p:cNvGrpSpPr>
          <p:nvPr/>
        </p:nvGrpSpPr>
        <p:grpSpPr>
          <a:xfrm>
            <a:off x="7213658" y="1442973"/>
            <a:ext cx="1754326" cy="1754326"/>
            <a:chOff x="2869532" y="880311"/>
            <a:chExt cx="4205036" cy="4205036"/>
          </a:xfrm>
        </p:grpSpPr>
        <p:sp>
          <p:nvSpPr>
            <p:cNvPr id="11" name="Rektangel 10"/>
            <p:cNvSpPr>
              <a:spLocks noChangeAspect="1"/>
            </p:cNvSpPr>
            <p:nvPr/>
          </p:nvSpPr>
          <p:spPr>
            <a:xfrm>
              <a:off x="2869532" y="880311"/>
              <a:ext cx="2102518" cy="21025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Rektangel 11"/>
            <p:cNvSpPr>
              <a:spLocks noChangeAspect="1"/>
            </p:cNvSpPr>
            <p:nvPr/>
          </p:nvSpPr>
          <p:spPr>
            <a:xfrm>
              <a:off x="4972050" y="2982829"/>
              <a:ext cx="2102518" cy="21025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ktangel 12"/>
            <p:cNvSpPr>
              <a:spLocks noChangeAspect="1"/>
            </p:cNvSpPr>
            <p:nvPr/>
          </p:nvSpPr>
          <p:spPr>
            <a:xfrm>
              <a:off x="4972050" y="880311"/>
              <a:ext cx="2102518" cy="210251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ktangel 16"/>
            <p:cNvSpPr>
              <a:spLocks noChangeAspect="1"/>
            </p:cNvSpPr>
            <p:nvPr/>
          </p:nvSpPr>
          <p:spPr>
            <a:xfrm>
              <a:off x="2869532" y="2982829"/>
              <a:ext cx="2102518" cy="210251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18" name="Rektangel 17"/>
          <p:cNvSpPr/>
          <p:nvPr/>
        </p:nvSpPr>
        <p:spPr>
          <a:xfrm>
            <a:off x="3275856" y="1442973"/>
            <a:ext cx="3653418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För noggrann inmätning måste GCP användas. Här mätte vi </a:t>
            </a:r>
            <a:r>
              <a:rPr lang="sv-SE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bl</a:t>
            </a: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 a in 8 GCP </a:t>
            </a:r>
          </a:p>
          <a:p>
            <a:pPr>
              <a:spcAft>
                <a:spcPts val="0"/>
              </a:spcAft>
            </a:pP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i vårt område med en (lånad)  precisions-GPS (cm-noggrannhet) från </a:t>
            </a:r>
            <a:r>
              <a:rPr lang="sv-SE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Trimtec</a:t>
            </a:r>
            <a: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>
              <a:spcAft>
                <a:spcPts val="0"/>
              </a:spcAft>
            </a:pPr>
            <a:endParaRPr lang="sv-SE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7" y="1482584"/>
            <a:ext cx="2903885" cy="5164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447019"/>
            <a:ext cx="5692128" cy="32003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4400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/>
        </p:nvSpPr>
        <p:spPr>
          <a:xfrm>
            <a:off x="-21679" y="476672"/>
            <a:ext cx="85541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Efter bearbetning i Drone2Map (matchning av GCP-er till vissa bilder) får vi en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</a:rPr>
              <a:t>mycket god överstämmelse = ’som är tillräcklig för våra ändamål’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i plan (SWEREF99TM) och i höjd (RH2000 med ~ dm-noggrannhet)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848" y="1550174"/>
            <a:ext cx="2845647" cy="2227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4" y="1556792"/>
            <a:ext cx="3578350" cy="5184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735" y="1556792"/>
            <a:ext cx="2257425" cy="1706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4735" y="3356992"/>
            <a:ext cx="2257425" cy="21746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4127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40" y="908720"/>
            <a:ext cx="8463408" cy="54475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ktangel 9"/>
          <p:cNvSpPr/>
          <p:nvPr/>
        </p:nvSpPr>
        <p:spPr>
          <a:xfrm>
            <a:off x="0" y="44829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Exponering av resultat för användare – QGIS, </a:t>
            </a:r>
            <a:r>
              <a:rPr lang="sv-SE" sz="2800" b="1" dirty="0" err="1">
                <a:latin typeface="Calibri" panose="020F0502020204030204" pitchFamily="34" charset="0"/>
                <a:ea typeface="Calibri" panose="020F0502020204030204" pitchFamily="34" charset="0"/>
              </a:rPr>
              <a:t>ArcGIS</a:t>
            </a: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v-SE" sz="2800" b="1" dirty="0" err="1">
                <a:latin typeface="Calibri" panose="020F0502020204030204" pitchFamily="34" charset="0"/>
                <a:ea typeface="Calibri" panose="020F0502020204030204" pitchFamily="34" charset="0"/>
              </a:rPr>
              <a:t>etc</a:t>
            </a: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sv-SE" sz="2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79512" y="6381328"/>
            <a:ext cx="7344816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1200" dirty="0">
                <a:latin typeface="Calibri" panose="020F0502020204030204" pitchFamily="34" charset="0"/>
                <a:ea typeface="Calibri" panose="020F0502020204030204" pitchFamily="34" charset="0"/>
              </a:rPr>
              <a:t>Då </a:t>
            </a:r>
            <a:r>
              <a:rPr lang="sv-SE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ortomosaik</a:t>
            </a:r>
            <a:r>
              <a:rPr lang="sv-SE" sz="1200" dirty="0">
                <a:latin typeface="Calibri" panose="020F0502020204030204" pitchFamily="34" charset="0"/>
                <a:ea typeface="Calibri" panose="020F0502020204030204" pitchFamily="34" charset="0"/>
              </a:rPr>
              <a:t> och DSM är generell </a:t>
            </a:r>
            <a:r>
              <a:rPr lang="sv-SE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GeoTIFF</a:t>
            </a:r>
            <a:r>
              <a:rPr lang="sv-SE" sz="1200" dirty="0">
                <a:latin typeface="Calibri" panose="020F0502020204030204" pitchFamily="34" charset="0"/>
                <a:ea typeface="Calibri" panose="020F0502020204030204" pitchFamily="34" charset="0"/>
              </a:rPr>
              <a:t> kan man exponera dem i vilket GIS som helst (QGIS, </a:t>
            </a:r>
            <a:r>
              <a:rPr lang="sv-SE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ArcGIS</a:t>
            </a:r>
            <a:r>
              <a:rPr lang="sv-SE" sz="1200" dirty="0">
                <a:latin typeface="Calibri" panose="020F0502020204030204" pitchFamily="34" charset="0"/>
                <a:ea typeface="Calibri" panose="020F0502020204030204" pitchFamily="34" charset="0"/>
              </a:rPr>
              <a:t>, webb </a:t>
            </a:r>
            <a:r>
              <a:rPr lang="sv-SE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etc</a:t>
            </a:r>
            <a:r>
              <a:rPr lang="sv-SE" sz="1200" dirty="0"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17678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44829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Slutsatser</a:t>
            </a:r>
            <a:endParaRPr lang="sv-SE" sz="2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539552" y="1052736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</a:rPr>
              <a:t>Lätt att flyga DJI </a:t>
            </a:r>
            <a:r>
              <a:rPr lang="sv-SE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Mavic</a:t>
            </a: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</a:rPr>
              <a:t> manuellt, förvånansvärt stabil (vid låg vind), lämpligt för snedbilder och video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</a:rPr>
              <a:t>GS PRO (eller motsvarande) mycket användbar/ett måste för systematisk lodfotografering för </a:t>
            </a:r>
            <a:r>
              <a:rPr lang="sv-SE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ortomosaik</a:t>
            </a: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</a:rPr>
              <a:t> och DSM-er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</a:rPr>
              <a:t>Man får en ganska bra passning i plan utan GCP-er, men vid noggrann inmätning i SWEREF99TM och RH2000 (t ex) är GCP ett måste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</a:rPr>
              <a:t>Med mycket rimliga (låga) kostnader kan vi själv flyga i mindre områden och själv bearbeta data för våra ändamål </a:t>
            </a:r>
          </a:p>
        </p:txBody>
      </p:sp>
    </p:spTree>
    <p:extLst>
      <p:ext uri="{BB962C8B-B14F-4D97-AF65-F5344CB8AC3E}">
        <p14:creationId xmlns:p14="http://schemas.microsoft.com/office/powerpoint/2010/main" val="1389018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107504" y="476672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Utvecklingsidéer</a:t>
            </a:r>
          </a:p>
        </p:txBody>
      </p:sp>
      <p:sp>
        <p:nvSpPr>
          <p:cNvPr id="3" name="Rektangel 2"/>
          <p:cNvSpPr/>
          <p:nvPr/>
        </p:nvSpPr>
        <p:spPr>
          <a:xfrm>
            <a:off x="827584" y="1844824"/>
            <a:ext cx="6408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2800" dirty="0">
                <a:latin typeface="Calibri" panose="020F0502020204030204" pitchFamily="34" charset="0"/>
                <a:ea typeface="Calibri" panose="020F0502020204030204" pitchFamily="34" charset="0"/>
              </a:rPr>
              <a:t>Snabba upp processen ”påbörjad flygning </a:t>
            </a:r>
            <a:r>
              <a:rPr lang="sv-SE" sz="2800" dirty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färdig </a:t>
            </a:r>
            <a:r>
              <a:rPr lang="sv-SE" sz="2800" dirty="0" err="1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ortomosaik</a:t>
            </a:r>
            <a:r>
              <a:rPr lang="sv-SE" sz="2800" dirty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och DSM” för snabbare stöd till RTJ. Inbegriper </a:t>
            </a:r>
            <a:r>
              <a:rPr lang="sv-SE" sz="2800" dirty="0" err="1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streamad</a:t>
            </a:r>
            <a:r>
              <a:rPr lang="sv-SE" sz="2800" dirty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video och ’</a:t>
            </a:r>
            <a:r>
              <a:rPr lang="sv-SE" sz="2800" dirty="0" err="1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frame</a:t>
            </a:r>
            <a:r>
              <a:rPr lang="sv-SE" sz="2800" dirty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sv-SE" sz="2800" dirty="0" err="1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grabbing</a:t>
            </a:r>
            <a:r>
              <a:rPr lang="sv-SE" sz="2800" dirty="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’</a:t>
            </a:r>
          </a:p>
          <a:p>
            <a:pPr>
              <a:spcAft>
                <a:spcPts val="0"/>
              </a:spcAft>
            </a:pPr>
            <a:endParaRPr lang="sv-SE" sz="2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535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-88674" y="6525344"/>
            <a:ext cx="57338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sv-S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2138" y="548680"/>
            <a:ext cx="7916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Tillämpningsområde georisker</a:t>
            </a:r>
            <a:r>
              <a:rPr lang="sv-SE" sz="2800" b="1" baseline="50000" dirty="0"/>
              <a:t>*)</a:t>
            </a:r>
            <a:r>
              <a:rPr lang="sv-SE" sz="2800" b="1" dirty="0"/>
              <a:t> på SGI</a:t>
            </a:r>
            <a:endParaRPr lang="sv-SE" sz="2800" b="1" baseline="30000" dirty="0"/>
          </a:p>
        </p:txBody>
      </p:sp>
      <p:sp>
        <p:nvSpPr>
          <p:cNvPr id="8" name="Rektangel 7"/>
          <p:cNvSpPr/>
          <p:nvPr/>
        </p:nvSpPr>
        <p:spPr>
          <a:xfrm>
            <a:off x="3563888" y="49625"/>
            <a:ext cx="51480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dirty="0">
                <a:solidFill>
                  <a:schemeClr val="bg1"/>
                </a:solidFill>
              </a:rPr>
              <a:t>Uppdrag: Minska riskerna för ras, skred och stranderosion. </a:t>
            </a:r>
          </a:p>
          <a:p>
            <a:r>
              <a:rPr lang="sv-SE" sz="1100" dirty="0" err="1">
                <a:solidFill>
                  <a:schemeClr val="bg1"/>
                </a:solidFill>
              </a:rPr>
              <a:t>TiB</a:t>
            </a:r>
            <a:r>
              <a:rPr lang="sv-SE" sz="1100" dirty="0">
                <a:solidFill>
                  <a:schemeClr val="bg1"/>
                </a:solidFill>
              </a:rPr>
              <a:t> för stöd till Räddningstjänst. Säkert, effektivt och hållbart </a:t>
            </a:r>
            <a:r>
              <a:rPr lang="sv-SE" sz="1100" dirty="0" err="1">
                <a:solidFill>
                  <a:schemeClr val="bg1"/>
                </a:solidFill>
              </a:rPr>
              <a:t>markbyggande</a:t>
            </a:r>
            <a:r>
              <a:rPr lang="sv-SE" sz="1100" dirty="0">
                <a:solidFill>
                  <a:schemeClr val="bg1"/>
                </a:solidFill>
              </a:rPr>
              <a:t>.</a:t>
            </a:r>
            <a:r>
              <a:rPr lang="sv-SE" sz="1100" dirty="0"/>
              <a:t>.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0" y="6538186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*) Skred-, ras- och erosionsbenägna zoner där det finns geologiska och geotekniska förutsättningar </a:t>
            </a:r>
          </a:p>
          <a:p>
            <a:r>
              <a:rPr lang="sv-SE" sz="800" dirty="0"/>
              <a:t>för att klimatförändrings- och naturrelaterade händelser och olyckor kan äga rum</a:t>
            </a:r>
          </a:p>
        </p:txBody>
      </p:sp>
      <p:cxnSp>
        <p:nvCxnSpPr>
          <p:cNvPr id="9" name="Rak koppling 8"/>
          <p:cNvCxnSpPr/>
          <p:nvPr/>
        </p:nvCxnSpPr>
        <p:spPr bwMode="auto">
          <a:xfrm>
            <a:off x="0" y="6524226"/>
            <a:ext cx="914400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Rektangel 15"/>
          <p:cNvSpPr/>
          <p:nvPr/>
        </p:nvSpPr>
        <p:spPr>
          <a:xfrm>
            <a:off x="564667" y="1381430"/>
            <a:ext cx="81472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 </a:t>
            </a:r>
            <a:r>
              <a:rPr lang="sv-S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händelse av jordskred/ras </a:t>
            </a: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samverkan med Räddningstjänsten (pågående MSB2:4-projekt med Lantmäteriet och RTJ Gbg)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Återkommande inmätning av förändringar i s.k. naturanpassade </a:t>
            </a:r>
            <a:r>
              <a:rPr lang="sv-SE" sz="2400" b="1" dirty="0">
                <a:latin typeface="Calibri" panose="020F0502020204030204" pitchFamily="34" charset="0"/>
                <a:cs typeface="Calibri" panose="020F0502020204030204" pitchFamily="34" charset="0"/>
              </a:rPr>
              <a:t>erosionsskydd </a:t>
            </a: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endParaRPr lang="sv-S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Geoteknisk klassificering av </a:t>
            </a:r>
            <a:r>
              <a:rPr lang="sv-S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bergslänter</a:t>
            </a: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 (ev. </a:t>
            </a:r>
            <a:r>
              <a:rPr lang="sv-S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TrV</a:t>
            </a: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- eller MSB2:4-projekt)</a:t>
            </a: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Rektangel 16"/>
          <p:cNvSpPr/>
          <p:nvPr/>
        </p:nvSpPr>
        <p:spPr>
          <a:xfrm>
            <a:off x="323528" y="4941385"/>
            <a:ext cx="8208912" cy="132343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använder drönare inom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mindre områden 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(~ 1 ha) och i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utvecklingsprojekt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Vi studerar fotogrammetrisk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processering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data och dess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utprodukter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ortomosaik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DSM, så vi bättre kan kommunicera med professionella aktörer i händelse av större projektområden.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620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objekt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06"/>
          <a:stretch/>
        </p:blipFill>
        <p:spPr>
          <a:xfrm>
            <a:off x="5076056" y="3367079"/>
            <a:ext cx="3345146" cy="32669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ktangel 13"/>
          <p:cNvSpPr/>
          <p:nvPr/>
        </p:nvSpPr>
        <p:spPr>
          <a:xfrm>
            <a:off x="-88674" y="6525344"/>
            <a:ext cx="57338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sv-S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5508104" y="2838537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cs typeface="Calibri" panose="020F0502020204030204" pitchFamily="34" charset="0"/>
              </a:rPr>
              <a:t>Erosionsskydd </a:t>
            </a:r>
            <a:r>
              <a:rPr lang="sv-S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31" name="Grupp 30"/>
          <p:cNvGrpSpPr/>
          <p:nvPr/>
        </p:nvGrpSpPr>
        <p:grpSpPr>
          <a:xfrm>
            <a:off x="107504" y="564649"/>
            <a:ext cx="8492333" cy="2072263"/>
            <a:chOff x="251520" y="591552"/>
            <a:chExt cx="8492333" cy="2072263"/>
          </a:xfrm>
        </p:grpSpPr>
        <p:pic>
          <p:nvPicPr>
            <p:cNvPr id="4" name="Bildobjekt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852013"/>
              <a:ext cx="2376264" cy="1751396"/>
            </a:xfrm>
            <a:prstGeom prst="rect">
              <a:avLst/>
            </a:prstGeom>
          </p:spPr>
        </p:pic>
        <p:grpSp>
          <p:nvGrpSpPr>
            <p:cNvPr id="11" name="Grupp 10"/>
            <p:cNvGrpSpPr/>
            <p:nvPr/>
          </p:nvGrpSpPr>
          <p:grpSpPr>
            <a:xfrm>
              <a:off x="2999736" y="791607"/>
              <a:ext cx="4678652" cy="1872208"/>
              <a:chOff x="410451" y="3119021"/>
              <a:chExt cx="7581900" cy="3048000"/>
            </a:xfrm>
          </p:grpSpPr>
          <p:pic>
            <p:nvPicPr>
              <p:cNvPr id="12" name="Bildobjekt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451" y="3119021"/>
                <a:ext cx="7581900" cy="3048000"/>
              </a:xfrm>
              <a:prstGeom prst="rect">
                <a:avLst/>
              </a:prstGeom>
            </p:spPr>
          </p:pic>
          <p:sp>
            <p:nvSpPr>
              <p:cNvPr id="13" name="Frihandsfigur: Form 12"/>
              <p:cNvSpPr/>
              <p:nvPr/>
            </p:nvSpPr>
            <p:spPr>
              <a:xfrm>
                <a:off x="2254928" y="3630967"/>
                <a:ext cx="5619565" cy="1376043"/>
              </a:xfrm>
              <a:custGeom>
                <a:avLst/>
                <a:gdLst>
                  <a:gd name="connsiteX0" fmla="*/ 5619565 w 5619565"/>
                  <a:gd name="connsiteY0" fmla="*/ 0 h 1376043"/>
                  <a:gd name="connsiteX1" fmla="*/ 5548544 w 5619565"/>
                  <a:gd name="connsiteY1" fmla="*/ 53266 h 1376043"/>
                  <a:gd name="connsiteX2" fmla="*/ 5513033 w 5619565"/>
                  <a:gd name="connsiteY2" fmla="*/ 79899 h 1376043"/>
                  <a:gd name="connsiteX3" fmla="*/ 5486400 w 5619565"/>
                  <a:gd name="connsiteY3" fmla="*/ 97654 h 1376043"/>
                  <a:gd name="connsiteX4" fmla="*/ 5468645 w 5619565"/>
                  <a:gd name="connsiteY4" fmla="*/ 115410 h 1376043"/>
                  <a:gd name="connsiteX5" fmla="*/ 5442012 w 5619565"/>
                  <a:gd name="connsiteY5" fmla="*/ 124287 h 1376043"/>
                  <a:gd name="connsiteX6" fmla="*/ 5415379 w 5619565"/>
                  <a:gd name="connsiteY6" fmla="*/ 142043 h 1376043"/>
                  <a:gd name="connsiteX7" fmla="*/ 5362113 w 5619565"/>
                  <a:gd name="connsiteY7" fmla="*/ 159798 h 1376043"/>
                  <a:gd name="connsiteX8" fmla="*/ 5317724 w 5619565"/>
                  <a:gd name="connsiteY8" fmla="*/ 186431 h 1376043"/>
                  <a:gd name="connsiteX9" fmla="*/ 5264458 w 5619565"/>
                  <a:gd name="connsiteY9" fmla="*/ 221942 h 1376043"/>
                  <a:gd name="connsiteX10" fmla="*/ 5237825 w 5619565"/>
                  <a:gd name="connsiteY10" fmla="*/ 239697 h 1376043"/>
                  <a:gd name="connsiteX11" fmla="*/ 5184559 w 5619565"/>
                  <a:gd name="connsiteY11" fmla="*/ 292963 h 1376043"/>
                  <a:gd name="connsiteX12" fmla="*/ 5166804 w 5619565"/>
                  <a:gd name="connsiteY12" fmla="*/ 319596 h 1376043"/>
                  <a:gd name="connsiteX13" fmla="*/ 5140171 w 5619565"/>
                  <a:gd name="connsiteY13" fmla="*/ 337351 h 1376043"/>
                  <a:gd name="connsiteX14" fmla="*/ 5122416 w 5619565"/>
                  <a:gd name="connsiteY14" fmla="*/ 355107 h 1376043"/>
                  <a:gd name="connsiteX15" fmla="*/ 5069150 w 5619565"/>
                  <a:gd name="connsiteY15" fmla="*/ 381740 h 1376043"/>
                  <a:gd name="connsiteX16" fmla="*/ 5024761 w 5619565"/>
                  <a:gd name="connsiteY16" fmla="*/ 408373 h 1376043"/>
                  <a:gd name="connsiteX17" fmla="*/ 4935985 w 5619565"/>
                  <a:gd name="connsiteY17" fmla="*/ 452761 h 1376043"/>
                  <a:gd name="connsiteX18" fmla="*/ 4873841 w 5619565"/>
                  <a:gd name="connsiteY18" fmla="*/ 488272 h 1376043"/>
                  <a:gd name="connsiteX19" fmla="*/ 4847208 w 5619565"/>
                  <a:gd name="connsiteY19" fmla="*/ 506027 h 1376043"/>
                  <a:gd name="connsiteX20" fmla="*/ 4731798 w 5619565"/>
                  <a:gd name="connsiteY20" fmla="*/ 541538 h 1376043"/>
                  <a:gd name="connsiteX21" fmla="*/ 4669655 w 5619565"/>
                  <a:gd name="connsiteY21" fmla="*/ 550416 h 1376043"/>
                  <a:gd name="connsiteX22" fmla="*/ 4598633 w 5619565"/>
                  <a:gd name="connsiteY22" fmla="*/ 568171 h 1376043"/>
                  <a:gd name="connsiteX23" fmla="*/ 4527612 w 5619565"/>
                  <a:gd name="connsiteY23" fmla="*/ 585926 h 1376043"/>
                  <a:gd name="connsiteX24" fmla="*/ 4474346 w 5619565"/>
                  <a:gd name="connsiteY24" fmla="*/ 594804 h 1376043"/>
                  <a:gd name="connsiteX25" fmla="*/ 4438835 w 5619565"/>
                  <a:gd name="connsiteY25" fmla="*/ 603682 h 1376043"/>
                  <a:gd name="connsiteX26" fmla="*/ 4376691 w 5619565"/>
                  <a:gd name="connsiteY26" fmla="*/ 612559 h 1376043"/>
                  <a:gd name="connsiteX27" fmla="*/ 4305670 w 5619565"/>
                  <a:gd name="connsiteY27" fmla="*/ 630315 h 1376043"/>
                  <a:gd name="connsiteX28" fmla="*/ 4270159 w 5619565"/>
                  <a:gd name="connsiteY28" fmla="*/ 639192 h 1376043"/>
                  <a:gd name="connsiteX29" fmla="*/ 4190260 w 5619565"/>
                  <a:gd name="connsiteY29" fmla="*/ 665825 h 1376043"/>
                  <a:gd name="connsiteX30" fmla="*/ 4163627 w 5619565"/>
                  <a:gd name="connsiteY30" fmla="*/ 674703 h 1376043"/>
                  <a:gd name="connsiteX31" fmla="*/ 4039340 w 5619565"/>
                  <a:gd name="connsiteY31" fmla="*/ 701336 h 1376043"/>
                  <a:gd name="connsiteX32" fmla="*/ 3968319 w 5619565"/>
                  <a:gd name="connsiteY32" fmla="*/ 710214 h 1376043"/>
                  <a:gd name="connsiteX33" fmla="*/ 3906175 w 5619565"/>
                  <a:gd name="connsiteY33" fmla="*/ 719091 h 1376043"/>
                  <a:gd name="connsiteX34" fmla="*/ 3471169 w 5619565"/>
                  <a:gd name="connsiteY34" fmla="*/ 727969 h 1376043"/>
                  <a:gd name="connsiteX35" fmla="*/ 2902998 w 5619565"/>
                  <a:gd name="connsiteY35" fmla="*/ 727969 h 1376043"/>
                  <a:gd name="connsiteX36" fmla="*/ 2840855 w 5619565"/>
                  <a:gd name="connsiteY36" fmla="*/ 719091 h 1376043"/>
                  <a:gd name="connsiteX37" fmla="*/ 2743200 w 5619565"/>
                  <a:gd name="connsiteY37" fmla="*/ 710214 h 1376043"/>
                  <a:gd name="connsiteX38" fmla="*/ 2610035 w 5619565"/>
                  <a:gd name="connsiteY38" fmla="*/ 692458 h 1376043"/>
                  <a:gd name="connsiteX39" fmla="*/ 2565647 w 5619565"/>
                  <a:gd name="connsiteY39" fmla="*/ 683581 h 1376043"/>
                  <a:gd name="connsiteX40" fmla="*/ 2459115 w 5619565"/>
                  <a:gd name="connsiteY40" fmla="*/ 674703 h 1376043"/>
                  <a:gd name="connsiteX41" fmla="*/ 2334827 w 5619565"/>
                  <a:gd name="connsiteY41" fmla="*/ 656948 h 1376043"/>
                  <a:gd name="connsiteX42" fmla="*/ 1837678 w 5619565"/>
                  <a:gd name="connsiteY42" fmla="*/ 639192 h 1376043"/>
                  <a:gd name="connsiteX43" fmla="*/ 1651247 w 5619565"/>
                  <a:gd name="connsiteY43" fmla="*/ 630315 h 1376043"/>
                  <a:gd name="connsiteX44" fmla="*/ 1429305 w 5619565"/>
                  <a:gd name="connsiteY44" fmla="*/ 639192 h 1376043"/>
                  <a:gd name="connsiteX45" fmla="*/ 1376039 w 5619565"/>
                  <a:gd name="connsiteY45" fmla="*/ 648070 h 1376043"/>
                  <a:gd name="connsiteX46" fmla="*/ 1233996 w 5619565"/>
                  <a:gd name="connsiteY46" fmla="*/ 665825 h 1376043"/>
                  <a:gd name="connsiteX47" fmla="*/ 1118587 w 5619565"/>
                  <a:gd name="connsiteY47" fmla="*/ 701336 h 1376043"/>
                  <a:gd name="connsiteX48" fmla="*/ 1065321 w 5619565"/>
                  <a:gd name="connsiteY48" fmla="*/ 719091 h 1376043"/>
                  <a:gd name="connsiteX49" fmla="*/ 958789 w 5619565"/>
                  <a:gd name="connsiteY49" fmla="*/ 736847 h 1376043"/>
                  <a:gd name="connsiteX50" fmla="*/ 923278 w 5619565"/>
                  <a:gd name="connsiteY50" fmla="*/ 754602 h 1376043"/>
                  <a:gd name="connsiteX51" fmla="*/ 905522 w 5619565"/>
                  <a:gd name="connsiteY51" fmla="*/ 772357 h 1376043"/>
                  <a:gd name="connsiteX52" fmla="*/ 843379 w 5619565"/>
                  <a:gd name="connsiteY52" fmla="*/ 807868 h 1376043"/>
                  <a:gd name="connsiteX53" fmla="*/ 816746 w 5619565"/>
                  <a:gd name="connsiteY53" fmla="*/ 834501 h 1376043"/>
                  <a:gd name="connsiteX54" fmla="*/ 772357 w 5619565"/>
                  <a:gd name="connsiteY54" fmla="*/ 861134 h 1376043"/>
                  <a:gd name="connsiteX55" fmla="*/ 736847 w 5619565"/>
                  <a:gd name="connsiteY55" fmla="*/ 887767 h 1376043"/>
                  <a:gd name="connsiteX56" fmla="*/ 692458 w 5619565"/>
                  <a:gd name="connsiteY56" fmla="*/ 949911 h 1376043"/>
                  <a:gd name="connsiteX57" fmla="*/ 621437 w 5619565"/>
                  <a:gd name="connsiteY57" fmla="*/ 967666 h 1376043"/>
                  <a:gd name="connsiteX58" fmla="*/ 594804 w 5619565"/>
                  <a:gd name="connsiteY58" fmla="*/ 976544 h 1376043"/>
                  <a:gd name="connsiteX59" fmla="*/ 559293 w 5619565"/>
                  <a:gd name="connsiteY59" fmla="*/ 994299 h 1376043"/>
                  <a:gd name="connsiteX60" fmla="*/ 479394 w 5619565"/>
                  <a:gd name="connsiteY60" fmla="*/ 1020932 h 1376043"/>
                  <a:gd name="connsiteX61" fmla="*/ 426128 w 5619565"/>
                  <a:gd name="connsiteY61" fmla="*/ 1065320 h 1376043"/>
                  <a:gd name="connsiteX62" fmla="*/ 390618 w 5619565"/>
                  <a:gd name="connsiteY62" fmla="*/ 1091953 h 1376043"/>
                  <a:gd name="connsiteX63" fmla="*/ 319596 w 5619565"/>
                  <a:gd name="connsiteY63" fmla="*/ 1180730 h 1376043"/>
                  <a:gd name="connsiteX64" fmla="*/ 292963 w 5619565"/>
                  <a:gd name="connsiteY64" fmla="*/ 1198485 h 1376043"/>
                  <a:gd name="connsiteX65" fmla="*/ 177554 w 5619565"/>
                  <a:gd name="connsiteY65" fmla="*/ 1251751 h 1376043"/>
                  <a:gd name="connsiteX66" fmla="*/ 133165 w 5619565"/>
                  <a:gd name="connsiteY66" fmla="*/ 1296140 h 1376043"/>
                  <a:gd name="connsiteX67" fmla="*/ 106532 w 5619565"/>
                  <a:gd name="connsiteY67" fmla="*/ 1322773 h 1376043"/>
                  <a:gd name="connsiteX68" fmla="*/ 62144 w 5619565"/>
                  <a:gd name="connsiteY68" fmla="*/ 1367161 h 1376043"/>
                  <a:gd name="connsiteX69" fmla="*/ 0 w 5619565"/>
                  <a:gd name="connsiteY69" fmla="*/ 1376039 h 137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5619565" h="1376043">
                    <a:moveTo>
                      <a:pt x="5619565" y="0"/>
                    </a:moveTo>
                    <a:cubicBezTo>
                      <a:pt x="5510818" y="108747"/>
                      <a:pt x="5620851" y="11947"/>
                      <a:pt x="5548544" y="53266"/>
                    </a:cubicBezTo>
                    <a:cubicBezTo>
                      <a:pt x="5535697" y="60607"/>
                      <a:pt x="5525073" y="71299"/>
                      <a:pt x="5513033" y="79899"/>
                    </a:cubicBezTo>
                    <a:cubicBezTo>
                      <a:pt x="5504351" y="86101"/>
                      <a:pt x="5494731" y="90989"/>
                      <a:pt x="5486400" y="97654"/>
                    </a:cubicBezTo>
                    <a:cubicBezTo>
                      <a:pt x="5479864" y="102883"/>
                      <a:pt x="5475822" y="111104"/>
                      <a:pt x="5468645" y="115410"/>
                    </a:cubicBezTo>
                    <a:cubicBezTo>
                      <a:pt x="5460621" y="120225"/>
                      <a:pt x="5450890" y="121328"/>
                      <a:pt x="5442012" y="124287"/>
                    </a:cubicBezTo>
                    <a:cubicBezTo>
                      <a:pt x="5433134" y="130206"/>
                      <a:pt x="5425129" y="137710"/>
                      <a:pt x="5415379" y="142043"/>
                    </a:cubicBezTo>
                    <a:cubicBezTo>
                      <a:pt x="5398276" y="149644"/>
                      <a:pt x="5362113" y="159798"/>
                      <a:pt x="5362113" y="159798"/>
                    </a:cubicBezTo>
                    <a:cubicBezTo>
                      <a:pt x="5322276" y="199633"/>
                      <a:pt x="5369586" y="157618"/>
                      <a:pt x="5317724" y="186431"/>
                    </a:cubicBezTo>
                    <a:cubicBezTo>
                      <a:pt x="5299070" y="196794"/>
                      <a:pt x="5282213" y="210105"/>
                      <a:pt x="5264458" y="221942"/>
                    </a:cubicBezTo>
                    <a:cubicBezTo>
                      <a:pt x="5255580" y="227860"/>
                      <a:pt x="5245370" y="232152"/>
                      <a:pt x="5237825" y="239697"/>
                    </a:cubicBezTo>
                    <a:cubicBezTo>
                      <a:pt x="5220070" y="257452"/>
                      <a:pt x="5198487" y="272070"/>
                      <a:pt x="5184559" y="292963"/>
                    </a:cubicBezTo>
                    <a:cubicBezTo>
                      <a:pt x="5178641" y="301841"/>
                      <a:pt x="5174349" y="312051"/>
                      <a:pt x="5166804" y="319596"/>
                    </a:cubicBezTo>
                    <a:cubicBezTo>
                      <a:pt x="5159259" y="327141"/>
                      <a:pt x="5148502" y="330686"/>
                      <a:pt x="5140171" y="337351"/>
                    </a:cubicBezTo>
                    <a:cubicBezTo>
                      <a:pt x="5133635" y="342580"/>
                      <a:pt x="5128952" y="349878"/>
                      <a:pt x="5122416" y="355107"/>
                    </a:cubicBezTo>
                    <a:cubicBezTo>
                      <a:pt x="5097833" y="374774"/>
                      <a:pt x="5097278" y="372364"/>
                      <a:pt x="5069150" y="381740"/>
                    </a:cubicBezTo>
                    <a:cubicBezTo>
                      <a:pt x="5029314" y="421573"/>
                      <a:pt x="5076622" y="379562"/>
                      <a:pt x="5024761" y="408373"/>
                    </a:cubicBezTo>
                    <a:cubicBezTo>
                      <a:pt x="4938282" y="456416"/>
                      <a:pt x="5005382" y="435411"/>
                      <a:pt x="4935985" y="452761"/>
                    </a:cubicBezTo>
                    <a:cubicBezTo>
                      <a:pt x="4850120" y="517159"/>
                      <a:pt x="4941623" y="454381"/>
                      <a:pt x="4873841" y="488272"/>
                    </a:cubicBezTo>
                    <a:cubicBezTo>
                      <a:pt x="4864298" y="493044"/>
                      <a:pt x="4857057" y="501923"/>
                      <a:pt x="4847208" y="506027"/>
                    </a:cubicBezTo>
                    <a:cubicBezTo>
                      <a:pt x="4830109" y="513152"/>
                      <a:pt x="4762220" y="536007"/>
                      <a:pt x="4731798" y="541538"/>
                    </a:cubicBezTo>
                    <a:cubicBezTo>
                      <a:pt x="4711211" y="545281"/>
                      <a:pt x="4690369" y="547457"/>
                      <a:pt x="4669655" y="550416"/>
                    </a:cubicBezTo>
                    <a:cubicBezTo>
                      <a:pt x="4618741" y="567386"/>
                      <a:pt x="4668269" y="552101"/>
                      <a:pt x="4598633" y="568171"/>
                    </a:cubicBezTo>
                    <a:cubicBezTo>
                      <a:pt x="4574856" y="573658"/>
                      <a:pt x="4551682" y="581914"/>
                      <a:pt x="4527612" y="585926"/>
                    </a:cubicBezTo>
                    <a:cubicBezTo>
                      <a:pt x="4509857" y="588885"/>
                      <a:pt x="4491997" y="591274"/>
                      <a:pt x="4474346" y="594804"/>
                    </a:cubicBezTo>
                    <a:cubicBezTo>
                      <a:pt x="4462382" y="597197"/>
                      <a:pt x="4450840" y="601499"/>
                      <a:pt x="4438835" y="603682"/>
                    </a:cubicBezTo>
                    <a:cubicBezTo>
                      <a:pt x="4418248" y="607425"/>
                      <a:pt x="4397210" y="608455"/>
                      <a:pt x="4376691" y="612559"/>
                    </a:cubicBezTo>
                    <a:cubicBezTo>
                      <a:pt x="4352763" y="617345"/>
                      <a:pt x="4329344" y="624397"/>
                      <a:pt x="4305670" y="630315"/>
                    </a:cubicBezTo>
                    <a:cubicBezTo>
                      <a:pt x="4293833" y="633274"/>
                      <a:pt x="4281734" y="635333"/>
                      <a:pt x="4270159" y="639192"/>
                    </a:cubicBezTo>
                    <a:lnTo>
                      <a:pt x="4190260" y="665825"/>
                    </a:lnTo>
                    <a:cubicBezTo>
                      <a:pt x="4181382" y="668784"/>
                      <a:pt x="4172705" y="672433"/>
                      <a:pt x="4163627" y="674703"/>
                    </a:cubicBezTo>
                    <a:cubicBezTo>
                      <a:pt x="4123272" y="684792"/>
                      <a:pt x="4079649" y="696297"/>
                      <a:pt x="4039340" y="701336"/>
                    </a:cubicBezTo>
                    <a:lnTo>
                      <a:pt x="3968319" y="710214"/>
                    </a:lnTo>
                    <a:cubicBezTo>
                      <a:pt x="3947578" y="712979"/>
                      <a:pt x="3927087" y="718344"/>
                      <a:pt x="3906175" y="719091"/>
                    </a:cubicBezTo>
                    <a:cubicBezTo>
                      <a:pt x="3761235" y="724267"/>
                      <a:pt x="3616171" y="725010"/>
                      <a:pt x="3471169" y="727969"/>
                    </a:cubicBezTo>
                    <a:cubicBezTo>
                      <a:pt x="3209225" y="743378"/>
                      <a:pt x="3293748" y="742442"/>
                      <a:pt x="2902998" y="727969"/>
                    </a:cubicBezTo>
                    <a:cubicBezTo>
                      <a:pt x="2882088" y="727195"/>
                      <a:pt x="2861652" y="721402"/>
                      <a:pt x="2840855" y="719091"/>
                    </a:cubicBezTo>
                    <a:cubicBezTo>
                      <a:pt x="2808369" y="715482"/>
                      <a:pt x="2775752" y="713173"/>
                      <a:pt x="2743200" y="710214"/>
                    </a:cubicBezTo>
                    <a:cubicBezTo>
                      <a:pt x="2677923" y="688454"/>
                      <a:pt x="2744321" y="708256"/>
                      <a:pt x="2610035" y="692458"/>
                    </a:cubicBezTo>
                    <a:cubicBezTo>
                      <a:pt x="2595049" y="690695"/>
                      <a:pt x="2580633" y="685344"/>
                      <a:pt x="2565647" y="683581"/>
                    </a:cubicBezTo>
                    <a:cubicBezTo>
                      <a:pt x="2530257" y="679418"/>
                      <a:pt x="2494514" y="678787"/>
                      <a:pt x="2459115" y="674703"/>
                    </a:cubicBezTo>
                    <a:cubicBezTo>
                      <a:pt x="2417541" y="669906"/>
                      <a:pt x="2376595" y="659559"/>
                      <a:pt x="2334827" y="656948"/>
                    </a:cubicBezTo>
                    <a:cubicBezTo>
                      <a:pt x="2032357" y="638043"/>
                      <a:pt x="2345668" y="655847"/>
                      <a:pt x="1837678" y="639192"/>
                    </a:cubicBezTo>
                    <a:cubicBezTo>
                      <a:pt x="1775497" y="637153"/>
                      <a:pt x="1713391" y="633274"/>
                      <a:pt x="1651247" y="630315"/>
                    </a:cubicBezTo>
                    <a:cubicBezTo>
                      <a:pt x="1577266" y="633274"/>
                      <a:pt x="1503191" y="634425"/>
                      <a:pt x="1429305" y="639192"/>
                    </a:cubicBezTo>
                    <a:cubicBezTo>
                      <a:pt x="1411342" y="640351"/>
                      <a:pt x="1393900" y="645837"/>
                      <a:pt x="1376039" y="648070"/>
                    </a:cubicBezTo>
                    <a:cubicBezTo>
                      <a:pt x="1326864" y="654217"/>
                      <a:pt x="1281787" y="654796"/>
                      <a:pt x="1233996" y="665825"/>
                    </a:cubicBezTo>
                    <a:cubicBezTo>
                      <a:pt x="1196804" y="674408"/>
                      <a:pt x="1154981" y="689205"/>
                      <a:pt x="1118587" y="701336"/>
                    </a:cubicBezTo>
                    <a:lnTo>
                      <a:pt x="1065321" y="719091"/>
                    </a:lnTo>
                    <a:cubicBezTo>
                      <a:pt x="1006664" y="733756"/>
                      <a:pt x="1041917" y="726456"/>
                      <a:pt x="958789" y="736847"/>
                    </a:cubicBezTo>
                    <a:cubicBezTo>
                      <a:pt x="946952" y="742765"/>
                      <a:pt x="934290" y="747261"/>
                      <a:pt x="923278" y="754602"/>
                    </a:cubicBezTo>
                    <a:cubicBezTo>
                      <a:pt x="916314" y="759245"/>
                      <a:pt x="912486" y="767714"/>
                      <a:pt x="905522" y="772357"/>
                    </a:cubicBezTo>
                    <a:cubicBezTo>
                      <a:pt x="862116" y="801295"/>
                      <a:pt x="879696" y="777604"/>
                      <a:pt x="843379" y="807868"/>
                    </a:cubicBezTo>
                    <a:cubicBezTo>
                      <a:pt x="833734" y="815905"/>
                      <a:pt x="826790" y="826968"/>
                      <a:pt x="816746" y="834501"/>
                    </a:cubicBezTo>
                    <a:cubicBezTo>
                      <a:pt x="802942" y="844854"/>
                      <a:pt x="786714" y="851562"/>
                      <a:pt x="772357" y="861134"/>
                    </a:cubicBezTo>
                    <a:cubicBezTo>
                      <a:pt x="760046" y="869341"/>
                      <a:pt x="748684" y="878889"/>
                      <a:pt x="736847" y="887767"/>
                    </a:cubicBezTo>
                    <a:cubicBezTo>
                      <a:pt x="726867" y="907727"/>
                      <a:pt x="715746" y="939326"/>
                      <a:pt x="692458" y="949911"/>
                    </a:cubicBezTo>
                    <a:cubicBezTo>
                      <a:pt x="670243" y="960009"/>
                      <a:pt x="644587" y="959949"/>
                      <a:pt x="621437" y="967666"/>
                    </a:cubicBezTo>
                    <a:cubicBezTo>
                      <a:pt x="612559" y="970625"/>
                      <a:pt x="603405" y="972858"/>
                      <a:pt x="594804" y="976544"/>
                    </a:cubicBezTo>
                    <a:cubicBezTo>
                      <a:pt x="582640" y="981757"/>
                      <a:pt x="571684" y="989652"/>
                      <a:pt x="559293" y="994299"/>
                    </a:cubicBezTo>
                    <a:cubicBezTo>
                      <a:pt x="491482" y="1019728"/>
                      <a:pt x="557108" y="982076"/>
                      <a:pt x="479394" y="1020932"/>
                    </a:cubicBezTo>
                    <a:cubicBezTo>
                      <a:pt x="448001" y="1036628"/>
                      <a:pt x="453615" y="1041760"/>
                      <a:pt x="426128" y="1065320"/>
                    </a:cubicBezTo>
                    <a:cubicBezTo>
                      <a:pt x="414894" y="1074949"/>
                      <a:pt x="400448" y="1080894"/>
                      <a:pt x="390618" y="1091953"/>
                    </a:cubicBezTo>
                    <a:cubicBezTo>
                      <a:pt x="317512" y="1174197"/>
                      <a:pt x="392404" y="1118324"/>
                      <a:pt x="319596" y="1180730"/>
                    </a:cubicBezTo>
                    <a:cubicBezTo>
                      <a:pt x="311495" y="1187674"/>
                      <a:pt x="302357" y="1193427"/>
                      <a:pt x="292963" y="1198485"/>
                    </a:cubicBezTo>
                    <a:cubicBezTo>
                      <a:pt x="214027" y="1240990"/>
                      <a:pt x="230424" y="1234129"/>
                      <a:pt x="177554" y="1251751"/>
                    </a:cubicBezTo>
                    <a:cubicBezTo>
                      <a:pt x="145001" y="1300578"/>
                      <a:pt x="177554" y="1259149"/>
                      <a:pt x="133165" y="1296140"/>
                    </a:cubicBezTo>
                    <a:cubicBezTo>
                      <a:pt x="123520" y="1304178"/>
                      <a:pt x="114569" y="1313128"/>
                      <a:pt x="106532" y="1322773"/>
                    </a:cubicBezTo>
                    <a:cubicBezTo>
                      <a:pt x="88321" y="1344626"/>
                      <a:pt x="92192" y="1357145"/>
                      <a:pt x="62144" y="1367161"/>
                    </a:cubicBezTo>
                    <a:cubicBezTo>
                      <a:pt x="34050" y="1376526"/>
                      <a:pt x="22260" y="1376039"/>
                      <a:pt x="0" y="1376039"/>
                    </a:cubicBezTo>
                  </a:path>
                </a:pathLst>
              </a:custGeom>
              <a:noFill/>
              <a:ln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6" name="textruta 5"/>
            <p:cNvSpPr txBox="1"/>
            <p:nvPr/>
          </p:nvSpPr>
          <p:spPr>
            <a:xfrm>
              <a:off x="7263961" y="1707227"/>
              <a:ext cx="1479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solidFill>
                    <a:srgbClr val="CC00CC"/>
                  </a:solidFill>
                </a:rPr>
                <a:t>Skred =</a:t>
              </a:r>
            </a:p>
            <a:p>
              <a:r>
                <a:rPr lang="sv-SE" sz="1200" dirty="0">
                  <a:solidFill>
                    <a:srgbClr val="CC00CC"/>
                  </a:solidFill>
                </a:rPr>
                <a:t>förändrad geometri</a:t>
              </a:r>
            </a:p>
          </p:txBody>
        </p:sp>
        <p:sp>
          <p:nvSpPr>
            <p:cNvPr id="18" name="textruta 17"/>
            <p:cNvSpPr txBox="1"/>
            <p:nvPr/>
          </p:nvSpPr>
          <p:spPr>
            <a:xfrm>
              <a:off x="4314027" y="2095237"/>
              <a:ext cx="1386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solidFill>
                    <a:srgbClr val="FF0000"/>
                  </a:solidFill>
                </a:rPr>
                <a:t>Bedömning eller </a:t>
              </a:r>
            </a:p>
            <a:p>
              <a:r>
                <a:rPr lang="sv-SE" sz="1200" dirty="0">
                  <a:solidFill>
                    <a:srgbClr val="FF0000"/>
                  </a:solidFill>
                </a:rPr>
                <a:t>befintlig </a:t>
              </a:r>
              <a:r>
                <a:rPr lang="sv-SE" sz="1200" dirty="0" err="1">
                  <a:solidFill>
                    <a:srgbClr val="FF0000"/>
                  </a:solidFill>
                </a:rPr>
                <a:t>batymetri</a:t>
              </a:r>
              <a:endParaRPr lang="sv-SE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ruta 18"/>
            <p:cNvSpPr txBox="1"/>
            <p:nvPr/>
          </p:nvSpPr>
          <p:spPr>
            <a:xfrm>
              <a:off x="5518973" y="591552"/>
              <a:ext cx="705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/>
                <a:t>LM NH </a:t>
              </a:r>
            </a:p>
            <a:p>
              <a:r>
                <a:rPr lang="sv-SE" sz="1200" dirty="0"/>
                <a:t>1m pix</a:t>
              </a:r>
            </a:p>
          </p:txBody>
        </p:sp>
        <p:cxnSp>
          <p:nvCxnSpPr>
            <p:cNvPr id="10" name="Rak pilkoppling 9"/>
            <p:cNvCxnSpPr>
              <a:stCxn id="19" idx="2"/>
            </p:cNvCxnSpPr>
            <p:nvPr/>
          </p:nvCxnSpPr>
          <p:spPr bwMode="auto">
            <a:xfrm>
              <a:off x="5871794" y="1053217"/>
              <a:ext cx="352821" cy="314458"/>
            </a:xfrm>
            <a:prstGeom prst="straightConnector1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Rak pilkoppling 19"/>
            <p:cNvCxnSpPr>
              <a:stCxn id="6" idx="1"/>
            </p:cNvCxnSpPr>
            <p:nvPr/>
          </p:nvCxnSpPr>
          <p:spPr bwMode="auto">
            <a:xfrm flipH="1" flipV="1">
              <a:off x="6732240" y="1556792"/>
              <a:ext cx="531721" cy="381268"/>
            </a:xfrm>
            <a:prstGeom prst="straightConnector1">
              <a:avLst/>
            </a:prstGeom>
            <a:noFill/>
            <a:ln w="31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ktangel 24"/>
            <p:cNvSpPr/>
            <p:nvPr/>
          </p:nvSpPr>
          <p:spPr>
            <a:xfrm>
              <a:off x="1738369" y="710966"/>
              <a:ext cx="11071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sv-SE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Skred </a:t>
              </a:r>
            </a:p>
          </p:txBody>
        </p:sp>
        <p:cxnSp>
          <p:nvCxnSpPr>
            <p:cNvPr id="26" name="Rak pilkoppling 25"/>
            <p:cNvCxnSpPr>
              <a:stCxn id="18" idx="1"/>
            </p:cNvCxnSpPr>
            <p:nvPr/>
          </p:nvCxnSpPr>
          <p:spPr bwMode="auto">
            <a:xfrm flipH="1" flipV="1">
              <a:off x="3923928" y="1988840"/>
              <a:ext cx="390099" cy="337230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3" name="Bildobjekt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0" y="3367079"/>
            <a:ext cx="4117799" cy="274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Rektangel 33"/>
          <p:cNvSpPr/>
          <p:nvPr/>
        </p:nvSpPr>
        <p:spPr>
          <a:xfrm>
            <a:off x="1295636" y="2845712"/>
            <a:ext cx="1889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Bergslänter</a:t>
            </a:r>
            <a:endParaRPr lang="sv-SE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Rak koppling 35"/>
          <p:cNvCxnSpPr/>
          <p:nvPr/>
        </p:nvCxnSpPr>
        <p:spPr bwMode="auto">
          <a:xfrm>
            <a:off x="0" y="2836967"/>
            <a:ext cx="9144000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Rak koppling 36"/>
          <p:cNvCxnSpPr/>
          <p:nvPr/>
        </p:nvCxnSpPr>
        <p:spPr bwMode="auto">
          <a:xfrm>
            <a:off x="4578451" y="2830119"/>
            <a:ext cx="0" cy="4021033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1933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07504" y="577273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NH-data DEM </a:t>
            </a:r>
            <a:r>
              <a:rPr lang="sv-SE" u="sng" dirty="0"/>
              <a:t>före</a:t>
            </a:r>
            <a:r>
              <a:rPr lang="sv-SE" dirty="0"/>
              <a:t> skred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4595178" y="590598"/>
            <a:ext cx="3457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Drönardata, DSM </a:t>
            </a:r>
            <a:r>
              <a:rPr lang="sv-SE" u="sng" dirty="0"/>
              <a:t>efter</a:t>
            </a:r>
            <a:r>
              <a:rPr lang="sv-SE" dirty="0"/>
              <a:t> skred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l="4707" r="6348" b="16432"/>
          <a:stretch/>
        </p:blipFill>
        <p:spPr>
          <a:xfrm>
            <a:off x="138133" y="1052735"/>
            <a:ext cx="4394509" cy="3102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/>
          <a:srcRect t="-1" b="5873"/>
          <a:stretch/>
        </p:blipFill>
        <p:spPr>
          <a:xfrm>
            <a:off x="611560" y="4327664"/>
            <a:ext cx="3384376" cy="2171192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389" y="1052734"/>
            <a:ext cx="4117083" cy="3102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ruta 16"/>
          <p:cNvSpPr txBox="1"/>
          <p:nvPr/>
        </p:nvSpPr>
        <p:spPr>
          <a:xfrm>
            <a:off x="3694195" y="6158637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>
                <a:solidFill>
                  <a:srgbClr val="FF0000"/>
                </a:solidFill>
              </a:rPr>
              <a:t>Örekilsälven</a:t>
            </a:r>
          </a:p>
        </p:txBody>
      </p:sp>
      <p:grpSp>
        <p:nvGrpSpPr>
          <p:cNvPr id="21" name="Grupp 20"/>
          <p:cNvGrpSpPr/>
          <p:nvPr/>
        </p:nvGrpSpPr>
        <p:grpSpPr>
          <a:xfrm>
            <a:off x="5076057" y="4407826"/>
            <a:ext cx="3939389" cy="2091030"/>
            <a:chOff x="4979657" y="4407826"/>
            <a:chExt cx="3824575" cy="2091030"/>
          </a:xfrm>
        </p:grpSpPr>
        <p:pic>
          <p:nvPicPr>
            <p:cNvPr id="9" name="Bildobjekt 8"/>
            <p:cNvPicPr>
              <a:picLocks noChangeAspect="1"/>
            </p:cNvPicPr>
            <p:nvPr/>
          </p:nvPicPr>
          <p:blipFill rotWithShape="1">
            <a:blip r:embed="rId6"/>
            <a:srcRect b="6024"/>
            <a:stretch/>
          </p:blipFill>
          <p:spPr>
            <a:xfrm>
              <a:off x="4979657" y="4407826"/>
              <a:ext cx="3215828" cy="2091030"/>
            </a:xfrm>
            <a:prstGeom prst="rect">
              <a:avLst/>
            </a:prstGeom>
          </p:spPr>
        </p:pic>
        <p:sp>
          <p:nvSpPr>
            <p:cNvPr id="30" name="textruta 29"/>
            <p:cNvSpPr txBox="1"/>
            <p:nvPr/>
          </p:nvSpPr>
          <p:spPr>
            <a:xfrm>
              <a:off x="7915847" y="6148231"/>
              <a:ext cx="8883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rgbClr val="FF0000"/>
                  </a:solidFill>
                </a:rPr>
                <a:t>Örekilsälven</a:t>
              </a:r>
            </a:p>
          </p:txBody>
        </p:sp>
        <p:sp>
          <p:nvSpPr>
            <p:cNvPr id="32" name="textruta 31"/>
            <p:cNvSpPr txBox="1"/>
            <p:nvPr/>
          </p:nvSpPr>
          <p:spPr>
            <a:xfrm>
              <a:off x="6616395" y="4948824"/>
              <a:ext cx="5469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rgbClr val="FF0000"/>
                  </a:solidFill>
                </a:rPr>
                <a:t>Träd i </a:t>
              </a:r>
            </a:p>
            <a:p>
              <a:r>
                <a:rPr lang="sv-SE" sz="1000" dirty="0">
                  <a:solidFill>
                    <a:srgbClr val="FF0000"/>
                  </a:solidFill>
                </a:rPr>
                <a:t>DSM</a:t>
              </a:r>
            </a:p>
          </p:txBody>
        </p:sp>
        <p:sp>
          <p:nvSpPr>
            <p:cNvPr id="35" name="textruta 34"/>
            <p:cNvSpPr txBox="1"/>
            <p:nvPr/>
          </p:nvSpPr>
          <p:spPr>
            <a:xfrm>
              <a:off x="7006519" y="5322783"/>
              <a:ext cx="950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>
                  <a:solidFill>
                    <a:srgbClr val="FF0000"/>
                  </a:solidFill>
                </a:rPr>
                <a:t>Upptryckta skredmassor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59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17959" y="551234"/>
            <a:ext cx="1673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Juridiken</a:t>
            </a:r>
          </a:p>
        </p:txBody>
      </p:sp>
      <p:sp>
        <p:nvSpPr>
          <p:cNvPr id="4" name="Rektangel 3"/>
          <p:cNvSpPr/>
          <p:nvPr/>
        </p:nvSpPr>
        <p:spPr>
          <a:xfrm>
            <a:off x="179513" y="1072983"/>
            <a:ext cx="84969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v-SE" sz="24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Pilot Flygtillstånd Transportstyrelsen (2018: behövs ej för drönare &lt; 7kg) 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Ansvarsförsäkring Kammarkollegiet</a:t>
            </a:r>
          </a:p>
          <a:p>
            <a:pPr>
              <a:spcAft>
                <a:spcPts val="0"/>
              </a:spcAft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 Vi följer reglerna (inom synhåll, CTR flygplatszoner i </a:t>
            </a:r>
            <a:r>
              <a:rPr lang="sv-SE" sz="24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Luftfartsverkets drönarkarta</a:t>
            </a: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 - lättnader här 2018…)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sv-S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Tillstånd från Länsstyrelsen enligt KÖL Kameraövervakningslagen i </a:t>
            </a:r>
            <a:r>
              <a:rPr lang="sv-S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hela landet </a:t>
            </a: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”…där det finns geologiska och geotekniska förut-sättningar för att klimatförändrings- och naturrelaterade händelse och olyckor kan äga rum…”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sv-S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v-S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Spridningstillstånd Lantmäteriet</a:t>
            </a:r>
          </a:p>
        </p:txBody>
      </p:sp>
    </p:spTree>
    <p:extLst>
      <p:ext uri="{BB962C8B-B14F-4D97-AF65-F5344CB8AC3E}">
        <p14:creationId xmlns:p14="http://schemas.microsoft.com/office/powerpoint/2010/main" val="4201293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/>
        </p:nvSpPr>
        <p:spPr>
          <a:xfrm>
            <a:off x="133128" y="3573016"/>
            <a:ext cx="6469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(mp4 eller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upp till 4K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jpeg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(enkelbild, seriebilder. Lodbilder kontra landscape)</a:t>
            </a:r>
          </a:p>
          <a:p>
            <a:pPr>
              <a:spcAft>
                <a:spcPts val="0"/>
              </a:spcAft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Flyga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manuellt med RC </a:t>
            </a:r>
            <a:r>
              <a:rPr lang="sv-S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Remote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Controller 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DJI GO4 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iOS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eller Android med vilken man ser kameran och kommunicerar med RC) eller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'programmerat' 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appen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DJI GROUNDSTATION PRO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07504" y="548680"/>
            <a:ext cx="3991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Vår utrustning (drönaren)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33" y="692696"/>
            <a:ext cx="3103362" cy="2327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3573016"/>
            <a:ext cx="1737171" cy="2181359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51520" y="1193958"/>
            <a:ext cx="5256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DJI </a:t>
            </a:r>
            <a:r>
              <a:rPr lang="sv-S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Mavic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 10-15’,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inbyggd stillbilds- och videokamera med 1/2.3” sensor. Flygtid ca 25 minuter. Klarar ca 10 m/s vind. Kompakt format med infällbara propellerarmar - kan tas med på flyg (batteri &lt;100 Wh) &amp; tåg i ryggsäck t ex. </a:t>
            </a:r>
          </a:p>
        </p:txBody>
      </p:sp>
    </p:spTree>
    <p:extLst>
      <p:ext uri="{BB962C8B-B14F-4D97-AF65-F5344CB8AC3E}">
        <p14:creationId xmlns:p14="http://schemas.microsoft.com/office/powerpoint/2010/main" val="215774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476672"/>
            <a:ext cx="3783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 err="1">
                <a:latin typeface="Calibri" panose="020F0502020204030204" pitchFamily="34" charset="0"/>
                <a:ea typeface="Calibri" panose="020F0502020204030204" pitchFamily="34" charset="0"/>
              </a:rPr>
              <a:t>Appar</a:t>
            </a: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 för datainsamling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23" y="1844824"/>
            <a:ext cx="8135684" cy="475252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1115616" y="1223873"/>
            <a:ext cx="5112568" cy="400110"/>
          </a:xfrm>
          <a:prstGeom prst="rect">
            <a:avLst/>
          </a:prstGeom>
          <a:solidFill>
            <a:srgbClr val="097FD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DJI GO 4 för manuell flygning och fotografering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056387"/>
            <a:ext cx="720080" cy="735082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248545" y="1300897"/>
            <a:ext cx="28360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dirty="0">
                <a:latin typeface="Calibri" panose="020F0502020204030204" pitchFamily="34" charset="0"/>
                <a:ea typeface="Calibri" panose="020F0502020204030204" pitchFamily="34" charset="0"/>
              </a:rPr>
              <a:t>Även flight modes som ”</a:t>
            </a:r>
            <a:r>
              <a:rPr lang="sv-SE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track</a:t>
            </a:r>
            <a:r>
              <a:rPr lang="sv-SE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v-SE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object</a:t>
            </a:r>
            <a:r>
              <a:rPr lang="sv-SE" sz="1000" dirty="0">
                <a:latin typeface="Calibri" panose="020F0502020204030204" pitchFamily="34" charset="0"/>
                <a:ea typeface="Calibri" panose="020F0502020204030204" pitchFamily="34" charset="0"/>
              </a:rPr>
              <a:t>”, ”</a:t>
            </a:r>
            <a:r>
              <a:rPr lang="sv-SE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follow</a:t>
            </a:r>
            <a:r>
              <a:rPr lang="sv-SE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v-SE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me</a:t>
            </a:r>
            <a:r>
              <a:rPr lang="sv-SE" sz="1000" dirty="0">
                <a:latin typeface="Calibri" panose="020F0502020204030204" pitchFamily="34" charset="0"/>
                <a:ea typeface="Calibri" panose="020F0502020204030204" pitchFamily="34" charset="0"/>
              </a:rPr>
              <a:t>” 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81000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" y="1412776"/>
            <a:ext cx="7104789" cy="53285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ktangel 10"/>
          <p:cNvSpPr/>
          <p:nvPr/>
        </p:nvSpPr>
        <p:spPr>
          <a:xfrm>
            <a:off x="875900" y="722605"/>
            <a:ext cx="6288388" cy="400110"/>
          </a:xfrm>
          <a:prstGeom prst="rect">
            <a:avLst/>
          </a:prstGeom>
          <a:solidFill>
            <a:srgbClr val="097FD7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DJI GS PRO för ’programmerad’ flygning och fotografering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7268671" y="1470843"/>
            <a:ext cx="18753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u="sng" dirty="0"/>
              <a:t>Mission parameters</a:t>
            </a:r>
            <a:r>
              <a:rPr lang="sv-SE" sz="1400" dirty="0"/>
              <a:t>:</a:t>
            </a:r>
          </a:p>
          <a:p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Område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Jpeg överlapp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Flyghöjd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Hastighet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mm 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548680"/>
            <a:ext cx="680408" cy="74999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7164288" y="799549"/>
            <a:ext cx="12666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dirty="0">
                <a:latin typeface="Calibri" panose="020F0502020204030204" pitchFamily="34" charset="0"/>
                <a:ea typeface="Calibri" panose="020F0502020204030204" pitchFamily="34" charset="0"/>
              </a:rPr>
              <a:t>Finns andra förstås…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4187896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88908" y="6367406"/>
            <a:ext cx="7003372" cy="40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v-SE" sz="1000" dirty="0">
                <a:latin typeface="Calibri" panose="020F0502020204030204" pitchFamily="34" charset="0"/>
                <a:cs typeface="Times New Roman" panose="02020603050405020304" pitchFamily="18" charset="0"/>
              </a:rPr>
              <a:t>*) </a:t>
            </a:r>
            <a:r>
              <a:rPr lang="sv-SE" sz="1000" dirty="0"/>
              <a:t>Drone2Map gör ett försök till DTM men det blir inte särskilt bra. Bättre att använda </a:t>
            </a:r>
            <a:r>
              <a:rPr lang="sv-SE" sz="1000" dirty="0" err="1"/>
              <a:t>DSM-en</a:t>
            </a:r>
            <a:r>
              <a:rPr lang="sv-SE" sz="1000" dirty="0"/>
              <a:t> och där studera kända </a:t>
            </a:r>
            <a:r>
              <a:rPr lang="sv-SE" sz="1000" dirty="0" err="1"/>
              <a:t>markpunkter</a:t>
            </a:r>
            <a:r>
              <a:rPr lang="sv-SE" sz="1000" dirty="0"/>
              <a:t> (berg, hårdgjord yta, ytor med låg vegetation)  </a:t>
            </a:r>
          </a:p>
        </p:txBody>
      </p:sp>
      <p:cxnSp>
        <p:nvCxnSpPr>
          <p:cNvPr id="6" name="Rak koppling 5"/>
          <p:cNvCxnSpPr/>
          <p:nvPr/>
        </p:nvCxnSpPr>
        <p:spPr bwMode="auto">
          <a:xfrm>
            <a:off x="0" y="6348459"/>
            <a:ext cx="8892480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ktangel 2"/>
          <p:cNvSpPr/>
          <p:nvPr/>
        </p:nvSpPr>
        <p:spPr>
          <a:xfrm>
            <a:off x="0" y="476672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800" b="1" dirty="0">
                <a:latin typeface="Calibri" panose="020F0502020204030204" pitchFamily="34" charset="0"/>
                <a:ea typeface="Calibri" panose="020F0502020204030204" pitchFamily="34" charset="0"/>
              </a:rPr>
              <a:t>Programvara för databearbetning – ESRI Drone2Map</a:t>
            </a:r>
          </a:p>
        </p:txBody>
      </p:sp>
      <p:sp>
        <p:nvSpPr>
          <p:cNvPr id="4" name="Rektangel 3"/>
          <p:cNvSpPr/>
          <p:nvPr/>
        </p:nvSpPr>
        <p:spPr>
          <a:xfrm>
            <a:off x="478462" y="1196752"/>
            <a:ext cx="7935556" cy="4681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Fotogrammetri och bildmatchning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Det finns andra programvaror men vi använder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ESRI’s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Drone2Map (baserad på pix4D fotogrammetrimotor). Från en serie lodbilder med ett visst (rejält) överlapp kan man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få: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Planläge för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 Lines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Points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sv-S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Ortomosaic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dvs en sammanfogning av jpeg lodbilder (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GeoTIFF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sv-S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DSM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dvs </a:t>
            </a:r>
            <a:r>
              <a:rPr lang="sv-S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Surface </a:t>
            </a:r>
            <a:r>
              <a:rPr lang="sv-S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GeoTIFF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alltså vad bilderna fångar från luften inklusive träd och vegetation. Det är alltså </a:t>
            </a:r>
            <a:r>
              <a:rPr lang="sv-SE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DTM</a:t>
            </a:r>
            <a:r>
              <a:rPr lang="sv-SE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*)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Digtial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Terrain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markmodell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såsom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LM’s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NH-data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(3D-pdf, punktmoln, 3D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texture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mesh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för GIS-3D-program)</a:t>
            </a:r>
          </a:p>
        </p:txBody>
      </p:sp>
    </p:spTree>
    <p:extLst>
      <p:ext uri="{BB962C8B-B14F-4D97-AF65-F5344CB8AC3E}">
        <p14:creationId xmlns:p14="http://schemas.microsoft.com/office/powerpoint/2010/main" val="384343147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2359</TotalTime>
  <Words>935</Words>
  <Application>Microsoft Office PowerPoint</Application>
  <PresentationFormat>Bildspel på skärmen (4:3)</PresentationFormat>
  <Paragraphs>126</Paragraphs>
  <Slides>17</Slides>
  <Notes>17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17</vt:i4>
      </vt:variant>
    </vt:vector>
  </HeadingPairs>
  <TitlesOfParts>
    <vt:vector size="24" baseType="lpstr">
      <vt:lpstr>Arial</vt:lpstr>
      <vt:lpstr>Calibri</vt:lpstr>
      <vt:lpstr>Symbol</vt:lpstr>
      <vt:lpstr>Times New Roman</vt:lpstr>
      <vt:lpstr>Wingdings</vt:lpstr>
      <vt:lpstr>Standardformgivning</vt:lpstr>
      <vt:lpstr>1_Standardformgivning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SGI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Administratör</dc:creator>
  <cp:lastModifiedBy>Mats Öberg</cp:lastModifiedBy>
  <cp:revision>400</cp:revision>
  <cp:lastPrinted>2018-08-13T11:55:28Z</cp:lastPrinted>
  <dcterms:created xsi:type="dcterms:W3CDTF">2011-04-28T14:03:35Z</dcterms:created>
  <dcterms:modified xsi:type="dcterms:W3CDTF">2018-08-18T17:01:28Z</dcterms:modified>
</cp:coreProperties>
</file>