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34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21"/>
  </p:notesMasterIdLst>
  <p:handoutMasterIdLst>
    <p:handoutMasterId r:id="rId22"/>
  </p:handoutMasterIdLst>
  <p:sldIdLst>
    <p:sldId id="293" r:id="rId3"/>
    <p:sldId id="298" r:id="rId4"/>
    <p:sldId id="294" r:id="rId5"/>
    <p:sldId id="295" r:id="rId6"/>
    <p:sldId id="296" r:id="rId7"/>
    <p:sldId id="297" r:id="rId8"/>
    <p:sldId id="300" r:id="rId9"/>
    <p:sldId id="299" r:id="rId10"/>
    <p:sldId id="301" r:id="rId11"/>
    <p:sldId id="277" r:id="rId12"/>
    <p:sldId id="284" r:id="rId13"/>
    <p:sldId id="285" r:id="rId14"/>
    <p:sldId id="286" r:id="rId15"/>
    <p:sldId id="288" r:id="rId16"/>
    <p:sldId id="279" r:id="rId17"/>
    <p:sldId id="283" r:id="rId18"/>
    <p:sldId id="289" r:id="rId19"/>
    <p:sldId id="291" r:id="rId20"/>
  </p:sldIdLst>
  <p:sldSz cx="9144000" cy="6858000" type="screen4x3"/>
  <p:notesSz cx="6797675" cy="9926638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FD7"/>
    <a:srgbClr val="8DA6F7"/>
    <a:srgbClr val="FFFFCC"/>
    <a:srgbClr val="CC00CC"/>
    <a:srgbClr val="FF0000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66" autoAdjust="0"/>
    <p:restoredTop sz="94660"/>
  </p:normalViewPr>
  <p:slideViewPr>
    <p:cSldViewPr snapToObjects="1">
      <p:cViewPr varScale="1">
        <p:scale>
          <a:sx n="114" d="100"/>
          <a:sy n="114" d="100"/>
        </p:scale>
        <p:origin x="19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8" d="100"/>
          <a:sy n="88" d="100"/>
        </p:scale>
        <p:origin x="-3150" y="-102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98" y="0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33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098" y="9428533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5363E5-90A2-49D5-934C-6990BAAE840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9689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8" y="0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5073"/>
            <a:ext cx="5438464" cy="446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33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8" y="9428533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FAF1FCE-4DBD-4CE7-84EA-59B16E37562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9625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F02FA-B2EA-46B4-9A52-0E3CCDFF4E4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Platshållare för sidhuvud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Pressinformation</a:t>
            </a:r>
          </a:p>
        </p:txBody>
      </p:sp>
    </p:spTree>
    <p:extLst>
      <p:ext uri="{BB962C8B-B14F-4D97-AF65-F5344CB8AC3E}">
        <p14:creationId xmlns:p14="http://schemas.microsoft.com/office/powerpoint/2010/main" val="1474110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7948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6215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7184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9800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965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5822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7734-6408-4546-AF7F-032FB6B74F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81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2178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5451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5437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1968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905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3096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92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76575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929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35110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049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663791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48059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5722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3622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99693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986185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589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577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43794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06529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35238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6661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5262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7147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2217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5974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0688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0608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5143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örslag sid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54" r="14476" b="464"/>
          <a:stretch>
            <a:fillRect/>
          </a:stretch>
        </p:blipFill>
        <p:spPr bwMode="auto">
          <a:xfrm>
            <a:off x="0" y="0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4"/>
          <p:cNvSpPr txBox="1">
            <a:spLocks noChangeArrowheads="1"/>
          </p:cNvSpPr>
          <p:nvPr userDrawn="1"/>
        </p:nvSpPr>
        <p:spPr bwMode="auto">
          <a:xfrm>
            <a:off x="5176838" y="4565650"/>
            <a:ext cx="1971675" cy="220663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782" tIns="47891" rIns="95782" bIns="47891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charset="0"/>
              </a:defRPr>
            </a:lvl1pPr>
            <a:lvl2pPr marL="479425" defTabSz="957263">
              <a:defRPr>
                <a:solidFill>
                  <a:schemeClr val="tx1"/>
                </a:solidFill>
                <a:latin typeface="Arial" charset="0"/>
              </a:defRPr>
            </a:lvl2pPr>
            <a:lvl3pPr marL="957263" defTabSz="957263">
              <a:defRPr>
                <a:solidFill>
                  <a:schemeClr val="tx1"/>
                </a:solidFill>
                <a:latin typeface="Arial" charset="0"/>
              </a:defRPr>
            </a:lvl3pPr>
            <a:lvl4pPr marL="1436688" defTabSz="957263">
              <a:defRPr>
                <a:solidFill>
                  <a:schemeClr val="tx1"/>
                </a:solidFill>
                <a:latin typeface="Arial" charset="0"/>
              </a:defRPr>
            </a:lvl4pPr>
            <a:lvl5pPr marL="1916113" defTabSz="957263">
              <a:defRPr>
                <a:solidFill>
                  <a:schemeClr val="tx1"/>
                </a:solidFill>
                <a:latin typeface="Arial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sv-SE" sz="8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6" name="Text Box 35"/>
          <p:cNvSpPr txBox="1">
            <a:spLocks noChangeArrowheads="1"/>
          </p:cNvSpPr>
          <p:nvPr userDrawn="1"/>
        </p:nvSpPr>
        <p:spPr bwMode="auto">
          <a:xfrm>
            <a:off x="8083550" y="1012825"/>
            <a:ext cx="3270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charset="0"/>
              </a:defRPr>
            </a:lvl1pPr>
            <a:lvl2pPr defTabSz="957263">
              <a:defRPr>
                <a:solidFill>
                  <a:schemeClr val="tx1"/>
                </a:solidFill>
                <a:latin typeface="Arial" charset="0"/>
              </a:defRPr>
            </a:lvl2pPr>
            <a:lvl3pPr defTabSz="957263">
              <a:defRPr>
                <a:solidFill>
                  <a:schemeClr val="tx1"/>
                </a:solidFill>
                <a:latin typeface="Arial" charset="0"/>
              </a:defRPr>
            </a:lvl3pPr>
            <a:lvl4pPr defTabSz="957263">
              <a:defRPr>
                <a:solidFill>
                  <a:schemeClr val="tx1"/>
                </a:solidFill>
                <a:latin typeface="Arial" charset="0"/>
              </a:defRPr>
            </a:lvl4pPr>
            <a:lvl5pPr defTabSz="957263">
              <a:defRPr>
                <a:solidFill>
                  <a:schemeClr val="tx1"/>
                </a:solidFill>
                <a:latin typeface="Arial" charset="0"/>
              </a:defRPr>
            </a:lvl5pPr>
            <a:lvl6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2C73D0DB-0D8E-4E32-A075-F8D697A0736D}" type="slidenum">
              <a:rPr lang="sv-SE" sz="1000">
                <a:solidFill>
                  <a:schemeClr val="bg1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sv-SE" sz="1000" dirty="0">
              <a:solidFill>
                <a:schemeClr val="bg1"/>
              </a:solidFill>
            </a:endParaRPr>
          </a:p>
        </p:txBody>
      </p:sp>
      <p:sp>
        <p:nvSpPr>
          <p:cNvPr id="2" name="Rektangel 1"/>
          <p:cNvSpPr/>
          <p:nvPr userDrawn="1"/>
        </p:nvSpPr>
        <p:spPr>
          <a:xfrm>
            <a:off x="8771782" y="3969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94B0683-8D09-4B51-B5A0-D220E32CF7B0}" type="slidenum">
              <a:rPr lang="sv-SE" sz="1200" baseline="0" smtClean="0">
                <a:solidFill>
                  <a:schemeClr val="bg1"/>
                </a:solidFill>
              </a:rPr>
              <a:pPr/>
              <a:t>‹#›</a:t>
            </a:fld>
            <a:endParaRPr lang="en-US" sz="1200" baseline="0" dirty="0"/>
          </a:p>
        </p:txBody>
      </p:sp>
      <p:sp>
        <p:nvSpPr>
          <p:cNvPr id="3" name="textruta 2"/>
          <p:cNvSpPr txBox="1"/>
          <p:nvPr userDrawn="1"/>
        </p:nvSpPr>
        <p:spPr>
          <a:xfrm>
            <a:off x="7249318" y="6642556"/>
            <a:ext cx="19954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rgbClr val="0000FF"/>
                </a:solidFill>
              </a:rPr>
              <a:t>mats.oberg@swedgeo.se/2018-05-15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 userDrawn="1"/>
        </p:nvSpPr>
        <p:spPr bwMode="auto">
          <a:xfrm>
            <a:off x="7250113" y="6643688"/>
            <a:ext cx="18938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v-SE" sz="800">
                <a:solidFill>
                  <a:schemeClr val="accent2"/>
                </a:solidFill>
              </a:rPr>
              <a:t>mats.oberg@swedgeo.se/2012-08-15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is.swedgeo.se/skred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im.lfv.se/echarts/dronechar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vsmedelsverket.se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gis.swedgeo.se/dokument/RTJF&#196;LT_GEOSTAB_VAKASTAB_broschyr_A5viktA4_ver170424.pdf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://gis.swedgeo.se/vattentaktolyck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sb.se/Upload/Insats_och_beredskap/naturolyckor/%c3%85tgardskalender%20vid%20ras,%20skred%20och%20slamstr%c3%b6mmar%20med%20h%c3%a4nvisning.pdf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://www.swedgeo.se/sv/samhallsplanering--sakerhet/stod-till-raddningstjansten/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://gis.swedgeo.se/rtj/" TargetMode="Externa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tuvesk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58" y="1052513"/>
            <a:ext cx="2284534" cy="263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9" descr="smårödsk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3" y="4044950"/>
            <a:ext cx="3168162" cy="2439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27" descr="surte1_redigerad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3625"/>
            <a:ext cx="3540369" cy="2624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Rektangel 8"/>
          <p:cNvSpPr>
            <a:spLocks noChangeArrowheads="1"/>
          </p:cNvSpPr>
          <p:nvPr/>
        </p:nvSpPr>
        <p:spPr bwMode="auto">
          <a:xfrm>
            <a:off x="0" y="504826"/>
            <a:ext cx="3586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sz="2400" b="1" dirty="0"/>
              <a:t>Vad arbetar SGI med? 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174" y="1052513"/>
            <a:ext cx="2249365" cy="4995862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ruta 1"/>
          <p:cNvSpPr txBox="1">
            <a:spLocks noChangeArrowheads="1"/>
          </p:cNvSpPr>
          <p:nvPr/>
        </p:nvSpPr>
        <p:spPr bwMode="auto">
          <a:xfrm>
            <a:off x="6589836" y="6008688"/>
            <a:ext cx="21483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 dirty="0"/>
              <a:t>Från </a:t>
            </a:r>
            <a:r>
              <a:rPr lang="sv-SE" sz="1000" dirty="0">
                <a:hlinkClick r:id="rId6"/>
              </a:rPr>
              <a:t>http://gis.swedgeo.se/skred/</a:t>
            </a:r>
            <a:r>
              <a:rPr lang="sv-SE" sz="1000" dirty="0"/>
              <a:t> </a:t>
            </a:r>
          </a:p>
          <a:p>
            <a:pPr eaLnBrk="1" hangingPunct="1"/>
            <a:r>
              <a:rPr lang="sv-SE" sz="1000" dirty="0"/>
              <a:t>(~1500, </a:t>
            </a:r>
            <a:r>
              <a:rPr lang="sv-SE" sz="1000" dirty="0" err="1"/>
              <a:t>jmfr</a:t>
            </a:r>
            <a:r>
              <a:rPr lang="sv-SE" sz="1000" dirty="0"/>
              <a:t>. Norge &gt;10.000) </a:t>
            </a:r>
          </a:p>
        </p:txBody>
      </p:sp>
      <p:sp>
        <p:nvSpPr>
          <p:cNvPr id="4104" name="textruta 11"/>
          <p:cNvSpPr txBox="1">
            <a:spLocks noChangeArrowheads="1"/>
          </p:cNvSpPr>
          <p:nvPr/>
        </p:nvSpPr>
        <p:spPr bwMode="auto">
          <a:xfrm>
            <a:off x="82062" y="3654425"/>
            <a:ext cx="29851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 b="1" dirty="0"/>
              <a:t>Surte 1950</a:t>
            </a:r>
            <a:r>
              <a:rPr lang="sv-SE" sz="1000" dirty="0"/>
              <a:t>, 1 död, 300 hemlösa, 30 skadade hus</a:t>
            </a:r>
          </a:p>
        </p:txBody>
      </p:sp>
      <p:sp>
        <p:nvSpPr>
          <p:cNvPr id="4105" name="textruta 12"/>
          <p:cNvSpPr txBox="1">
            <a:spLocks noChangeArrowheads="1"/>
          </p:cNvSpPr>
          <p:nvPr/>
        </p:nvSpPr>
        <p:spPr bwMode="auto">
          <a:xfrm>
            <a:off x="3966797" y="3668713"/>
            <a:ext cx="21275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 b="1" dirty="0"/>
              <a:t>Tuve 1977</a:t>
            </a:r>
            <a:r>
              <a:rPr lang="sv-SE" sz="1000" dirty="0"/>
              <a:t>, 9 döda, 300 skadade</a:t>
            </a:r>
          </a:p>
        </p:txBody>
      </p:sp>
      <p:sp>
        <p:nvSpPr>
          <p:cNvPr id="4106" name="textruta 13"/>
          <p:cNvSpPr txBox="1">
            <a:spLocks noChangeArrowheads="1"/>
          </p:cNvSpPr>
          <p:nvPr/>
        </p:nvSpPr>
        <p:spPr bwMode="auto">
          <a:xfrm>
            <a:off x="82062" y="6465888"/>
            <a:ext cx="2675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 b="1" dirty="0" err="1"/>
              <a:t>Småröd</a:t>
            </a:r>
            <a:r>
              <a:rPr lang="sv-SE" sz="1000" b="1" dirty="0"/>
              <a:t> 2006</a:t>
            </a:r>
            <a:r>
              <a:rPr lang="sv-SE" sz="1000" dirty="0"/>
              <a:t>, samhällskostnad &gt; 500 Mkr</a:t>
            </a:r>
          </a:p>
          <a:p>
            <a:pPr eaLnBrk="1" hangingPunct="1"/>
            <a:r>
              <a:rPr lang="sv-SE" sz="1000" dirty="0"/>
              <a:t>Trigger: felaktig placering av fyllnadsmassor</a:t>
            </a:r>
          </a:p>
        </p:txBody>
      </p:sp>
      <p:sp>
        <p:nvSpPr>
          <p:cNvPr id="4107" name="Rektangel 1"/>
          <p:cNvSpPr>
            <a:spLocks noChangeArrowheads="1"/>
          </p:cNvSpPr>
          <p:nvPr/>
        </p:nvSpPr>
        <p:spPr bwMode="auto">
          <a:xfrm>
            <a:off x="3409079" y="4048284"/>
            <a:ext cx="3133132" cy="255454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1600" b="1" dirty="0"/>
              <a:t>Geoteknik</a:t>
            </a:r>
            <a:r>
              <a:rPr lang="sv-SE" sz="1600" dirty="0"/>
              <a:t> är läran om jord och bergs tekniska egenskaper samt dess tillämpning vid främst byggnads- och anläggnings-verksamhet</a:t>
            </a:r>
          </a:p>
          <a:p>
            <a:endParaRPr lang="sv-SE" sz="1600" dirty="0"/>
          </a:p>
          <a:p>
            <a:r>
              <a:rPr lang="sv-SE" sz="1600" b="1" dirty="0"/>
              <a:t>SGI</a:t>
            </a:r>
            <a:r>
              <a:rPr lang="sv-SE" sz="1600" dirty="0"/>
              <a:t> utreder potentiella skred-riskområden, </a:t>
            </a:r>
            <a:r>
              <a:rPr lang="sv-SE" sz="1600" dirty="0" err="1"/>
              <a:t>bl</a:t>
            </a:r>
            <a:r>
              <a:rPr lang="sv-SE" sz="1600" dirty="0"/>
              <a:t> a </a:t>
            </a:r>
            <a:r>
              <a:rPr lang="sv-SE" sz="1600" dirty="0" err="1"/>
              <a:t>mht</a:t>
            </a:r>
            <a:r>
              <a:rPr lang="sv-SE" sz="1600" dirty="0"/>
              <a:t> klimat-förändringar. (Risk = sannolikhet * konsekvenser)</a:t>
            </a:r>
          </a:p>
        </p:txBody>
      </p:sp>
      <p:sp>
        <p:nvSpPr>
          <p:cNvPr id="12" name="Rektangel 11"/>
          <p:cNvSpPr/>
          <p:nvPr/>
        </p:nvSpPr>
        <p:spPr>
          <a:xfrm>
            <a:off x="4583437" y="-10632"/>
            <a:ext cx="4153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Uppdrag: Minska riskerna för ras, skred och stranderosion </a:t>
            </a:r>
          </a:p>
          <a:p>
            <a:r>
              <a:rPr lang="sv-SE" sz="1200" dirty="0">
                <a:solidFill>
                  <a:schemeClr val="bg1"/>
                </a:solidFill>
              </a:rPr>
              <a:t>(2018: Göta Älv-delegation)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gis.swedgeo.se/skred/images/erosion_illustration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2362200" cy="1400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275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9"/>
          <a:stretch/>
        </p:blipFill>
        <p:spPr>
          <a:xfrm>
            <a:off x="11038" y="514435"/>
            <a:ext cx="9144000" cy="6343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ktangel 13"/>
          <p:cNvSpPr/>
          <p:nvPr/>
        </p:nvSpPr>
        <p:spPr>
          <a:xfrm>
            <a:off x="-88674" y="6525344"/>
            <a:ext cx="57338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sv-S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6181802" y="6642556"/>
            <a:ext cx="29732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L:\GIS_arb\teknik\dronare2017\föredrag_ULI_Geoforum_23jan18</a:t>
            </a:r>
            <a:endParaRPr lang="sv-SE" sz="800" dirty="0"/>
          </a:p>
        </p:txBody>
      </p:sp>
      <p:sp>
        <p:nvSpPr>
          <p:cNvPr id="3" name="Rektangel 2"/>
          <p:cNvSpPr/>
          <p:nvPr/>
        </p:nvSpPr>
        <p:spPr>
          <a:xfrm>
            <a:off x="395536" y="566236"/>
            <a:ext cx="8172400" cy="83099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v-S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Erfarenheter av drönare och bearbetning av data </a:t>
            </a:r>
          </a:p>
          <a:p>
            <a:pPr algn="ctr"/>
            <a:r>
              <a:rPr lang="sv-S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inom tillämpningsområdet georisker</a:t>
            </a:r>
            <a:endParaRPr lang="sv-SE" sz="24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61" y="4685644"/>
            <a:ext cx="2356923" cy="17676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-88674" y="6525344"/>
            <a:ext cx="57338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sv-S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2138" y="548680"/>
            <a:ext cx="7916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Tillämpningsområde georisker</a:t>
            </a:r>
            <a:r>
              <a:rPr lang="sv-SE" sz="2800" b="1" baseline="50000" dirty="0"/>
              <a:t>*)</a:t>
            </a:r>
            <a:r>
              <a:rPr lang="sv-SE" sz="2800" b="1" dirty="0"/>
              <a:t> på SGI</a:t>
            </a:r>
            <a:endParaRPr lang="sv-SE" sz="2800" b="1" baseline="30000" dirty="0"/>
          </a:p>
        </p:txBody>
      </p:sp>
      <p:sp>
        <p:nvSpPr>
          <p:cNvPr id="8" name="Rektangel 7"/>
          <p:cNvSpPr/>
          <p:nvPr/>
        </p:nvSpPr>
        <p:spPr>
          <a:xfrm>
            <a:off x="3563888" y="49625"/>
            <a:ext cx="51480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dirty="0">
                <a:solidFill>
                  <a:schemeClr val="bg1"/>
                </a:solidFill>
              </a:rPr>
              <a:t>Uppdrag: Minska riskerna för ras, skred och stranderosion. </a:t>
            </a:r>
          </a:p>
          <a:p>
            <a:r>
              <a:rPr lang="sv-SE" sz="1100" dirty="0" err="1">
                <a:solidFill>
                  <a:schemeClr val="bg1"/>
                </a:solidFill>
              </a:rPr>
              <a:t>TiB</a:t>
            </a:r>
            <a:r>
              <a:rPr lang="sv-SE" sz="1100" dirty="0">
                <a:solidFill>
                  <a:schemeClr val="bg1"/>
                </a:solidFill>
              </a:rPr>
              <a:t> för stöd till Räddningstjänst. Säkert, effektivt och hållbart </a:t>
            </a:r>
            <a:r>
              <a:rPr lang="sv-SE" sz="1100" dirty="0" err="1">
                <a:solidFill>
                  <a:schemeClr val="bg1"/>
                </a:solidFill>
              </a:rPr>
              <a:t>markbyggande</a:t>
            </a:r>
            <a:r>
              <a:rPr lang="sv-SE" sz="1100" dirty="0">
                <a:solidFill>
                  <a:schemeClr val="bg1"/>
                </a:solidFill>
              </a:rPr>
              <a:t>.</a:t>
            </a:r>
            <a:r>
              <a:rPr lang="sv-SE" sz="1100" dirty="0"/>
              <a:t>.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0" y="6538186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*) Skred-, ras- och erosionsbenägna zoner där det finns geologiska och geotekniska förutsättningar </a:t>
            </a:r>
          </a:p>
          <a:p>
            <a:r>
              <a:rPr lang="sv-SE" sz="800" dirty="0"/>
              <a:t>för att klimatförändrings- och naturrelaterade händelser och olyckor kan äga rum</a:t>
            </a:r>
          </a:p>
        </p:txBody>
      </p:sp>
      <p:cxnSp>
        <p:nvCxnSpPr>
          <p:cNvPr id="9" name="Rak koppling 8"/>
          <p:cNvCxnSpPr/>
          <p:nvPr/>
        </p:nvCxnSpPr>
        <p:spPr bwMode="auto">
          <a:xfrm>
            <a:off x="0" y="6524226"/>
            <a:ext cx="914400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Rektangel 15"/>
          <p:cNvSpPr/>
          <p:nvPr/>
        </p:nvSpPr>
        <p:spPr>
          <a:xfrm>
            <a:off x="498357" y="1085896"/>
            <a:ext cx="81472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 </a:t>
            </a:r>
            <a:r>
              <a:rPr lang="sv-S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händelse av jordskred/ras </a:t>
            </a: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samverkan med Räddningstjänsten (pågående MSB2:4-projekt med Lantmäteriet och RTJ Gbg)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Återkommande inmätning av förändringar i s.k. naturanpassade </a:t>
            </a:r>
            <a:r>
              <a:rPr lang="sv-SE" sz="2400" b="1" dirty="0">
                <a:latin typeface="Calibri" panose="020F0502020204030204" pitchFamily="34" charset="0"/>
                <a:cs typeface="Calibri" panose="020F0502020204030204" pitchFamily="34" charset="0"/>
              </a:rPr>
              <a:t>erosionsskydd. </a:t>
            </a:r>
            <a:r>
              <a:rPr lang="sv-S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(Tillägg maj 18: övervakning av stranderosion m h a satellitbilder?) 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endParaRPr lang="sv-S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Geoteknisk klassificering av </a:t>
            </a:r>
            <a:r>
              <a:rPr lang="sv-S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bergslänter</a:t>
            </a: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 (ev. </a:t>
            </a:r>
            <a:r>
              <a:rPr lang="sv-S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TrV</a:t>
            </a: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- eller MSB2:4-projekt)</a:t>
            </a: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Rektangel 16"/>
          <p:cNvSpPr/>
          <p:nvPr/>
        </p:nvSpPr>
        <p:spPr>
          <a:xfrm>
            <a:off x="323528" y="4941385"/>
            <a:ext cx="8208912" cy="132343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använder drönare inom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mindre områden 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(~ 1 ha) och i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utvecklingsprojekt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Vi studerar fotogrammetrisk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processering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data och dess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utprodukter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ortomosaik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DSM, så vi bättre kan kommunicera med professionella aktörer i händelse av större projektområden.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620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objekt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06"/>
          <a:stretch/>
        </p:blipFill>
        <p:spPr>
          <a:xfrm>
            <a:off x="5076056" y="3367079"/>
            <a:ext cx="3345146" cy="32669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ktangel 13"/>
          <p:cNvSpPr/>
          <p:nvPr/>
        </p:nvSpPr>
        <p:spPr>
          <a:xfrm>
            <a:off x="-88674" y="6525344"/>
            <a:ext cx="57338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sv-S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5508104" y="2838537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cs typeface="Calibri" panose="020F0502020204030204" pitchFamily="34" charset="0"/>
              </a:rPr>
              <a:t>Erosionsskydd </a:t>
            </a:r>
            <a:r>
              <a:rPr lang="sv-S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31" name="Grupp 30"/>
          <p:cNvGrpSpPr/>
          <p:nvPr/>
        </p:nvGrpSpPr>
        <p:grpSpPr>
          <a:xfrm>
            <a:off x="107504" y="564649"/>
            <a:ext cx="8492333" cy="2072263"/>
            <a:chOff x="251520" y="591552"/>
            <a:chExt cx="8492333" cy="2072263"/>
          </a:xfrm>
        </p:grpSpPr>
        <p:pic>
          <p:nvPicPr>
            <p:cNvPr id="4" name="Bildobjekt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852013"/>
              <a:ext cx="2376264" cy="1751396"/>
            </a:xfrm>
            <a:prstGeom prst="rect">
              <a:avLst/>
            </a:prstGeom>
          </p:spPr>
        </p:pic>
        <p:grpSp>
          <p:nvGrpSpPr>
            <p:cNvPr id="11" name="Grupp 10"/>
            <p:cNvGrpSpPr/>
            <p:nvPr/>
          </p:nvGrpSpPr>
          <p:grpSpPr>
            <a:xfrm>
              <a:off x="2999736" y="791607"/>
              <a:ext cx="4678652" cy="1872208"/>
              <a:chOff x="410451" y="3119021"/>
              <a:chExt cx="7581900" cy="3048000"/>
            </a:xfrm>
          </p:grpSpPr>
          <p:pic>
            <p:nvPicPr>
              <p:cNvPr id="12" name="Bildobjekt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451" y="3119021"/>
                <a:ext cx="7581900" cy="3048000"/>
              </a:xfrm>
              <a:prstGeom prst="rect">
                <a:avLst/>
              </a:prstGeom>
            </p:spPr>
          </p:pic>
          <p:sp>
            <p:nvSpPr>
              <p:cNvPr id="13" name="Frihandsfigur: Form 12"/>
              <p:cNvSpPr/>
              <p:nvPr/>
            </p:nvSpPr>
            <p:spPr>
              <a:xfrm>
                <a:off x="2254928" y="3630967"/>
                <a:ext cx="5619565" cy="1376043"/>
              </a:xfrm>
              <a:custGeom>
                <a:avLst/>
                <a:gdLst>
                  <a:gd name="connsiteX0" fmla="*/ 5619565 w 5619565"/>
                  <a:gd name="connsiteY0" fmla="*/ 0 h 1376043"/>
                  <a:gd name="connsiteX1" fmla="*/ 5548544 w 5619565"/>
                  <a:gd name="connsiteY1" fmla="*/ 53266 h 1376043"/>
                  <a:gd name="connsiteX2" fmla="*/ 5513033 w 5619565"/>
                  <a:gd name="connsiteY2" fmla="*/ 79899 h 1376043"/>
                  <a:gd name="connsiteX3" fmla="*/ 5486400 w 5619565"/>
                  <a:gd name="connsiteY3" fmla="*/ 97654 h 1376043"/>
                  <a:gd name="connsiteX4" fmla="*/ 5468645 w 5619565"/>
                  <a:gd name="connsiteY4" fmla="*/ 115410 h 1376043"/>
                  <a:gd name="connsiteX5" fmla="*/ 5442012 w 5619565"/>
                  <a:gd name="connsiteY5" fmla="*/ 124287 h 1376043"/>
                  <a:gd name="connsiteX6" fmla="*/ 5415379 w 5619565"/>
                  <a:gd name="connsiteY6" fmla="*/ 142043 h 1376043"/>
                  <a:gd name="connsiteX7" fmla="*/ 5362113 w 5619565"/>
                  <a:gd name="connsiteY7" fmla="*/ 159798 h 1376043"/>
                  <a:gd name="connsiteX8" fmla="*/ 5317724 w 5619565"/>
                  <a:gd name="connsiteY8" fmla="*/ 186431 h 1376043"/>
                  <a:gd name="connsiteX9" fmla="*/ 5264458 w 5619565"/>
                  <a:gd name="connsiteY9" fmla="*/ 221942 h 1376043"/>
                  <a:gd name="connsiteX10" fmla="*/ 5237825 w 5619565"/>
                  <a:gd name="connsiteY10" fmla="*/ 239697 h 1376043"/>
                  <a:gd name="connsiteX11" fmla="*/ 5184559 w 5619565"/>
                  <a:gd name="connsiteY11" fmla="*/ 292963 h 1376043"/>
                  <a:gd name="connsiteX12" fmla="*/ 5166804 w 5619565"/>
                  <a:gd name="connsiteY12" fmla="*/ 319596 h 1376043"/>
                  <a:gd name="connsiteX13" fmla="*/ 5140171 w 5619565"/>
                  <a:gd name="connsiteY13" fmla="*/ 337351 h 1376043"/>
                  <a:gd name="connsiteX14" fmla="*/ 5122416 w 5619565"/>
                  <a:gd name="connsiteY14" fmla="*/ 355107 h 1376043"/>
                  <a:gd name="connsiteX15" fmla="*/ 5069150 w 5619565"/>
                  <a:gd name="connsiteY15" fmla="*/ 381740 h 1376043"/>
                  <a:gd name="connsiteX16" fmla="*/ 5024761 w 5619565"/>
                  <a:gd name="connsiteY16" fmla="*/ 408373 h 1376043"/>
                  <a:gd name="connsiteX17" fmla="*/ 4935985 w 5619565"/>
                  <a:gd name="connsiteY17" fmla="*/ 452761 h 1376043"/>
                  <a:gd name="connsiteX18" fmla="*/ 4873841 w 5619565"/>
                  <a:gd name="connsiteY18" fmla="*/ 488272 h 1376043"/>
                  <a:gd name="connsiteX19" fmla="*/ 4847208 w 5619565"/>
                  <a:gd name="connsiteY19" fmla="*/ 506027 h 1376043"/>
                  <a:gd name="connsiteX20" fmla="*/ 4731798 w 5619565"/>
                  <a:gd name="connsiteY20" fmla="*/ 541538 h 1376043"/>
                  <a:gd name="connsiteX21" fmla="*/ 4669655 w 5619565"/>
                  <a:gd name="connsiteY21" fmla="*/ 550416 h 1376043"/>
                  <a:gd name="connsiteX22" fmla="*/ 4598633 w 5619565"/>
                  <a:gd name="connsiteY22" fmla="*/ 568171 h 1376043"/>
                  <a:gd name="connsiteX23" fmla="*/ 4527612 w 5619565"/>
                  <a:gd name="connsiteY23" fmla="*/ 585926 h 1376043"/>
                  <a:gd name="connsiteX24" fmla="*/ 4474346 w 5619565"/>
                  <a:gd name="connsiteY24" fmla="*/ 594804 h 1376043"/>
                  <a:gd name="connsiteX25" fmla="*/ 4438835 w 5619565"/>
                  <a:gd name="connsiteY25" fmla="*/ 603682 h 1376043"/>
                  <a:gd name="connsiteX26" fmla="*/ 4376691 w 5619565"/>
                  <a:gd name="connsiteY26" fmla="*/ 612559 h 1376043"/>
                  <a:gd name="connsiteX27" fmla="*/ 4305670 w 5619565"/>
                  <a:gd name="connsiteY27" fmla="*/ 630315 h 1376043"/>
                  <a:gd name="connsiteX28" fmla="*/ 4270159 w 5619565"/>
                  <a:gd name="connsiteY28" fmla="*/ 639192 h 1376043"/>
                  <a:gd name="connsiteX29" fmla="*/ 4190260 w 5619565"/>
                  <a:gd name="connsiteY29" fmla="*/ 665825 h 1376043"/>
                  <a:gd name="connsiteX30" fmla="*/ 4163627 w 5619565"/>
                  <a:gd name="connsiteY30" fmla="*/ 674703 h 1376043"/>
                  <a:gd name="connsiteX31" fmla="*/ 4039340 w 5619565"/>
                  <a:gd name="connsiteY31" fmla="*/ 701336 h 1376043"/>
                  <a:gd name="connsiteX32" fmla="*/ 3968319 w 5619565"/>
                  <a:gd name="connsiteY32" fmla="*/ 710214 h 1376043"/>
                  <a:gd name="connsiteX33" fmla="*/ 3906175 w 5619565"/>
                  <a:gd name="connsiteY33" fmla="*/ 719091 h 1376043"/>
                  <a:gd name="connsiteX34" fmla="*/ 3471169 w 5619565"/>
                  <a:gd name="connsiteY34" fmla="*/ 727969 h 1376043"/>
                  <a:gd name="connsiteX35" fmla="*/ 2902998 w 5619565"/>
                  <a:gd name="connsiteY35" fmla="*/ 727969 h 1376043"/>
                  <a:gd name="connsiteX36" fmla="*/ 2840855 w 5619565"/>
                  <a:gd name="connsiteY36" fmla="*/ 719091 h 1376043"/>
                  <a:gd name="connsiteX37" fmla="*/ 2743200 w 5619565"/>
                  <a:gd name="connsiteY37" fmla="*/ 710214 h 1376043"/>
                  <a:gd name="connsiteX38" fmla="*/ 2610035 w 5619565"/>
                  <a:gd name="connsiteY38" fmla="*/ 692458 h 1376043"/>
                  <a:gd name="connsiteX39" fmla="*/ 2565647 w 5619565"/>
                  <a:gd name="connsiteY39" fmla="*/ 683581 h 1376043"/>
                  <a:gd name="connsiteX40" fmla="*/ 2459115 w 5619565"/>
                  <a:gd name="connsiteY40" fmla="*/ 674703 h 1376043"/>
                  <a:gd name="connsiteX41" fmla="*/ 2334827 w 5619565"/>
                  <a:gd name="connsiteY41" fmla="*/ 656948 h 1376043"/>
                  <a:gd name="connsiteX42" fmla="*/ 1837678 w 5619565"/>
                  <a:gd name="connsiteY42" fmla="*/ 639192 h 1376043"/>
                  <a:gd name="connsiteX43" fmla="*/ 1651247 w 5619565"/>
                  <a:gd name="connsiteY43" fmla="*/ 630315 h 1376043"/>
                  <a:gd name="connsiteX44" fmla="*/ 1429305 w 5619565"/>
                  <a:gd name="connsiteY44" fmla="*/ 639192 h 1376043"/>
                  <a:gd name="connsiteX45" fmla="*/ 1376039 w 5619565"/>
                  <a:gd name="connsiteY45" fmla="*/ 648070 h 1376043"/>
                  <a:gd name="connsiteX46" fmla="*/ 1233996 w 5619565"/>
                  <a:gd name="connsiteY46" fmla="*/ 665825 h 1376043"/>
                  <a:gd name="connsiteX47" fmla="*/ 1118587 w 5619565"/>
                  <a:gd name="connsiteY47" fmla="*/ 701336 h 1376043"/>
                  <a:gd name="connsiteX48" fmla="*/ 1065321 w 5619565"/>
                  <a:gd name="connsiteY48" fmla="*/ 719091 h 1376043"/>
                  <a:gd name="connsiteX49" fmla="*/ 958789 w 5619565"/>
                  <a:gd name="connsiteY49" fmla="*/ 736847 h 1376043"/>
                  <a:gd name="connsiteX50" fmla="*/ 923278 w 5619565"/>
                  <a:gd name="connsiteY50" fmla="*/ 754602 h 1376043"/>
                  <a:gd name="connsiteX51" fmla="*/ 905522 w 5619565"/>
                  <a:gd name="connsiteY51" fmla="*/ 772357 h 1376043"/>
                  <a:gd name="connsiteX52" fmla="*/ 843379 w 5619565"/>
                  <a:gd name="connsiteY52" fmla="*/ 807868 h 1376043"/>
                  <a:gd name="connsiteX53" fmla="*/ 816746 w 5619565"/>
                  <a:gd name="connsiteY53" fmla="*/ 834501 h 1376043"/>
                  <a:gd name="connsiteX54" fmla="*/ 772357 w 5619565"/>
                  <a:gd name="connsiteY54" fmla="*/ 861134 h 1376043"/>
                  <a:gd name="connsiteX55" fmla="*/ 736847 w 5619565"/>
                  <a:gd name="connsiteY55" fmla="*/ 887767 h 1376043"/>
                  <a:gd name="connsiteX56" fmla="*/ 692458 w 5619565"/>
                  <a:gd name="connsiteY56" fmla="*/ 949911 h 1376043"/>
                  <a:gd name="connsiteX57" fmla="*/ 621437 w 5619565"/>
                  <a:gd name="connsiteY57" fmla="*/ 967666 h 1376043"/>
                  <a:gd name="connsiteX58" fmla="*/ 594804 w 5619565"/>
                  <a:gd name="connsiteY58" fmla="*/ 976544 h 1376043"/>
                  <a:gd name="connsiteX59" fmla="*/ 559293 w 5619565"/>
                  <a:gd name="connsiteY59" fmla="*/ 994299 h 1376043"/>
                  <a:gd name="connsiteX60" fmla="*/ 479394 w 5619565"/>
                  <a:gd name="connsiteY60" fmla="*/ 1020932 h 1376043"/>
                  <a:gd name="connsiteX61" fmla="*/ 426128 w 5619565"/>
                  <a:gd name="connsiteY61" fmla="*/ 1065320 h 1376043"/>
                  <a:gd name="connsiteX62" fmla="*/ 390618 w 5619565"/>
                  <a:gd name="connsiteY62" fmla="*/ 1091953 h 1376043"/>
                  <a:gd name="connsiteX63" fmla="*/ 319596 w 5619565"/>
                  <a:gd name="connsiteY63" fmla="*/ 1180730 h 1376043"/>
                  <a:gd name="connsiteX64" fmla="*/ 292963 w 5619565"/>
                  <a:gd name="connsiteY64" fmla="*/ 1198485 h 1376043"/>
                  <a:gd name="connsiteX65" fmla="*/ 177554 w 5619565"/>
                  <a:gd name="connsiteY65" fmla="*/ 1251751 h 1376043"/>
                  <a:gd name="connsiteX66" fmla="*/ 133165 w 5619565"/>
                  <a:gd name="connsiteY66" fmla="*/ 1296140 h 1376043"/>
                  <a:gd name="connsiteX67" fmla="*/ 106532 w 5619565"/>
                  <a:gd name="connsiteY67" fmla="*/ 1322773 h 1376043"/>
                  <a:gd name="connsiteX68" fmla="*/ 62144 w 5619565"/>
                  <a:gd name="connsiteY68" fmla="*/ 1367161 h 1376043"/>
                  <a:gd name="connsiteX69" fmla="*/ 0 w 5619565"/>
                  <a:gd name="connsiteY69" fmla="*/ 1376039 h 137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5619565" h="1376043">
                    <a:moveTo>
                      <a:pt x="5619565" y="0"/>
                    </a:moveTo>
                    <a:cubicBezTo>
                      <a:pt x="5510818" y="108747"/>
                      <a:pt x="5620851" y="11947"/>
                      <a:pt x="5548544" y="53266"/>
                    </a:cubicBezTo>
                    <a:cubicBezTo>
                      <a:pt x="5535697" y="60607"/>
                      <a:pt x="5525073" y="71299"/>
                      <a:pt x="5513033" y="79899"/>
                    </a:cubicBezTo>
                    <a:cubicBezTo>
                      <a:pt x="5504351" y="86101"/>
                      <a:pt x="5494731" y="90989"/>
                      <a:pt x="5486400" y="97654"/>
                    </a:cubicBezTo>
                    <a:cubicBezTo>
                      <a:pt x="5479864" y="102883"/>
                      <a:pt x="5475822" y="111104"/>
                      <a:pt x="5468645" y="115410"/>
                    </a:cubicBezTo>
                    <a:cubicBezTo>
                      <a:pt x="5460621" y="120225"/>
                      <a:pt x="5450890" y="121328"/>
                      <a:pt x="5442012" y="124287"/>
                    </a:cubicBezTo>
                    <a:cubicBezTo>
                      <a:pt x="5433134" y="130206"/>
                      <a:pt x="5425129" y="137710"/>
                      <a:pt x="5415379" y="142043"/>
                    </a:cubicBezTo>
                    <a:cubicBezTo>
                      <a:pt x="5398276" y="149644"/>
                      <a:pt x="5362113" y="159798"/>
                      <a:pt x="5362113" y="159798"/>
                    </a:cubicBezTo>
                    <a:cubicBezTo>
                      <a:pt x="5322276" y="199633"/>
                      <a:pt x="5369586" y="157618"/>
                      <a:pt x="5317724" y="186431"/>
                    </a:cubicBezTo>
                    <a:cubicBezTo>
                      <a:pt x="5299070" y="196794"/>
                      <a:pt x="5282213" y="210105"/>
                      <a:pt x="5264458" y="221942"/>
                    </a:cubicBezTo>
                    <a:cubicBezTo>
                      <a:pt x="5255580" y="227860"/>
                      <a:pt x="5245370" y="232152"/>
                      <a:pt x="5237825" y="239697"/>
                    </a:cubicBezTo>
                    <a:cubicBezTo>
                      <a:pt x="5220070" y="257452"/>
                      <a:pt x="5198487" y="272070"/>
                      <a:pt x="5184559" y="292963"/>
                    </a:cubicBezTo>
                    <a:cubicBezTo>
                      <a:pt x="5178641" y="301841"/>
                      <a:pt x="5174349" y="312051"/>
                      <a:pt x="5166804" y="319596"/>
                    </a:cubicBezTo>
                    <a:cubicBezTo>
                      <a:pt x="5159259" y="327141"/>
                      <a:pt x="5148502" y="330686"/>
                      <a:pt x="5140171" y="337351"/>
                    </a:cubicBezTo>
                    <a:cubicBezTo>
                      <a:pt x="5133635" y="342580"/>
                      <a:pt x="5128952" y="349878"/>
                      <a:pt x="5122416" y="355107"/>
                    </a:cubicBezTo>
                    <a:cubicBezTo>
                      <a:pt x="5097833" y="374774"/>
                      <a:pt x="5097278" y="372364"/>
                      <a:pt x="5069150" y="381740"/>
                    </a:cubicBezTo>
                    <a:cubicBezTo>
                      <a:pt x="5029314" y="421573"/>
                      <a:pt x="5076622" y="379562"/>
                      <a:pt x="5024761" y="408373"/>
                    </a:cubicBezTo>
                    <a:cubicBezTo>
                      <a:pt x="4938282" y="456416"/>
                      <a:pt x="5005382" y="435411"/>
                      <a:pt x="4935985" y="452761"/>
                    </a:cubicBezTo>
                    <a:cubicBezTo>
                      <a:pt x="4850120" y="517159"/>
                      <a:pt x="4941623" y="454381"/>
                      <a:pt x="4873841" y="488272"/>
                    </a:cubicBezTo>
                    <a:cubicBezTo>
                      <a:pt x="4864298" y="493044"/>
                      <a:pt x="4857057" y="501923"/>
                      <a:pt x="4847208" y="506027"/>
                    </a:cubicBezTo>
                    <a:cubicBezTo>
                      <a:pt x="4830109" y="513152"/>
                      <a:pt x="4762220" y="536007"/>
                      <a:pt x="4731798" y="541538"/>
                    </a:cubicBezTo>
                    <a:cubicBezTo>
                      <a:pt x="4711211" y="545281"/>
                      <a:pt x="4690369" y="547457"/>
                      <a:pt x="4669655" y="550416"/>
                    </a:cubicBezTo>
                    <a:cubicBezTo>
                      <a:pt x="4618741" y="567386"/>
                      <a:pt x="4668269" y="552101"/>
                      <a:pt x="4598633" y="568171"/>
                    </a:cubicBezTo>
                    <a:cubicBezTo>
                      <a:pt x="4574856" y="573658"/>
                      <a:pt x="4551682" y="581914"/>
                      <a:pt x="4527612" y="585926"/>
                    </a:cubicBezTo>
                    <a:cubicBezTo>
                      <a:pt x="4509857" y="588885"/>
                      <a:pt x="4491997" y="591274"/>
                      <a:pt x="4474346" y="594804"/>
                    </a:cubicBezTo>
                    <a:cubicBezTo>
                      <a:pt x="4462382" y="597197"/>
                      <a:pt x="4450840" y="601499"/>
                      <a:pt x="4438835" y="603682"/>
                    </a:cubicBezTo>
                    <a:cubicBezTo>
                      <a:pt x="4418248" y="607425"/>
                      <a:pt x="4397210" y="608455"/>
                      <a:pt x="4376691" y="612559"/>
                    </a:cubicBezTo>
                    <a:cubicBezTo>
                      <a:pt x="4352763" y="617345"/>
                      <a:pt x="4329344" y="624397"/>
                      <a:pt x="4305670" y="630315"/>
                    </a:cubicBezTo>
                    <a:cubicBezTo>
                      <a:pt x="4293833" y="633274"/>
                      <a:pt x="4281734" y="635333"/>
                      <a:pt x="4270159" y="639192"/>
                    </a:cubicBezTo>
                    <a:lnTo>
                      <a:pt x="4190260" y="665825"/>
                    </a:lnTo>
                    <a:cubicBezTo>
                      <a:pt x="4181382" y="668784"/>
                      <a:pt x="4172705" y="672433"/>
                      <a:pt x="4163627" y="674703"/>
                    </a:cubicBezTo>
                    <a:cubicBezTo>
                      <a:pt x="4123272" y="684792"/>
                      <a:pt x="4079649" y="696297"/>
                      <a:pt x="4039340" y="701336"/>
                    </a:cubicBezTo>
                    <a:lnTo>
                      <a:pt x="3968319" y="710214"/>
                    </a:lnTo>
                    <a:cubicBezTo>
                      <a:pt x="3947578" y="712979"/>
                      <a:pt x="3927087" y="718344"/>
                      <a:pt x="3906175" y="719091"/>
                    </a:cubicBezTo>
                    <a:cubicBezTo>
                      <a:pt x="3761235" y="724267"/>
                      <a:pt x="3616171" y="725010"/>
                      <a:pt x="3471169" y="727969"/>
                    </a:cubicBezTo>
                    <a:cubicBezTo>
                      <a:pt x="3209225" y="743378"/>
                      <a:pt x="3293748" y="742442"/>
                      <a:pt x="2902998" y="727969"/>
                    </a:cubicBezTo>
                    <a:cubicBezTo>
                      <a:pt x="2882088" y="727195"/>
                      <a:pt x="2861652" y="721402"/>
                      <a:pt x="2840855" y="719091"/>
                    </a:cubicBezTo>
                    <a:cubicBezTo>
                      <a:pt x="2808369" y="715482"/>
                      <a:pt x="2775752" y="713173"/>
                      <a:pt x="2743200" y="710214"/>
                    </a:cubicBezTo>
                    <a:cubicBezTo>
                      <a:pt x="2677923" y="688454"/>
                      <a:pt x="2744321" y="708256"/>
                      <a:pt x="2610035" y="692458"/>
                    </a:cubicBezTo>
                    <a:cubicBezTo>
                      <a:pt x="2595049" y="690695"/>
                      <a:pt x="2580633" y="685344"/>
                      <a:pt x="2565647" y="683581"/>
                    </a:cubicBezTo>
                    <a:cubicBezTo>
                      <a:pt x="2530257" y="679418"/>
                      <a:pt x="2494514" y="678787"/>
                      <a:pt x="2459115" y="674703"/>
                    </a:cubicBezTo>
                    <a:cubicBezTo>
                      <a:pt x="2417541" y="669906"/>
                      <a:pt x="2376595" y="659559"/>
                      <a:pt x="2334827" y="656948"/>
                    </a:cubicBezTo>
                    <a:cubicBezTo>
                      <a:pt x="2032357" y="638043"/>
                      <a:pt x="2345668" y="655847"/>
                      <a:pt x="1837678" y="639192"/>
                    </a:cubicBezTo>
                    <a:cubicBezTo>
                      <a:pt x="1775497" y="637153"/>
                      <a:pt x="1713391" y="633274"/>
                      <a:pt x="1651247" y="630315"/>
                    </a:cubicBezTo>
                    <a:cubicBezTo>
                      <a:pt x="1577266" y="633274"/>
                      <a:pt x="1503191" y="634425"/>
                      <a:pt x="1429305" y="639192"/>
                    </a:cubicBezTo>
                    <a:cubicBezTo>
                      <a:pt x="1411342" y="640351"/>
                      <a:pt x="1393900" y="645837"/>
                      <a:pt x="1376039" y="648070"/>
                    </a:cubicBezTo>
                    <a:cubicBezTo>
                      <a:pt x="1326864" y="654217"/>
                      <a:pt x="1281787" y="654796"/>
                      <a:pt x="1233996" y="665825"/>
                    </a:cubicBezTo>
                    <a:cubicBezTo>
                      <a:pt x="1196804" y="674408"/>
                      <a:pt x="1154981" y="689205"/>
                      <a:pt x="1118587" y="701336"/>
                    </a:cubicBezTo>
                    <a:lnTo>
                      <a:pt x="1065321" y="719091"/>
                    </a:lnTo>
                    <a:cubicBezTo>
                      <a:pt x="1006664" y="733756"/>
                      <a:pt x="1041917" y="726456"/>
                      <a:pt x="958789" y="736847"/>
                    </a:cubicBezTo>
                    <a:cubicBezTo>
                      <a:pt x="946952" y="742765"/>
                      <a:pt x="934290" y="747261"/>
                      <a:pt x="923278" y="754602"/>
                    </a:cubicBezTo>
                    <a:cubicBezTo>
                      <a:pt x="916314" y="759245"/>
                      <a:pt x="912486" y="767714"/>
                      <a:pt x="905522" y="772357"/>
                    </a:cubicBezTo>
                    <a:cubicBezTo>
                      <a:pt x="862116" y="801295"/>
                      <a:pt x="879696" y="777604"/>
                      <a:pt x="843379" y="807868"/>
                    </a:cubicBezTo>
                    <a:cubicBezTo>
                      <a:pt x="833734" y="815905"/>
                      <a:pt x="826790" y="826968"/>
                      <a:pt x="816746" y="834501"/>
                    </a:cubicBezTo>
                    <a:cubicBezTo>
                      <a:pt x="802942" y="844854"/>
                      <a:pt x="786714" y="851562"/>
                      <a:pt x="772357" y="861134"/>
                    </a:cubicBezTo>
                    <a:cubicBezTo>
                      <a:pt x="760046" y="869341"/>
                      <a:pt x="748684" y="878889"/>
                      <a:pt x="736847" y="887767"/>
                    </a:cubicBezTo>
                    <a:cubicBezTo>
                      <a:pt x="726867" y="907727"/>
                      <a:pt x="715746" y="939326"/>
                      <a:pt x="692458" y="949911"/>
                    </a:cubicBezTo>
                    <a:cubicBezTo>
                      <a:pt x="670243" y="960009"/>
                      <a:pt x="644587" y="959949"/>
                      <a:pt x="621437" y="967666"/>
                    </a:cubicBezTo>
                    <a:cubicBezTo>
                      <a:pt x="612559" y="970625"/>
                      <a:pt x="603405" y="972858"/>
                      <a:pt x="594804" y="976544"/>
                    </a:cubicBezTo>
                    <a:cubicBezTo>
                      <a:pt x="582640" y="981757"/>
                      <a:pt x="571684" y="989652"/>
                      <a:pt x="559293" y="994299"/>
                    </a:cubicBezTo>
                    <a:cubicBezTo>
                      <a:pt x="491482" y="1019728"/>
                      <a:pt x="557108" y="982076"/>
                      <a:pt x="479394" y="1020932"/>
                    </a:cubicBezTo>
                    <a:cubicBezTo>
                      <a:pt x="448001" y="1036628"/>
                      <a:pt x="453615" y="1041760"/>
                      <a:pt x="426128" y="1065320"/>
                    </a:cubicBezTo>
                    <a:cubicBezTo>
                      <a:pt x="414894" y="1074949"/>
                      <a:pt x="400448" y="1080894"/>
                      <a:pt x="390618" y="1091953"/>
                    </a:cubicBezTo>
                    <a:cubicBezTo>
                      <a:pt x="317512" y="1174197"/>
                      <a:pt x="392404" y="1118324"/>
                      <a:pt x="319596" y="1180730"/>
                    </a:cubicBezTo>
                    <a:cubicBezTo>
                      <a:pt x="311495" y="1187674"/>
                      <a:pt x="302357" y="1193427"/>
                      <a:pt x="292963" y="1198485"/>
                    </a:cubicBezTo>
                    <a:cubicBezTo>
                      <a:pt x="214027" y="1240990"/>
                      <a:pt x="230424" y="1234129"/>
                      <a:pt x="177554" y="1251751"/>
                    </a:cubicBezTo>
                    <a:cubicBezTo>
                      <a:pt x="145001" y="1300578"/>
                      <a:pt x="177554" y="1259149"/>
                      <a:pt x="133165" y="1296140"/>
                    </a:cubicBezTo>
                    <a:cubicBezTo>
                      <a:pt x="123520" y="1304178"/>
                      <a:pt x="114569" y="1313128"/>
                      <a:pt x="106532" y="1322773"/>
                    </a:cubicBezTo>
                    <a:cubicBezTo>
                      <a:pt x="88321" y="1344626"/>
                      <a:pt x="92192" y="1357145"/>
                      <a:pt x="62144" y="1367161"/>
                    </a:cubicBezTo>
                    <a:cubicBezTo>
                      <a:pt x="34050" y="1376526"/>
                      <a:pt x="22260" y="1376039"/>
                      <a:pt x="0" y="1376039"/>
                    </a:cubicBezTo>
                  </a:path>
                </a:pathLst>
              </a:custGeom>
              <a:noFill/>
              <a:ln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6" name="textruta 5"/>
            <p:cNvSpPr txBox="1"/>
            <p:nvPr/>
          </p:nvSpPr>
          <p:spPr>
            <a:xfrm>
              <a:off x="7263961" y="1707227"/>
              <a:ext cx="1479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solidFill>
                    <a:srgbClr val="CC00CC"/>
                  </a:solidFill>
                </a:rPr>
                <a:t>Skred =</a:t>
              </a:r>
            </a:p>
            <a:p>
              <a:r>
                <a:rPr lang="sv-SE" sz="1200" dirty="0">
                  <a:solidFill>
                    <a:srgbClr val="CC00CC"/>
                  </a:solidFill>
                </a:rPr>
                <a:t>förändrad geometri</a:t>
              </a:r>
            </a:p>
          </p:txBody>
        </p:sp>
        <p:sp>
          <p:nvSpPr>
            <p:cNvPr id="18" name="textruta 17"/>
            <p:cNvSpPr txBox="1"/>
            <p:nvPr/>
          </p:nvSpPr>
          <p:spPr>
            <a:xfrm>
              <a:off x="4314027" y="2095237"/>
              <a:ext cx="1386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solidFill>
                    <a:srgbClr val="FF0000"/>
                  </a:solidFill>
                </a:rPr>
                <a:t>Bedömning eller </a:t>
              </a:r>
            </a:p>
            <a:p>
              <a:r>
                <a:rPr lang="sv-SE" sz="1200" dirty="0">
                  <a:solidFill>
                    <a:srgbClr val="FF0000"/>
                  </a:solidFill>
                </a:rPr>
                <a:t>befintlig </a:t>
              </a:r>
              <a:r>
                <a:rPr lang="sv-SE" sz="1200" dirty="0" err="1">
                  <a:solidFill>
                    <a:srgbClr val="FF0000"/>
                  </a:solidFill>
                </a:rPr>
                <a:t>batymetri</a:t>
              </a:r>
              <a:endParaRPr lang="sv-SE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ruta 18"/>
            <p:cNvSpPr txBox="1"/>
            <p:nvPr/>
          </p:nvSpPr>
          <p:spPr>
            <a:xfrm>
              <a:off x="5518973" y="591552"/>
              <a:ext cx="705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/>
                <a:t>LM NH </a:t>
              </a:r>
            </a:p>
            <a:p>
              <a:r>
                <a:rPr lang="sv-SE" sz="1200" dirty="0"/>
                <a:t>1m pix</a:t>
              </a:r>
            </a:p>
          </p:txBody>
        </p:sp>
        <p:cxnSp>
          <p:nvCxnSpPr>
            <p:cNvPr id="10" name="Rak pilkoppling 9"/>
            <p:cNvCxnSpPr>
              <a:stCxn id="19" idx="2"/>
            </p:cNvCxnSpPr>
            <p:nvPr/>
          </p:nvCxnSpPr>
          <p:spPr bwMode="auto">
            <a:xfrm>
              <a:off x="5871794" y="1053217"/>
              <a:ext cx="352821" cy="314458"/>
            </a:xfrm>
            <a:prstGeom prst="straightConnector1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Rak pilkoppling 19"/>
            <p:cNvCxnSpPr>
              <a:stCxn id="6" idx="1"/>
            </p:cNvCxnSpPr>
            <p:nvPr/>
          </p:nvCxnSpPr>
          <p:spPr bwMode="auto">
            <a:xfrm flipH="1" flipV="1">
              <a:off x="6732240" y="1556792"/>
              <a:ext cx="531721" cy="381268"/>
            </a:xfrm>
            <a:prstGeom prst="straightConnector1">
              <a:avLst/>
            </a:prstGeom>
            <a:noFill/>
            <a:ln w="31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ktangel 24"/>
            <p:cNvSpPr/>
            <p:nvPr/>
          </p:nvSpPr>
          <p:spPr>
            <a:xfrm>
              <a:off x="1738369" y="710966"/>
              <a:ext cx="11071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sv-SE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Skred </a:t>
              </a:r>
            </a:p>
          </p:txBody>
        </p:sp>
        <p:cxnSp>
          <p:nvCxnSpPr>
            <p:cNvPr id="26" name="Rak pilkoppling 25"/>
            <p:cNvCxnSpPr>
              <a:stCxn id="18" idx="1"/>
            </p:cNvCxnSpPr>
            <p:nvPr/>
          </p:nvCxnSpPr>
          <p:spPr bwMode="auto">
            <a:xfrm flipH="1" flipV="1">
              <a:off x="3923928" y="1988840"/>
              <a:ext cx="390099" cy="337230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3" name="Bildobjekt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0" y="3367079"/>
            <a:ext cx="4117799" cy="274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Rektangel 33"/>
          <p:cNvSpPr/>
          <p:nvPr/>
        </p:nvSpPr>
        <p:spPr>
          <a:xfrm>
            <a:off x="1295636" y="2845712"/>
            <a:ext cx="1889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Bergslänter</a:t>
            </a:r>
            <a:endParaRPr lang="sv-SE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Rak koppling 35"/>
          <p:cNvCxnSpPr/>
          <p:nvPr/>
        </p:nvCxnSpPr>
        <p:spPr bwMode="auto">
          <a:xfrm>
            <a:off x="0" y="2836967"/>
            <a:ext cx="9144000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Rak koppling 36"/>
          <p:cNvCxnSpPr/>
          <p:nvPr/>
        </p:nvCxnSpPr>
        <p:spPr bwMode="auto">
          <a:xfrm>
            <a:off x="4578451" y="2830119"/>
            <a:ext cx="0" cy="4021033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19333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17959" y="551234"/>
            <a:ext cx="1673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Juridiken</a:t>
            </a:r>
          </a:p>
        </p:txBody>
      </p:sp>
      <p:sp>
        <p:nvSpPr>
          <p:cNvPr id="4" name="Rektangel 3"/>
          <p:cNvSpPr/>
          <p:nvPr/>
        </p:nvSpPr>
        <p:spPr>
          <a:xfrm>
            <a:off x="251520" y="856357"/>
            <a:ext cx="84969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sv-SE" b="1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v-SE" i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Pilot Flygtillstånd Transportstyrelsen (2018: behövs ej för drönare &lt; 7kg) 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sv-SE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v-SE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Ansvarsförsäkring Kammarkollegiet</a:t>
            </a:r>
          </a:p>
          <a:p>
            <a:pPr>
              <a:spcAft>
                <a:spcPts val="0"/>
              </a:spcAft>
            </a:pPr>
            <a:endParaRPr lang="sv-SE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v-SE" dirty="0">
                <a:latin typeface="+mj-lt"/>
                <a:cs typeface="Calibri" panose="020F0502020204030204" pitchFamily="34" charset="0"/>
              </a:rPr>
              <a:t> Vi följer reglerna (inom synhåll, CTR flygplatszoner i </a:t>
            </a:r>
            <a:r>
              <a:rPr lang="sv-SE" u="sng" dirty="0">
                <a:latin typeface="+mj-lt"/>
                <a:cs typeface="Calibri" panose="020F0502020204030204" pitchFamily="34" charset="0"/>
                <a:hlinkClick r:id="rId3"/>
              </a:rPr>
              <a:t>Luftfartsverkets drönarkarta</a:t>
            </a:r>
            <a:r>
              <a:rPr lang="sv-SE" dirty="0">
                <a:latin typeface="+mj-lt"/>
                <a:cs typeface="Calibri" panose="020F0502020204030204" pitchFamily="34" charset="0"/>
              </a:rPr>
              <a:t> - även vissa lättnader här 2018…)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sv-SE" dirty="0">
              <a:latin typeface="+mj-lt"/>
              <a:cs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v-SE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Tillstånd enligt KÖL från Länsstyrelsen i </a:t>
            </a:r>
            <a:r>
              <a:rPr lang="sv-SE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hela landet </a:t>
            </a:r>
            <a:r>
              <a:rPr lang="sv-SE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sv-SE" dirty="0">
                <a:latin typeface="+mj-lt"/>
              </a:rPr>
              <a:t>där det finns geologiska och geotekniska förutsättningar för att klimatförändrings- och naturrelaterade händelse och olyckor kan äga rum”</a:t>
            </a:r>
            <a:endParaRPr lang="sv-SE" b="1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sv-SE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v-SE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Rutin för att ansöka om spridningstillstånd från Lantmäteriet</a:t>
            </a:r>
          </a:p>
        </p:txBody>
      </p:sp>
    </p:spTree>
    <p:extLst>
      <p:ext uri="{BB962C8B-B14F-4D97-AF65-F5344CB8AC3E}">
        <p14:creationId xmlns:p14="http://schemas.microsoft.com/office/powerpoint/2010/main" val="4201293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" y="1412776"/>
            <a:ext cx="7104789" cy="53285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ktangel 10"/>
          <p:cNvSpPr/>
          <p:nvPr/>
        </p:nvSpPr>
        <p:spPr>
          <a:xfrm>
            <a:off x="875900" y="722605"/>
            <a:ext cx="6288388" cy="400110"/>
          </a:xfrm>
          <a:prstGeom prst="rect">
            <a:avLst/>
          </a:prstGeom>
          <a:solidFill>
            <a:srgbClr val="097FD7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DJI GS PRO för ’programmerad’ flygning och fotografering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7268671" y="1470843"/>
            <a:ext cx="18753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u="sng" dirty="0"/>
              <a:t>Mission parameters</a:t>
            </a:r>
            <a:r>
              <a:rPr lang="sv-SE" sz="1400" dirty="0"/>
              <a:t>:</a:t>
            </a:r>
          </a:p>
          <a:p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Område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Jpeg överlapp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Flyghöjd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Hastighet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mm 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548680"/>
            <a:ext cx="680408" cy="74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96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88908" y="6367406"/>
            <a:ext cx="7003372" cy="40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v-SE" sz="1000" dirty="0">
                <a:latin typeface="Calibri" panose="020F0502020204030204" pitchFamily="34" charset="0"/>
                <a:cs typeface="Times New Roman" panose="02020603050405020304" pitchFamily="18" charset="0"/>
              </a:rPr>
              <a:t>*) </a:t>
            </a:r>
            <a:r>
              <a:rPr lang="sv-SE" sz="1000" dirty="0"/>
              <a:t>Drone2Map gör ett försök till DTM men det blir inte särskilt bra. Bättre att använda </a:t>
            </a:r>
            <a:r>
              <a:rPr lang="sv-SE" sz="1000" dirty="0" err="1"/>
              <a:t>DSM-en</a:t>
            </a:r>
            <a:r>
              <a:rPr lang="sv-SE" sz="1000" dirty="0"/>
              <a:t> och där studera kända </a:t>
            </a:r>
            <a:r>
              <a:rPr lang="sv-SE" sz="1000" dirty="0" err="1"/>
              <a:t>markpunkter</a:t>
            </a:r>
            <a:r>
              <a:rPr lang="sv-SE" sz="1000" dirty="0"/>
              <a:t> (berg, hårdgjord yta, ytor med låg vegetation)  </a:t>
            </a:r>
          </a:p>
        </p:txBody>
      </p:sp>
      <p:cxnSp>
        <p:nvCxnSpPr>
          <p:cNvPr id="6" name="Rak koppling 5"/>
          <p:cNvCxnSpPr/>
          <p:nvPr/>
        </p:nvCxnSpPr>
        <p:spPr bwMode="auto">
          <a:xfrm>
            <a:off x="0" y="6348459"/>
            <a:ext cx="8892480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ktangel 2"/>
          <p:cNvSpPr/>
          <p:nvPr/>
        </p:nvSpPr>
        <p:spPr>
          <a:xfrm>
            <a:off x="0" y="476672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Programvara för databearbetning – ESRI Drone2Map</a:t>
            </a:r>
          </a:p>
        </p:txBody>
      </p:sp>
      <p:sp>
        <p:nvSpPr>
          <p:cNvPr id="4" name="Rektangel 3"/>
          <p:cNvSpPr/>
          <p:nvPr/>
        </p:nvSpPr>
        <p:spPr>
          <a:xfrm>
            <a:off x="478462" y="1196752"/>
            <a:ext cx="7935556" cy="4681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Fotogrammetri och bildmatchning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Det finns andra programvaror men vi använder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ESRI’s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Drone2Map (baserad på pix4D fotogrammetrimotor). Från en serie lodbilder med ett visst (rejält) överlapp kan man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få: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Planläge för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 Lines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Points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sv-S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Ortomosaic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dvs en sammanfogning av jpeg lodbilder (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GeoTIFF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sv-S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DSM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dvs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Surface </a:t>
            </a:r>
            <a:r>
              <a:rPr lang="sv-S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GeoTIFF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alltså vad bilderna fångar från luften inklusive träd och vegetation. Det är alltså </a:t>
            </a:r>
            <a:r>
              <a:rPr lang="sv-SE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DTM</a:t>
            </a:r>
            <a:r>
              <a:rPr lang="sv-SE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*)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Digtial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Terrain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markmodell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såsom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LM’s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NH-data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(3D-pdf, punktmoln, 3D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texture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mesh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GIS-3D-program)</a:t>
            </a:r>
          </a:p>
        </p:txBody>
      </p:sp>
    </p:spTree>
    <p:extLst>
      <p:ext uri="{BB962C8B-B14F-4D97-AF65-F5344CB8AC3E}">
        <p14:creationId xmlns:p14="http://schemas.microsoft.com/office/powerpoint/2010/main" val="3843431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3"/>
          <a:srcRect r="5436"/>
          <a:stretch/>
        </p:blipFill>
        <p:spPr>
          <a:xfrm>
            <a:off x="3953460" y="1330938"/>
            <a:ext cx="4795004" cy="4906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87" y="3212976"/>
            <a:ext cx="3448902" cy="2394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87" y="1340768"/>
            <a:ext cx="3448901" cy="1816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ktangel 9"/>
          <p:cNvSpPr/>
          <p:nvPr/>
        </p:nvSpPr>
        <p:spPr>
          <a:xfrm>
            <a:off x="0" y="48886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1800" b="1" dirty="0">
                <a:latin typeface="Calibri" panose="020F0502020204030204" pitchFamily="34" charset="0"/>
                <a:ea typeface="Calibri" panose="020F0502020204030204" pitchFamily="34" charset="0"/>
              </a:rPr>
              <a:t>Exempel på egna </a:t>
            </a:r>
            <a:r>
              <a:rPr lang="sv-SE" sz="1800" b="1" dirty="0" err="1">
                <a:latin typeface="Calibri" panose="020F0502020204030204" pitchFamily="34" charset="0"/>
                <a:ea typeface="Calibri" panose="020F0502020204030204" pitchFamily="34" charset="0"/>
              </a:rPr>
              <a:t>utprodukter</a:t>
            </a:r>
            <a:r>
              <a:rPr lang="sv-SE" sz="1800" b="1" dirty="0">
                <a:latin typeface="Calibri" panose="020F0502020204030204" pitchFamily="34" charset="0"/>
                <a:ea typeface="Calibri" panose="020F0502020204030204" pitchFamily="34" charset="0"/>
              </a:rPr>
              <a:t> med programmerad flygning (DJI GS PRO) </a:t>
            </a:r>
          </a:p>
          <a:p>
            <a:pPr>
              <a:spcAft>
                <a:spcPts val="0"/>
              </a:spcAft>
            </a:pPr>
            <a:r>
              <a:rPr lang="sv-SE" sz="1800" b="1" dirty="0">
                <a:latin typeface="Calibri" panose="020F0502020204030204" pitchFamily="34" charset="0"/>
                <a:ea typeface="Calibri" panose="020F0502020204030204" pitchFamily="34" charset="0"/>
              </a:rPr>
              <a:t>Drone2Map, 2D </a:t>
            </a:r>
            <a:r>
              <a:rPr lang="sv-SE" sz="1800" b="1" dirty="0" err="1">
                <a:latin typeface="Calibri" panose="020F0502020204030204" pitchFamily="34" charset="0"/>
                <a:ea typeface="Calibri" panose="020F0502020204030204" pitchFamily="34" charset="0"/>
              </a:rPr>
              <a:t>products</a:t>
            </a:r>
            <a:r>
              <a:rPr lang="sv-SE" sz="18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(svag slänt, vatten Säveån, viss vegetation, inga hus)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86118" y="1578369"/>
            <a:ext cx="1733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b="1" dirty="0" err="1"/>
              <a:t>FlightLines</a:t>
            </a:r>
            <a:r>
              <a:rPr lang="sv-SE" sz="1000" b="1" dirty="0"/>
              <a:t>, </a:t>
            </a:r>
            <a:r>
              <a:rPr lang="sv-SE" sz="1000" b="1" dirty="0" err="1"/>
              <a:t>ImagePoints</a:t>
            </a:r>
            <a:r>
              <a:rPr lang="sv-SE" sz="1000" b="1" dirty="0"/>
              <a:t> 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07165" y="3490555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b="1" dirty="0" err="1"/>
              <a:t>Ortomosaic</a:t>
            </a:r>
            <a:endParaRPr lang="sv-SE" sz="1000" b="1" dirty="0"/>
          </a:p>
        </p:txBody>
      </p:sp>
      <p:sp>
        <p:nvSpPr>
          <p:cNvPr id="12" name="textruta 11"/>
          <p:cNvSpPr txBox="1"/>
          <p:nvPr/>
        </p:nvSpPr>
        <p:spPr>
          <a:xfrm>
            <a:off x="6757279" y="5893579"/>
            <a:ext cx="206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b="1" dirty="0"/>
              <a:t>DSM färgad + </a:t>
            </a:r>
            <a:r>
              <a:rPr lang="sv-SE" sz="1000" b="1" dirty="0" err="1"/>
              <a:t>Hillshade</a:t>
            </a:r>
            <a:r>
              <a:rPr lang="sv-SE" sz="1000" b="1" dirty="0"/>
              <a:t> (detalj)</a:t>
            </a:r>
          </a:p>
        </p:txBody>
      </p:sp>
      <p:pic>
        <p:nvPicPr>
          <p:cNvPr id="16" name="Bildobjekt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5301208"/>
            <a:ext cx="1454641" cy="138190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Rak pilkoppling 17"/>
          <p:cNvCxnSpPr/>
          <p:nvPr/>
        </p:nvCxnSpPr>
        <p:spPr bwMode="auto">
          <a:xfrm flipH="1" flipV="1">
            <a:off x="708427" y="5013176"/>
            <a:ext cx="1998605" cy="112662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906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48886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Exempel inmätning erosionsskydd i Göta älv med GCP </a:t>
            </a:r>
            <a:r>
              <a:rPr lang="sv-SE" sz="2800" b="1" dirty="0" err="1">
                <a:latin typeface="Calibri" panose="020F0502020204030204" pitchFamily="34" charset="0"/>
                <a:ea typeface="Calibri" panose="020F0502020204030204" pitchFamily="34" charset="0"/>
              </a:rPr>
              <a:t>Ground</a:t>
            </a: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 Control Points </a:t>
            </a:r>
            <a:endParaRPr lang="sv-SE" sz="2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" name="Grupp 2"/>
          <p:cNvGrpSpPr>
            <a:grpSpLocks noChangeAspect="1"/>
          </p:cNvGrpSpPr>
          <p:nvPr/>
        </p:nvGrpSpPr>
        <p:grpSpPr>
          <a:xfrm>
            <a:off x="7213658" y="1442973"/>
            <a:ext cx="1754326" cy="1754326"/>
            <a:chOff x="2869532" y="880311"/>
            <a:chExt cx="4205036" cy="4205036"/>
          </a:xfrm>
        </p:grpSpPr>
        <p:sp>
          <p:nvSpPr>
            <p:cNvPr id="11" name="Rektangel 10"/>
            <p:cNvSpPr>
              <a:spLocks noChangeAspect="1"/>
            </p:cNvSpPr>
            <p:nvPr/>
          </p:nvSpPr>
          <p:spPr>
            <a:xfrm>
              <a:off x="2869532" y="880311"/>
              <a:ext cx="2102518" cy="21025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Rektangel 11"/>
            <p:cNvSpPr>
              <a:spLocks noChangeAspect="1"/>
            </p:cNvSpPr>
            <p:nvPr/>
          </p:nvSpPr>
          <p:spPr>
            <a:xfrm>
              <a:off x="4972050" y="2982829"/>
              <a:ext cx="2102518" cy="21025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ktangel 12"/>
            <p:cNvSpPr>
              <a:spLocks noChangeAspect="1"/>
            </p:cNvSpPr>
            <p:nvPr/>
          </p:nvSpPr>
          <p:spPr>
            <a:xfrm>
              <a:off x="4972050" y="880311"/>
              <a:ext cx="2102518" cy="210251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ktangel 16"/>
            <p:cNvSpPr>
              <a:spLocks noChangeAspect="1"/>
            </p:cNvSpPr>
            <p:nvPr/>
          </p:nvSpPr>
          <p:spPr>
            <a:xfrm>
              <a:off x="2869532" y="2982829"/>
              <a:ext cx="2102518" cy="210251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18" name="Rektangel 17"/>
          <p:cNvSpPr/>
          <p:nvPr/>
        </p:nvSpPr>
        <p:spPr>
          <a:xfrm>
            <a:off x="3275856" y="1442973"/>
            <a:ext cx="3653418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För noggrann inmätning måste GCP användas. Här mätte vi </a:t>
            </a:r>
            <a:r>
              <a:rPr lang="sv-SE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bl</a:t>
            </a: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 a in 8 GCP </a:t>
            </a:r>
          </a:p>
          <a:p>
            <a:pPr>
              <a:spcAft>
                <a:spcPts val="0"/>
              </a:spcAft>
            </a:pP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i vårt område med en (lånad)  precisions-GPS (cm-noggrannhet) från </a:t>
            </a:r>
            <a:r>
              <a:rPr lang="sv-SE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Trimtec</a:t>
            </a: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>
              <a:spcAft>
                <a:spcPts val="0"/>
              </a:spcAft>
            </a:pPr>
            <a:endParaRPr lang="sv-SE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7" y="1482584"/>
            <a:ext cx="2903885" cy="5164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447019"/>
            <a:ext cx="5692128" cy="32003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4400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/>
        </p:nvSpPr>
        <p:spPr>
          <a:xfrm>
            <a:off x="-21679" y="476672"/>
            <a:ext cx="85541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Efter bearbetning i Drone2Map (matchning av GCP-er till vissa bilder) får vi en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</a:rPr>
              <a:t>mycket god överstämmelse = ’som är tillräcklig för våra ändamål’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i plan (SWEREF99TM) och i höjd (RH2000 med ~ dm-noggrannhet)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848" y="1550174"/>
            <a:ext cx="2845647" cy="2227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4" y="1556792"/>
            <a:ext cx="3578350" cy="5184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735" y="1556792"/>
            <a:ext cx="2257425" cy="1706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4735" y="3356992"/>
            <a:ext cx="2257425" cy="21746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412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8598"/>
            <a:ext cx="8927770" cy="329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82233" y="529753"/>
            <a:ext cx="674136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sv-SE" sz="4000" dirty="0">
                <a:solidFill>
                  <a:srgbClr val="0070C0"/>
                </a:solidFill>
                <a:latin typeface="+mj-lt"/>
              </a:rPr>
              <a:t>Exempel på orsaker till skred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3803503" y="4827025"/>
            <a:ext cx="1201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Glidyta</a:t>
            </a:r>
          </a:p>
        </p:txBody>
      </p:sp>
      <p:sp>
        <p:nvSpPr>
          <p:cNvPr id="9" name="Moln 8"/>
          <p:cNvSpPr/>
          <p:nvPr/>
        </p:nvSpPr>
        <p:spPr>
          <a:xfrm>
            <a:off x="3415667" y="2293715"/>
            <a:ext cx="2880320" cy="650200"/>
          </a:xfrm>
          <a:prstGeom prst="cloud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96" y="1775481"/>
            <a:ext cx="227505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Rak 10"/>
          <p:cNvCxnSpPr/>
          <p:nvPr/>
        </p:nvCxnSpPr>
        <p:spPr>
          <a:xfrm flipH="1">
            <a:off x="2979602" y="2801407"/>
            <a:ext cx="885428" cy="93610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/>
          <p:cNvCxnSpPr/>
          <p:nvPr/>
        </p:nvCxnSpPr>
        <p:spPr>
          <a:xfrm flipH="1">
            <a:off x="3490093" y="2595286"/>
            <a:ext cx="885428" cy="93610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/>
          <p:cNvCxnSpPr/>
          <p:nvPr/>
        </p:nvCxnSpPr>
        <p:spPr>
          <a:xfrm flipH="1">
            <a:off x="3266797" y="3063338"/>
            <a:ext cx="885428" cy="93610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/>
          <p:cNvCxnSpPr/>
          <p:nvPr/>
        </p:nvCxnSpPr>
        <p:spPr>
          <a:xfrm flipH="1">
            <a:off x="3709511" y="2830546"/>
            <a:ext cx="885428" cy="93610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/>
          <p:cNvCxnSpPr/>
          <p:nvPr/>
        </p:nvCxnSpPr>
        <p:spPr>
          <a:xfrm flipH="1">
            <a:off x="3709511" y="3111618"/>
            <a:ext cx="885428" cy="93610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16"/>
          <p:cNvCxnSpPr/>
          <p:nvPr/>
        </p:nvCxnSpPr>
        <p:spPr>
          <a:xfrm flipH="1">
            <a:off x="4252917" y="2830546"/>
            <a:ext cx="885428" cy="93610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ruta 18"/>
          <p:cNvSpPr txBox="1"/>
          <p:nvPr/>
        </p:nvSpPr>
        <p:spPr>
          <a:xfrm>
            <a:off x="3026791" y="203845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Riklig nederbörd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6699199" y="518706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Vattendrag</a:t>
            </a:r>
          </a:p>
        </p:txBody>
      </p:sp>
      <p:sp>
        <p:nvSpPr>
          <p:cNvPr id="27" name="textruta 26"/>
          <p:cNvSpPr txBox="1"/>
          <p:nvPr/>
        </p:nvSpPr>
        <p:spPr>
          <a:xfrm>
            <a:off x="683891" y="4414722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Grundvattennivå</a:t>
            </a:r>
          </a:p>
        </p:txBody>
      </p:sp>
      <p:sp>
        <p:nvSpPr>
          <p:cNvPr id="4" name="Båge 3"/>
          <p:cNvSpPr/>
          <p:nvPr/>
        </p:nvSpPr>
        <p:spPr>
          <a:xfrm flipH="1" flipV="1">
            <a:off x="2643158" y="2053357"/>
            <a:ext cx="4672784" cy="3456385"/>
          </a:xfrm>
          <a:prstGeom prst="arc">
            <a:avLst>
              <a:gd name="adj1" fmla="val 14413205"/>
              <a:gd name="adj2" fmla="val 21139053"/>
            </a:avLst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2250823" y="2558732"/>
            <a:ext cx="1152128" cy="14869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02" y="3345136"/>
            <a:ext cx="987581" cy="735968"/>
          </a:xfrm>
          <a:prstGeom prst="rect">
            <a:avLst/>
          </a:prstGeom>
        </p:spPr>
      </p:pic>
      <p:sp>
        <p:nvSpPr>
          <p:cNvPr id="23" name="Ned 22"/>
          <p:cNvSpPr/>
          <p:nvPr/>
        </p:nvSpPr>
        <p:spPr>
          <a:xfrm>
            <a:off x="2967293" y="4142908"/>
            <a:ext cx="308563" cy="425702"/>
          </a:xfrm>
          <a:prstGeom prst="downArrow">
            <a:avLst/>
          </a:prstGeom>
          <a:solidFill>
            <a:srgbClr val="F86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Frihandsfigur 24"/>
          <p:cNvSpPr/>
          <p:nvPr/>
        </p:nvSpPr>
        <p:spPr>
          <a:xfrm rot="420000">
            <a:off x="2860002" y="3847043"/>
            <a:ext cx="492375" cy="295865"/>
          </a:xfrm>
          <a:custGeom>
            <a:avLst/>
            <a:gdLst>
              <a:gd name="connsiteX0" fmla="*/ 55756 w 825190"/>
              <a:gd name="connsiteY0" fmla="*/ 334536 h 495852"/>
              <a:gd name="connsiteX1" fmla="*/ 89210 w 825190"/>
              <a:gd name="connsiteY1" fmla="*/ 267629 h 495852"/>
              <a:gd name="connsiteX2" fmla="*/ 156117 w 825190"/>
              <a:gd name="connsiteY2" fmla="*/ 200722 h 495852"/>
              <a:gd name="connsiteX3" fmla="*/ 178419 w 825190"/>
              <a:gd name="connsiteY3" fmla="*/ 167268 h 495852"/>
              <a:gd name="connsiteX4" fmla="*/ 245327 w 825190"/>
              <a:gd name="connsiteY4" fmla="*/ 111512 h 495852"/>
              <a:gd name="connsiteX5" fmla="*/ 334536 w 825190"/>
              <a:gd name="connsiteY5" fmla="*/ 66907 h 495852"/>
              <a:gd name="connsiteX6" fmla="*/ 356839 w 825190"/>
              <a:gd name="connsiteY6" fmla="*/ 44605 h 495852"/>
              <a:gd name="connsiteX7" fmla="*/ 423746 w 825190"/>
              <a:gd name="connsiteY7" fmla="*/ 22302 h 495852"/>
              <a:gd name="connsiteX8" fmla="*/ 524107 w 825190"/>
              <a:gd name="connsiteY8" fmla="*/ 0 h 495852"/>
              <a:gd name="connsiteX9" fmla="*/ 602166 w 825190"/>
              <a:gd name="connsiteY9" fmla="*/ 44605 h 495852"/>
              <a:gd name="connsiteX10" fmla="*/ 680224 w 825190"/>
              <a:gd name="connsiteY10" fmla="*/ 78058 h 495852"/>
              <a:gd name="connsiteX11" fmla="*/ 724829 w 825190"/>
              <a:gd name="connsiteY11" fmla="*/ 133814 h 495852"/>
              <a:gd name="connsiteX12" fmla="*/ 747131 w 825190"/>
              <a:gd name="connsiteY12" fmla="*/ 189570 h 495852"/>
              <a:gd name="connsiteX13" fmla="*/ 758283 w 825190"/>
              <a:gd name="connsiteY13" fmla="*/ 223024 h 495852"/>
              <a:gd name="connsiteX14" fmla="*/ 802888 w 825190"/>
              <a:gd name="connsiteY14" fmla="*/ 289931 h 495852"/>
              <a:gd name="connsiteX15" fmla="*/ 814039 w 825190"/>
              <a:gd name="connsiteY15" fmla="*/ 345688 h 495852"/>
              <a:gd name="connsiteX16" fmla="*/ 825190 w 825190"/>
              <a:gd name="connsiteY16" fmla="*/ 379141 h 495852"/>
              <a:gd name="connsiteX17" fmla="*/ 814039 w 825190"/>
              <a:gd name="connsiteY17" fmla="*/ 446049 h 495852"/>
              <a:gd name="connsiteX18" fmla="*/ 780585 w 825190"/>
              <a:gd name="connsiteY18" fmla="*/ 434897 h 495852"/>
              <a:gd name="connsiteX19" fmla="*/ 602166 w 825190"/>
              <a:gd name="connsiteY19" fmla="*/ 468351 h 495852"/>
              <a:gd name="connsiteX20" fmla="*/ 546410 w 825190"/>
              <a:gd name="connsiteY20" fmla="*/ 479502 h 495852"/>
              <a:gd name="connsiteX21" fmla="*/ 501805 w 825190"/>
              <a:gd name="connsiteY21" fmla="*/ 490653 h 495852"/>
              <a:gd name="connsiteX22" fmla="*/ 122663 w 825190"/>
              <a:gd name="connsiteY22" fmla="*/ 468351 h 495852"/>
              <a:gd name="connsiteX23" fmla="*/ 44605 w 825190"/>
              <a:gd name="connsiteY23" fmla="*/ 434897 h 495852"/>
              <a:gd name="connsiteX24" fmla="*/ 22302 w 825190"/>
              <a:gd name="connsiteY24" fmla="*/ 412595 h 495852"/>
              <a:gd name="connsiteX25" fmla="*/ 11151 w 825190"/>
              <a:gd name="connsiteY25" fmla="*/ 367990 h 495852"/>
              <a:gd name="connsiteX26" fmla="*/ 0 w 825190"/>
              <a:gd name="connsiteY26" fmla="*/ 334536 h 495852"/>
              <a:gd name="connsiteX27" fmla="*/ 133814 w 825190"/>
              <a:gd name="connsiteY27" fmla="*/ 312234 h 49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5190" h="495852">
                <a:moveTo>
                  <a:pt x="55756" y="334536"/>
                </a:moveTo>
                <a:cubicBezTo>
                  <a:pt x="66907" y="312234"/>
                  <a:pt x="74249" y="287577"/>
                  <a:pt x="89210" y="267629"/>
                </a:cubicBezTo>
                <a:cubicBezTo>
                  <a:pt x="108134" y="242397"/>
                  <a:pt x="138622" y="226965"/>
                  <a:pt x="156117" y="200722"/>
                </a:cubicBezTo>
                <a:cubicBezTo>
                  <a:pt x="163551" y="189571"/>
                  <a:pt x="170047" y="177733"/>
                  <a:pt x="178419" y="167268"/>
                </a:cubicBezTo>
                <a:cubicBezTo>
                  <a:pt x="193072" y="148951"/>
                  <a:pt x="229067" y="120997"/>
                  <a:pt x="245327" y="111512"/>
                </a:cubicBezTo>
                <a:cubicBezTo>
                  <a:pt x="274044" y="94760"/>
                  <a:pt x="311027" y="90415"/>
                  <a:pt x="334536" y="66907"/>
                </a:cubicBezTo>
                <a:cubicBezTo>
                  <a:pt x="341970" y="59473"/>
                  <a:pt x="347435" y="49307"/>
                  <a:pt x="356839" y="44605"/>
                </a:cubicBezTo>
                <a:cubicBezTo>
                  <a:pt x="377866" y="34092"/>
                  <a:pt x="401444" y="29736"/>
                  <a:pt x="423746" y="22302"/>
                </a:cubicBezTo>
                <a:cubicBezTo>
                  <a:pt x="478645" y="4002"/>
                  <a:pt x="445614" y="13082"/>
                  <a:pt x="524107" y="0"/>
                </a:cubicBezTo>
                <a:cubicBezTo>
                  <a:pt x="610500" y="21598"/>
                  <a:pt x="530618" y="-6500"/>
                  <a:pt x="602166" y="44605"/>
                </a:cubicBezTo>
                <a:cubicBezTo>
                  <a:pt x="626279" y="61828"/>
                  <a:pt x="652925" y="68958"/>
                  <a:pt x="680224" y="78058"/>
                </a:cubicBezTo>
                <a:cubicBezTo>
                  <a:pt x="700968" y="98802"/>
                  <a:pt x="710762" y="105680"/>
                  <a:pt x="724829" y="133814"/>
                </a:cubicBezTo>
                <a:cubicBezTo>
                  <a:pt x="733781" y="151718"/>
                  <a:pt x="740103" y="170828"/>
                  <a:pt x="747131" y="189570"/>
                </a:cubicBezTo>
                <a:cubicBezTo>
                  <a:pt x="751258" y="200576"/>
                  <a:pt x="752574" y="212749"/>
                  <a:pt x="758283" y="223024"/>
                </a:cubicBezTo>
                <a:cubicBezTo>
                  <a:pt x="771300" y="246455"/>
                  <a:pt x="802888" y="289931"/>
                  <a:pt x="802888" y="289931"/>
                </a:cubicBezTo>
                <a:cubicBezTo>
                  <a:pt x="806605" y="308517"/>
                  <a:pt x="809442" y="327300"/>
                  <a:pt x="814039" y="345688"/>
                </a:cubicBezTo>
                <a:cubicBezTo>
                  <a:pt x="816890" y="357091"/>
                  <a:pt x="825190" y="367387"/>
                  <a:pt x="825190" y="379141"/>
                </a:cubicBezTo>
                <a:cubicBezTo>
                  <a:pt x="825190" y="401751"/>
                  <a:pt x="817756" y="423746"/>
                  <a:pt x="814039" y="446049"/>
                </a:cubicBezTo>
                <a:cubicBezTo>
                  <a:pt x="802888" y="442332"/>
                  <a:pt x="792340" y="434897"/>
                  <a:pt x="780585" y="434897"/>
                </a:cubicBezTo>
                <a:cubicBezTo>
                  <a:pt x="690270" y="434897"/>
                  <a:pt x="682890" y="448170"/>
                  <a:pt x="602166" y="468351"/>
                </a:cubicBezTo>
                <a:cubicBezTo>
                  <a:pt x="583779" y="472948"/>
                  <a:pt x="564912" y="475391"/>
                  <a:pt x="546410" y="479502"/>
                </a:cubicBezTo>
                <a:cubicBezTo>
                  <a:pt x="531449" y="482827"/>
                  <a:pt x="516673" y="486936"/>
                  <a:pt x="501805" y="490653"/>
                </a:cubicBezTo>
                <a:cubicBezTo>
                  <a:pt x="398369" y="487316"/>
                  <a:pt x="239593" y="515123"/>
                  <a:pt x="122663" y="468351"/>
                </a:cubicBezTo>
                <a:cubicBezTo>
                  <a:pt x="96379" y="457838"/>
                  <a:pt x="70624" y="446048"/>
                  <a:pt x="44605" y="434897"/>
                </a:cubicBezTo>
                <a:cubicBezTo>
                  <a:pt x="37171" y="427463"/>
                  <a:pt x="27004" y="421999"/>
                  <a:pt x="22302" y="412595"/>
                </a:cubicBezTo>
                <a:cubicBezTo>
                  <a:pt x="15448" y="398887"/>
                  <a:pt x="15361" y="382726"/>
                  <a:pt x="11151" y="367990"/>
                </a:cubicBezTo>
                <a:cubicBezTo>
                  <a:pt x="7922" y="356688"/>
                  <a:pt x="3717" y="345687"/>
                  <a:pt x="0" y="334536"/>
                </a:cubicBezTo>
                <a:cubicBezTo>
                  <a:pt x="126320" y="311569"/>
                  <a:pt x="81105" y="312234"/>
                  <a:pt x="133814" y="312234"/>
                </a:cubicBezTo>
              </a:path>
            </a:pathLst>
          </a:custGeom>
          <a:blipFill>
            <a:blip r:embed="rId6"/>
            <a:tile tx="0" ty="0" sx="100000" sy="100000" flip="none" algn="tl"/>
          </a:blip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textruta 27"/>
          <p:cNvSpPr txBox="1"/>
          <p:nvPr/>
        </p:nvSpPr>
        <p:spPr>
          <a:xfrm>
            <a:off x="2184033" y="2802267"/>
            <a:ext cx="1597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Belastning</a:t>
            </a:r>
          </a:p>
        </p:txBody>
      </p:sp>
      <p:sp>
        <p:nvSpPr>
          <p:cNvPr id="109571" name="Frihandsfigur 109570"/>
          <p:cNvSpPr/>
          <p:nvPr/>
        </p:nvSpPr>
        <p:spPr>
          <a:xfrm>
            <a:off x="575973" y="4270706"/>
            <a:ext cx="5004139" cy="827050"/>
          </a:xfrm>
          <a:custGeom>
            <a:avLst/>
            <a:gdLst>
              <a:gd name="connsiteX0" fmla="*/ 0 w 5207619"/>
              <a:gd name="connsiteY0" fmla="*/ 0 h 827050"/>
              <a:gd name="connsiteX1" fmla="*/ 903249 w 5207619"/>
              <a:gd name="connsiteY1" fmla="*/ 11151 h 827050"/>
              <a:gd name="connsiteX2" fmla="*/ 2430966 w 5207619"/>
              <a:gd name="connsiteY2" fmla="*/ 44604 h 827050"/>
              <a:gd name="connsiteX3" fmla="*/ 2598234 w 5207619"/>
              <a:gd name="connsiteY3" fmla="*/ 66907 h 827050"/>
              <a:gd name="connsiteX4" fmla="*/ 2709746 w 5207619"/>
              <a:gd name="connsiteY4" fmla="*/ 89209 h 827050"/>
              <a:gd name="connsiteX5" fmla="*/ 2743200 w 5207619"/>
              <a:gd name="connsiteY5" fmla="*/ 111512 h 827050"/>
              <a:gd name="connsiteX6" fmla="*/ 2843561 w 5207619"/>
              <a:gd name="connsiteY6" fmla="*/ 144965 h 827050"/>
              <a:gd name="connsiteX7" fmla="*/ 2943922 w 5207619"/>
              <a:gd name="connsiteY7" fmla="*/ 178419 h 827050"/>
              <a:gd name="connsiteX8" fmla="*/ 3345366 w 5207619"/>
              <a:gd name="connsiteY8" fmla="*/ 323385 h 827050"/>
              <a:gd name="connsiteX9" fmla="*/ 3389971 w 5207619"/>
              <a:gd name="connsiteY9" fmla="*/ 334536 h 827050"/>
              <a:gd name="connsiteX10" fmla="*/ 3568390 w 5207619"/>
              <a:gd name="connsiteY10" fmla="*/ 401443 h 827050"/>
              <a:gd name="connsiteX11" fmla="*/ 3657600 w 5207619"/>
              <a:gd name="connsiteY11" fmla="*/ 423746 h 827050"/>
              <a:gd name="connsiteX12" fmla="*/ 3847171 w 5207619"/>
              <a:gd name="connsiteY12" fmla="*/ 479502 h 827050"/>
              <a:gd name="connsiteX13" fmla="*/ 3936380 w 5207619"/>
              <a:gd name="connsiteY13" fmla="*/ 490653 h 827050"/>
              <a:gd name="connsiteX14" fmla="*/ 4025590 w 5207619"/>
              <a:gd name="connsiteY14" fmla="*/ 524107 h 827050"/>
              <a:gd name="connsiteX15" fmla="*/ 4137102 w 5207619"/>
              <a:gd name="connsiteY15" fmla="*/ 557560 h 827050"/>
              <a:gd name="connsiteX16" fmla="*/ 4181707 w 5207619"/>
              <a:gd name="connsiteY16" fmla="*/ 579863 h 827050"/>
              <a:gd name="connsiteX17" fmla="*/ 4605454 w 5207619"/>
              <a:gd name="connsiteY17" fmla="*/ 691375 h 827050"/>
              <a:gd name="connsiteX18" fmla="*/ 4694663 w 5207619"/>
              <a:gd name="connsiteY18" fmla="*/ 735980 h 827050"/>
              <a:gd name="connsiteX19" fmla="*/ 4783873 w 5207619"/>
              <a:gd name="connsiteY19" fmla="*/ 758282 h 827050"/>
              <a:gd name="connsiteX20" fmla="*/ 5062654 w 5207619"/>
              <a:gd name="connsiteY20" fmla="*/ 825190 h 827050"/>
              <a:gd name="connsiteX21" fmla="*/ 5207619 w 5207619"/>
              <a:gd name="connsiteY21" fmla="*/ 825190 h 8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207619" h="827050">
                <a:moveTo>
                  <a:pt x="0" y="0"/>
                </a:moveTo>
                <a:lnTo>
                  <a:pt x="903249" y="11151"/>
                </a:lnTo>
                <a:lnTo>
                  <a:pt x="2430966" y="44604"/>
                </a:lnTo>
                <a:cubicBezTo>
                  <a:pt x="2513149" y="53736"/>
                  <a:pt x="2525431" y="53257"/>
                  <a:pt x="2598234" y="66907"/>
                </a:cubicBezTo>
                <a:cubicBezTo>
                  <a:pt x="2635492" y="73893"/>
                  <a:pt x="2709746" y="89209"/>
                  <a:pt x="2709746" y="89209"/>
                </a:cubicBezTo>
                <a:cubicBezTo>
                  <a:pt x="2720897" y="96643"/>
                  <a:pt x="2731213" y="105518"/>
                  <a:pt x="2743200" y="111512"/>
                </a:cubicBezTo>
                <a:cubicBezTo>
                  <a:pt x="2785190" y="132507"/>
                  <a:pt x="2800971" y="134318"/>
                  <a:pt x="2843561" y="144965"/>
                </a:cubicBezTo>
                <a:cubicBezTo>
                  <a:pt x="2961508" y="203940"/>
                  <a:pt x="2807572" y="131860"/>
                  <a:pt x="2943922" y="178419"/>
                </a:cubicBezTo>
                <a:cubicBezTo>
                  <a:pt x="3078561" y="224393"/>
                  <a:pt x="3207342" y="288880"/>
                  <a:pt x="3345366" y="323385"/>
                </a:cubicBezTo>
                <a:cubicBezTo>
                  <a:pt x="3360234" y="327102"/>
                  <a:pt x="3375506" y="329473"/>
                  <a:pt x="3389971" y="334536"/>
                </a:cubicBezTo>
                <a:cubicBezTo>
                  <a:pt x="3449922" y="355519"/>
                  <a:pt x="3508132" y="381357"/>
                  <a:pt x="3568390" y="401443"/>
                </a:cubicBezTo>
                <a:cubicBezTo>
                  <a:pt x="3597469" y="411136"/>
                  <a:pt x="3628194" y="415097"/>
                  <a:pt x="3657600" y="423746"/>
                </a:cubicBezTo>
                <a:cubicBezTo>
                  <a:pt x="3751420" y="451340"/>
                  <a:pt x="3754713" y="462166"/>
                  <a:pt x="3847171" y="479502"/>
                </a:cubicBezTo>
                <a:cubicBezTo>
                  <a:pt x="3876625" y="485025"/>
                  <a:pt x="3906644" y="486936"/>
                  <a:pt x="3936380" y="490653"/>
                </a:cubicBezTo>
                <a:cubicBezTo>
                  <a:pt x="3966117" y="501804"/>
                  <a:pt x="3995461" y="514064"/>
                  <a:pt x="4025590" y="524107"/>
                </a:cubicBezTo>
                <a:cubicBezTo>
                  <a:pt x="4062406" y="536379"/>
                  <a:pt x="4100556" y="544508"/>
                  <a:pt x="4137102" y="557560"/>
                </a:cubicBezTo>
                <a:cubicBezTo>
                  <a:pt x="4152757" y="563151"/>
                  <a:pt x="4165682" y="575442"/>
                  <a:pt x="4181707" y="579863"/>
                </a:cubicBezTo>
                <a:cubicBezTo>
                  <a:pt x="4310180" y="615304"/>
                  <a:pt x="4474675" y="641554"/>
                  <a:pt x="4605454" y="691375"/>
                </a:cubicBezTo>
                <a:cubicBezTo>
                  <a:pt x="4636522" y="703211"/>
                  <a:pt x="4663534" y="724306"/>
                  <a:pt x="4694663" y="735980"/>
                </a:cubicBezTo>
                <a:cubicBezTo>
                  <a:pt x="4723363" y="746743"/>
                  <a:pt x="4754214" y="750545"/>
                  <a:pt x="4783873" y="758282"/>
                </a:cubicBezTo>
                <a:cubicBezTo>
                  <a:pt x="4828236" y="769855"/>
                  <a:pt x="4999357" y="819686"/>
                  <a:pt x="5062654" y="825190"/>
                </a:cubicBezTo>
                <a:cubicBezTo>
                  <a:pt x="5110794" y="829376"/>
                  <a:pt x="5159297" y="825190"/>
                  <a:pt x="5207619" y="82519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textruta 41"/>
          <p:cNvSpPr txBox="1"/>
          <p:nvPr/>
        </p:nvSpPr>
        <p:spPr>
          <a:xfrm>
            <a:off x="637901" y="4016624"/>
            <a:ext cx="220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Höjd grundvattennivå</a:t>
            </a:r>
          </a:p>
        </p:txBody>
      </p:sp>
      <p:sp>
        <p:nvSpPr>
          <p:cNvPr id="34" name="Frihandsfigur 33"/>
          <p:cNvSpPr/>
          <p:nvPr/>
        </p:nvSpPr>
        <p:spPr>
          <a:xfrm>
            <a:off x="540774" y="4414722"/>
            <a:ext cx="5207619" cy="827050"/>
          </a:xfrm>
          <a:custGeom>
            <a:avLst/>
            <a:gdLst>
              <a:gd name="connsiteX0" fmla="*/ 0 w 5207619"/>
              <a:gd name="connsiteY0" fmla="*/ 0 h 827050"/>
              <a:gd name="connsiteX1" fmla="*/ 903249 w 5207619"/>
              <a:gd name="connsiteY1" fmla="*/ 11151 h 827050"/>
              <a:gd name="connsiteX2" fmla="*/ 2430966 w 5207619"/>
              <a:gd name="connsiteY2" fmla="*/ 44604 h 827050"/>
              <a:gd name="connsiteX3" fmla="*/ 2598234 w 5207619"/>
              <a:gd name="connsiteY3" fmla="*/ 66907 h 827050"/>
              <a:gd name="connsiteX4" fmla="*/ 2709746 w 5207619"/>
              <a:gd name="connsiteY4" fmla="*/ 89209 h 827050"/>
              <a:gd name="connsiteX5" fmla="*/ 2743200 w 5207619"/>
              <a:gd name="connsiteY5" fmla="*/ 111512 h 827050"/>
              <a:gd name="connsiteX6" fmla="*/ 2843561 w 5207619"/>
              <a:gd name="connsiteY6" fmla="*/ 144965 h 827050"/>
              <a:gd name="connsiteX7" fmla="*/ 2943922 w 5207619"/>
              <a:gd name="connsiteY7" fmla="*/ 178419 h 827050"/>
              <a:gd name="connsiteX8" fmla="*/ 3345366 w 5207619"/>
              <a:gd name="connsiteY8" fmla="*/ 323385 h 827050"/>
              <a:gd name="connsiteX9" fmla="*/ 3389971 w 5207619"/>
              <a:gd name="connsiteY9" fmla="*/ 334536 h 827050"/>
              <a:gd name="connsiteX10" fmla="*/ 3568390 w 5207619"/>
              <a:gd name="connsiteY10" fmla="*/ 401443 h 827050"/>
              <a:gd name="connsiteX11" fmla="*/ 3657600 w 5207619"/>
              <a:gd name="connsiteY11" fmla="*/ 423746 h 827050"/>
              <a:gd name="connsiteX12" fmla="*/ 3847171 w 5207619"/>
              <a:gd name="connsiteY12" fmla="*/ 479502 h 827050"/>
              <a:gd name="connsiteX13" fmla="*/ 3936380 w 5207619"/>
              <a:gd name="connsiteY13" fmla="*/ 490653 h 827050"/>
              <a:gd name="connsiteX14" fmla="*/ 4025590 w 5207619"/>
              <a:gd name="connsiteY14" fmla="*/ 524107 h 827050"/>
              <a:gd name="connsiteX15" fmla="*/ 4137102 w 5207619"/>
              <a:gd name="connsiteY15" fmla="*/ 557560 h 827050"/>
              <a:gd name="connsiteX16" fmla="*/ 4181707 w 5207619"/>
              <a:gd name="connsiteY16" fmla="*/ 579863 h 827050"/>
              <a:gd name="connsiteX17" fmla="*/ 4605454 w 5207619"/>
              <a:gd name="connsiteY17" fmla="*/ 691375 h 827050"/>
              <a:gd name="connsiteX18" fmla="*/ 4694663 w 5207619"/>
              <a:gd name="connsiteY18" fmla="*/ 735980 h 827050"/>
              <a:gd name="connsiteX19" fmla="*/ 4783873 w 5207619"/>
              <a:gd name="connsiteY19" fmla="*/ 758282 h 827050"/>
              <a:gd name="connsiteX20" fmla="*/ 5062654 w 5207619"/>
              <a:gd name="connsiteY20" fmla="*/ 825190 h 827050"/>
              <a:gd name="connsiteX21" fmla="*/ 5207619 w 5207619"/>
              <a:gd name="connsiteY21" fmla="*/ 825190 h 8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207619" h="827050">
                <a:moveTo>
                  <a:pt x="0" y="0"/>
                </a:moveTo>
                <a:lnTo>
                  <a:pt x="903249" y="11151"/>
                </a:lnTo>
                <a:lnTo>
                  <a:pt x="2430966" y="44604"/>
                </a:lnTo>
                <a:cubicBezTo>
                  <a:pt x="2513149" y="53736"/>
                  <a:pt x="2525431" y="53257"/>
                  <a:pt x="2598234" y="66907"/>
                </a:cubicBezTo>
                <a:cubicBezTo>
                  <a:pt x="2635492" y="73893"/>
                  <a:pt x="2709746" y="89209"/>
                  <a:pt x="2709746" y="89209"/>
                </a:cubicBezTo>
                <a:cubicBezTo>
                  <a:pt x="2720897" y="96643"/>
                  <a:pt x="2731213" y="105518"/>
                  <a:pt x="2743200" y="111512"/>
                </a:cubicBezTo>
                <a:cubicBezTo>
                  <a:pt x="2785190" y="132507"/>
                  <a:pt x="2800971" y="134318"/>
                  <a:pt x="2843561" y="144965"/>
                </a:cubicBezTo>
                <a:cubicBezTo>
                  <a:pt x="2961508" y="203940"/>
                  <a:pt x="2807572" y="131860"/>
                  <a:pt x="2943922" y="178419"/>
                </a:cubicBezTo>
                <a:cubicBezTo>
                  <a:pt x="3078561" y="224393"/>
                  <a:pt x="3207342" y="288880"/>
                  <a:pt x="3345366" y="323385"/>
                </a:cubicBezTo>
                <a:cubicBezTo>
                  <a:pt x="3360234" y="327102"/>
                  <a:pt x="3375506" y="329473"/>
                  <a:pt x="3389971" y="334536"/>
                </a:cubicBezTo>
                <a:cubicBezTo>
                  <a:pt x="3449922" y="355519"/>
                  <a:pt x="3508132" y="381357"/>
                  <a:pt x="3568390" y="401443"/>
                </a:cubicBezTo>
                <a:cubicBezTo>
                  <a:pt x="3597469" y="411136"/>
                  <a:pt x="3628194" y="415097"/>
                  <a:pt x="3657600" y="423746"/>
                </a:cubicBezTo>
                <a:cubicBezTo>
                  <a:pt x="3751420" y="451340"/>
                  <a:pt x="3754713" y="462166"/>
                  <a:pt x="3847171" y="479502"/>
                </a:cubicBezTo>
                <a:cubicBezTo>
                  <a:pt x="3876625" y="485025"/>
                  <a:pt x="3906644" y="486936"/>
                  <a:pt x="3936380" y="490653"/>
                </a:cubicBezTo>
                <a:cubicBezTo>
                  <a:pt x="3966117" y="501804"/>
                  <a:pt x="3995461" y="514064"/>
                  <a:pt x="4025590" y="524107"/>
                </a:cubicBezTo>
                <a:cubicBezTo>
                  <a:pt x="4062406" y="536379"/>
                  <a:pt x="4100556" y="544508"/>
                  <a:pt x="4137102" y="557560"/>
                </a:cubicBezTo>
                <a:cubicBezTo>
                  <a:pt x="4152757" y="563151"/>
                  <a:pt x="4165682" y="575442"/>
                  <a:pt x="4181707" y="579863"/>
                </a:cubicBezTo>
                <a:cubicBezTo>
                  <a:pt x="4310180" y="615304"/>
                  <a:pt x="4474675" y="641554"/>
                  <a:pt x="4605454" y="691375"/>
                </a:cubicBezTo>
                <a:cubicBezTo>
                  <a:pt x="4636522" y="703211"/>
                  <a:pt x="4663534" y="724306"/>
                  <a:pt x="4694663" y="735980"/>
                </a:cubicBezTo>
                <a:cubicBezTo>
                  <a:pt x="4723363" y="746743"/>
                  <a:pt x="4754214" y="750545"/>
                  <a:pt x="4783873" y="758282"/>
                </a:cubicBezTo>
                <a:cubicBezTo>
                  <a:pt x="4828236" y="769855"/>
                  <a:pt x="4999357" y="819686"/>
                  <a:pt x="5062654" y="825190"/>
                </a:cubicBezTo>
                <a:cubicBezTo>
                  <a:pt x="5110794" y="829376"/>
                  <a:pt x="5159297" y="825190"/>
                  <a:pt x="5207619" y="825190"/>
                </a:cubicBezTo>
              </a:path>
            </a:pathLst>
          </a:custGeom>
          <a:noFill/>
          <a:ln>
            <a:solidFill>
              <a:schemeClr val="tx2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29" name="Grupp 28"/>
          <p:cNvGrpSpPr/>
          <p:nvPr/>
        </p:nvGrpSpPr>
        <p:grpSpPr>
          <a:xfrm>
            <a:off x="5580112" y="4684231"/>
            <a:ext cx="2673313" cy="423742"/>
            <a:chOff x="5819894" y="3553686"/>
            <a:chExt cx="2673313" cy="423742"/>
          </a:xfrm>
        </p:grpSpPr>
        <p:sp>
          <p:nvSpPr>
            <p:cNvPr id="20" name="Rektangel 19"/>
            <p:cNvSpPr/>
            <p:nvPr/>
          </p:nvSpPr>
          <p:spPr>
            <a:xfrm>
              <a:off x="5819894" y="3871256"/>
              <a:ext cx="2673313" cy="106172"/>
            </a:xfrm>
            <a:prstGeom prst="rect">
              <a:avLst/>
            </a:prstGeom>
            <a:pattFill prst="zigZag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textruta 39"/>
            <p:cNvSpPr txBox="1"/>
            <p:nvPr/>
          </p:nvSpPr>
          <p:spPr>
            <a:xfrm>
              <a:off x="6295987" y="3553686"/>
              <a:ext cx="16541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b="1" dirty="0"/>
                <a:t>Höjd vattennivå</a:t>
              </a:r>
            </a:p>
          </p:txBody>
        </p:sp>
      </p:grpSp>
      <p:sp>
        <p:nvSpPr>
          <p:cNvPr id="31" name="Höger 30"/>
          <p:cNvSpPr/>
          <p:nvPr/>
        </p:nvSpPr>
        <p:spPr>
          <a:xfrm rot="16200000">
            <a:off x="5774733" y="4922612"/>
            <a:ext cx="152303" cy="9059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Höger 43"/>
          <p:cNvSpPr/>
          <p:nvPr/>
        </p:nvSpPr>
        <p:spPr>
          <a:xfrm rot="16200000">
            <a:off x="7840378" y="4933438"/>
            <a:ext cx="152303" cy="9059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579" name="24-udd 109578"/>
          <p:cNvSpPr/>
          <p:nvPr/>
        </p:nvSpPr>
        <p:spPr>
          <a:xfrm>
            <a:off x="6160122" y="1678418"/>
            <a:ext cx="1078154" cy="1122989"/>
          </a:xfrm>
          <a:prstGeom prst="star24">
            <a:avLst/>
          </a:prstGeom>
          <a:solidFill>
            <a:srgbClr val="F8E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576" name="Ellips 109575"/>
          <p:cNvSpPr/>
          <p:nvPr/>
        </p:nvSpPr>
        <p:spPr>
          <a:xfrm>
            <a:off x="6354170" y="1865303"/>
            <a:ext cx="690057" cy="745135"/>
          </a:xfrm>
          <a:prstGeom prst="ellipse">
            <a:avLst/>
          </a:prstGeom>
          <a:solidFill>
            <a:srgbClr val="F2D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51" name="Grupp 50"/>
          <p:cNvGrpSpPr/>
          <p:nvPr/>
        </p:nvGrpSpPr>
        <p:grpSpPr>
          <a:xfrm>
            <a:off x="5508104" y="4414722"/>
            <a:ext cx="2745321" cy="699732"/>
            <a:chOff x="5819894" y="3553686"/>
            <a:chExt cx="2673313" cy="423742"/>
          </a:xfrm>
        </p:grpSpPr>
        <p:sp>
          <p:nvSpPr>
            <p:cNvPr id="54" name="Rektangel 53"/>
            <p:cNvSpPr/>
            <p:nvPr/>
          </p:nvSpPr>
          <p:spPr>
            <a:xfrm>
              <a:off x="5819894" y="3871256"/>
              <a:ext cx="2673313" cy="106172"/>
            </a:xfrm>
            <a:prstGeom prst="rect">
              <a:avLst/>
            </a:prstGeom>
            <a:pattFill prst="zigZag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5" name="textruta 54"/>
            <p:cNvSpPr txBox="1"/>
            <p:nvPr/>
          </p:nvSpPr>
          <p:spPr>
            <a:xfrm>
              <a:off x="6295987" y="3553686"/>
              <a:ext cx="16541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b="1" dirty="0"/>
                <a:t>Sänkt vattennivå</a:t>
              </a:r>
            </a:p>
          </p:txBody>
        </p:sp>
      </p:grpSp>
      <p:sp>
        <p:nvSpPr>
          <p:cNvPr id="52" name="Höger 51"/>
          <p:cNvSpPr/>
          <p:nvPr/>
        </p:nvSpPr>
        <p:spPr>
          <a:xfrm rot="5400000" flipV="1">
            <a:off x="5660420" y="4836647"/>
            <a:ext cx="251500" cy="9303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Höger 52"/>
          <p:cNvSpPr/>
          <p:nvPr/>
        </p:nvSpPr>
        <p:spPr>
          <a:xfrm rot="5400000" flipV="1">
            <a:off x="7781705" y="4854524"/>
            <a:ext cx="251500" cy="9303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ruta 17"/>
          <p:cNvSpPr txBox="1"/>
          <p:nvPr/>
        </p:nvSpPr>
        <p:spPr>
          <a:xfrm>
            <a:off x="4932845" y="3819494"/>
            <a:ext cx="222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Erosionskada eller Avschaktning</a:t>
            </a:r>
          </a:p>
        </p:txBody>
      </p:sp>
      <p:sp>
        <p:nvSpPr>
          <p:cNvPr id="109582" name="Frihandsfigur 109581"/>
          <p:cNvSpPr/>
          <p:nvPr/>
        </p:nvSpPr>
        <p:spPr>
          <a:xfrm>
            <a:off x="5508104" y="5028630"/>
            <a:ext cx="1165065" cy="466210"/>
          </a:xfrm>
          <a:custGeom>
            <a:avLst/>
            <a:gdLst>
              <a:gd name="connsiteX0" fmla="*/ 0 w 1228222"/>
              <a:gd name="connsiteY0" fmla="*/ 0 h 470263"/>
              <a:gd name="connsiteX1" fmla="*/ 17417 w 1228222"/>
              <a:gd name="connsiteY1" fmla="*/ 43543 h 470263"/>
              <a:gd name="connsiteX2" fmla="*/ 34834 w 1228222"/>
              <a:gd name="connsiteY2" fmla="*/ 69668 h 470263"/>
              <a:gd name="connsiteX3" fmla="*/ 43543 w 1228222"/>
              <a:gd name="connsiteY3" fmla="*/ 95794 h 470263"/>
              <a:gd name="connsiteX4" fmla="*/ 60960 w 1228222"/>
              <a:gd name="connsiteY4" fmla="*/ 139337 h 470263"/>
              <a:gd name="connsiteX5" fmla="*/ 78377 w 1228222"/>
              <a:gd name="connsiteY5" fmla="*/ 191588 h 470263"/>
              <a:gd name="connsiteX6" fmla="*/ 148046 w 1228222"/>
              <a:gd name="connsiteY6" fmla="*/ 235131 h 470263"/>
              <a:gd name="connsiteX7" fmla="*/ 174172 w 1228222"/>
              <a:gd name="connsiteY7" fmla="*/ 252548 h 470263"/>
              <a:gd name="connsiteX8" fmla="*/ 269966 w 1228222"/>
              <a:gd name="connsiteY8" fmla="*/ 269966 h 470263"/>
              <a:gd name="connsiteX9" fmla="*/ 374469 w 1228222"/>
              <a:gd name="connsiteY9" fmla="*/ 287383 h 470263"/>
              <a:gd name="connsiteX10" fmla="*/ 426720 w 1228222"/>
              <a:gd name="connsiteY10" fmla="*/ 304800 h 470263"/>
              <a:gd name="connsiteX11" fmla="*/ 452846 w 1228222"/>
              <a:gd name="connsiteY11" fmla="*/ 313508 h 470263"/>
              <a:gd name="connsiteX12" fmla="*/ 505097 w 1228222"/>
              <a:gd name="connsiteY12" fmla="*/ 304800 h 470263"/>
              <a:gd name="connsiteX13" fmla="*/ 574766 w 1228222"/>
              <a:gd name="connsiteY13" fmla="*/ 330926 h 470263"/>
              <a:gd name="connsiteX14" fmla="*/ 600892 w 1228222"/>
              <a:gd name="connsiteY14" fmla="*/ 339634 h 470263"/>
              <a:gd name="connsiteX15" fmla="*/ 661852 w 1228222"/>
              <a:gd name="connsiteY15" fmla="*/ 365760 h 470263"/>
              <a:gd name="connsiteX16" fmla="*/ 714103 w 1228222"/>
              <a:gd name="connsiteY16" fmla="*/ 400594 h 470263"/>
              <a:gd name="connsiteX17" fmla="*/ 775063 w 1228222"/>
              <a:gd name="connsiteY17" fmla="*/ 418011 h 470263"/>
              <a:gd name="connsiteX18" fmla="*/ 827314 w 1228222"/>
              <a:gd name="connsiteY18" fmla="*/ 435428 h 470263"/>
              <a:gd name="connsiteX19" fmla="*/ 853440 w 1228222"/>
              <a:gd name="connsiteY19" fmla="*/ 444137 h 470263"/>
              <a:gd name="connsiteX20" fmla="*/ 896983 w 1228222"/>
              <a:gd name="connsiteY20" fmla="*/ 452846 h 470263"/>
              <a:gd name="connsiteX21" fmla="*/ 931817 w 1228222"/>
              <a:gd name="connsiteY21" fmla="*/ 461554 h 470263"/>
              <a:gd name="connsiteX22" fmla="*/ 1001486 w 1228222"/>
              <a:gd name="connsiteY22" fmla="*/ 470263 h 470263"/>
              <a:gd name="connsiteX23" fmla="*/ 1201783 w 1228222"/>
              <a:gd name="connsiteY23" fmla="*/ 461554 h 470263"/>
              <a:gd name="connsiteX24" fmla="*/ 1227909 w 1228222"/>
              <a:gd name="connsiteY24" fmla="*/ 444137 h 470263"/>
              <a:gd name="connsiteX25" fmla="*/ 1210492 w 1228222"/>
              <a:gd name="connsiteY25" fmla="*/ 444137 h 4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28222" h="470263">
                <a:moveTo>
                  <a:pt x="0" y="0"/>
                </a:moveTo>
                <a:cubicBezTo>
                  <a:pt x="5806" y="14514"/>
                  <a:pt x="10426" y="29561"/>
                  <a:pt x="17417" y="43543"/>
                </a:cubicBezTo>
                <a:cubicBezTo>
                  <a:pt x="22098" y="52904"/>
                  <a:pt x="30153" y="60307"/>
                  <a:pt x="34834" y="69668"/>
                </a:cubicBezTo>
                <a:cubicBezTo>
                  <a:pt x="38939" y="77879"/>
                  <a:pt x="40320" y="87199"/>
                  <a:pt x="43543" y="95794"/>
                </a:cubicBezTo>
                <a:cubicBezTo>
                  <a:pt x="49032" y="110431"/>
                  <a:pt x="55618" y="124646"/>
                  <a:pt x="60960" y="139337"/>
                </a:cubicBezTo>
                <a:cubicBezTo>
                  <a:pt x="67234" y="156591"/>
                  <a:pt x="63101" y="181404"/>
                  <a:pt x="78377" y="191588"/>
                </a:cubicBezTo>
                <a:cubicBezTo>
                  <a:pt x="138054" y="231374"/>
                  <a:pt x="64046" y="182632"/>
                  <a:pt x="148046" y="235131"/>
                </a:cubicBezTo>
                <a:cubicBezTo>
                  <a:pt x="156922" y="240678"/>
                  <a:pt x="164372" y="248873"/>
                  <a:pt x="174172" y="252548"/>
                </a:cubicBezTo>
                <a:cubicBezTo>
                  <a:pt x="184297" y="256345"/>
                  <a:pt x="263635" y="268815"/>
                  <a:pt x="269966" y="269966"/>
                </a:cubicBezTo>
                <a:cubicBezTo>
                  <a:pt x="363339" y="286943"/>
                  <a:pt x="257666" y="270696"/>
                  <a:pt x="374469" y="287383"/>
                </a:cubicBezTo>
                <a:lnTo>
                  <a:pt x="426720" y="304800"/>
                </a:lnTo>
                <a:lnTo>
                  <a:pt x="452846" y="313508"/>
                </a:lnTo>
                <a:cubicBezTo>
                  <a:pt x="470263" y="310605"/>
                  <a:pt x="487440" y="304800"/>
                  <a:pt x="505097" y="304800"/>
                </a:cubicBezTo>
                <a:cubicBezTo>
                  <a:pt x="555506" y="304800"/>
                  <a:pt x="538727" y="312906"/>
                  <a:pt x="574766" y="330926"/>
                </a:cubicBezTo>
                <a:cubicBezTo>
                  <a:pt x="582977" y="335031"/>
                  <a:pt x="592183" y="336731"/>
                  <a:pt x="600892" y="339634"/>
                </a:cubicBezTo>
                <a:cubicBezTo>
                  <a:pt x="695979" y="403027"/>
                  <a:pt x="549387" y="309528"/>
                  <a:pt x="661852" y="365760"/>
                </a:cubicBezTo>
                <a:cubicBezTo>
                  <a:pt x="680575" y="375121"/>
                  <a:pt x="693976" y="394843"/>
                  <a:pt x="714103" y="400594"/>
                </a:cubicBezTo>
                <a:cubicBezTo>
                  <a:pt x="734423" y="406400"/>
                  <a:pt x="754864" y="411796"/>
                  <a:pt x="775063" y="418011"/>
                </a:cubicBezTo>
                <a:cubicBezTo>
                  <a:pt x="792610" y="423410"/>
                  <a:pt x="809897" y="429622"/>
                  <a:pt x="827314" y="435428"/>
                </a:cubicBezTo>
                <a:cubicBezTo>
                  <a:pt x="836023" y="438331"/>
                  <a:pt x="844439" y="442337"/>
                  <a:pt x="853440" y="444137"/>
                </a:cubicBezTo>
                <a:cubicBezTo>
                  <a:pt x="867954" y="447040"/>
                  <a:pt x="882534" y="449635"/>
                  <a:pt x="896983" y="452846"/>
                </a:cubicBezTo>
                <a:cubicBezTo>
                  <a:pt x="908667" y="455442"/>
                  <a:pt x="920011" y="459586"/>
                  <a:pt x="931817" y="461554"/>
                </a:cubicBezTo>
                <a:cubicBezTo>
                  <a:pt x="954902" y="465402"/>
                  <a:pt x="978263" y="467360"/>
                  <a:pt x="1001486" y="470263"/>
                </a:cubicBezTo>
                <a:cubicBezTo>
                  <a:pt x="1068252" y="467360"/>
                  <a:pt x="1135395" y="469214"/>
                  <a:pt x="1201783" y="461554"/>
                </a:cubicBezTo>
                <a:cubicBezTo>
                  <a:pt x="1212180" y="460354"/>
                  <a:pt x="1223228" y="453498"/>
                  <a:pt x="1227909" y="444137"/>
                </a:cubicBezTo>
                <a:cubicBezTo>
                  <a:pt x="1230505" y="438944"/>
                  <a:pt x="1216298" y="444137"/>
                  <a:pt x="1210492" y="444137"/>
                </a:cubicBezTo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rgbClr val="4F4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0"/>
          <a:stretch/>
        </p:blipFill>
        <p:spPr>
          <a:xfrm rot="-60000">
            <a:off x="531110" y="3002318"/>
            <a:ext cx="1151636" cy="1042393"/>
          </a:xfrm>
          <a:prstGeom prst="rect">
            <a:avLst/>
          </a:prstGeom>
        </p:spPr>
      </p:pic>
      <p:sp>
        <p:nvSpPr>
          <p:cNvPr id="12" name="Platshållare för sidfot 11"/>
          <p:cNvSpPr>
            <a:spLocks noGrp="1"/>
          </p:cNvSpPr>
          <p:nvPr>
            <p:ph type="ftr" sz="quarter" idx="11"/>
          </p:nvPr>
        </p:nvSpPr>
        <p:spPr>
          <a:xfrm>
            <a:off x="0" y="553674"/>
            <a:ext cx="0" cy="0"/>
          </a:xfrm>
        </p:spPr>
        <p:txBody>
          <a:bodyPr/>
          <a:lstStyle/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1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6"/>
          <p:cNvGrpSpPr/>
          <p:nvPr/>
        </p:nvGrpSpPr>
        <p:grpSpPr>
          <a:xfrm>
            <a:off x="-14086" y="471378"/>
            <a:ext cx="9158086" cy="6381502"/>
            <a:chOff x="-14086" y="471378"/>
            <a:chExt cx="9158086" cy="6381502"/>
          </a:xfrm>
        </p:grpSpPr>
        <p:grpSp>
          <p:nvGrpSpPr>
            <p:cNvPr id="3" name="Grupp 2"/>
            <p:cNvGrpSpPr/>
            <p:nvPr/>
          </p:nvGrpSpPr>
          <p:grpSpPr>
            <a:xfrm>
              <a:off x="-14086" y="1118784"/>
              <a:ext cx="9158086" cy="5322882"/>
              <a:chOff x="-14086" y="1118784"/>
              <a:chExt cx="9158086" cy="5322882"/>
            </a:xfrm>
          </p:grpSpPr>
          <p:pic>
            <p:nvPicPr>
              <p:cNvPr id="13" name="Picture 2" descr="http://www.swedgeo.se/imagevault/publishedmedia/vi2603sg9p0u8jcq3tu3/Scandinav_DMAK_BirgerLallo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086" y="1118784"/>
                <a:ext cx="9158086" cy="4438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Platshållare för innehåll 2"/>
              <p:cNvSpPr txBox="1">
                <a:spLocks/>
              </p:cNvSpPr>
              <p:nvPr/>
            </p:nvSpPr>
            <p:spPr>
              <a:xfrm>
                <a:off x="653792" y="3863157"/>
                <a:ext cx="7341116" cy="257850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sv-SE" sz="2000" b="1" dirty="0" err="1"/>
                  <a:t>TiB</a:t>
                </a:r>
                <a:r>
                  <a:rPr lang="sv-SE" sz="2000" b="1" dirty="0"/>
                  <a:t> på SGI (fr. o. m. 1 dec 2015)</a:t>
                </a:r>
              </a:p>
              <a:p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Nås via SOS Alarm</a:t>
                </a:r>
              </a:p>
              <a:p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Tillgänglig på telefon alla timmar, alla dagar i veckan</a:t>
                </a:r>
              </a:p>
              <a:p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Återkoppla vid larm inom 15 minuter</a:t>
                </a:r>
              </a:p>
              <a:p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Redo för </a:t>
                </a:r>
                <a:r>
                  <a:rPr lang="sv-SE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Lync</a:t>
                </a:r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-/telefonmöte med andra instanser inom en timme</a:t>
                </a:r>
              </a:p>
              <a:p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Vid behov, bedömt i samspel mellan SGI och Räddningstjänst, infinna sig på plats</a:t>
                </a: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52" y="1226506"/>
                <a:ext cx="1680834" cy="259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ktangel 20"/>
              <p:cNvSpPr/>
              <p:nvPr/>
            </p:nvSpPr>
            <p:spPr>
              <a:xfrm>
                <a:off x="7143263" y="1226506"/>
                <a:ext cx="18822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sz="800" dirty="0"/>
                  <a:t>Foto: Birger Lallo/Skandinav Bildbyrå</a:t>
                </a:r>
              </a:p>
            </p:txBody>
          </p:sp>
        </p:grpSp>
        <p:sp>
          <p:nvSpPr>
            <p:cNvPr id="4" name="Rektangel 17"/>
            <p:cNvSpPr>
              <a:spLocks noChangeArrowheads="1"/>
            </p:cNvSpPr>
            <p:nvPr/>
          </p:nvSpPr>
          <p:spPr bwMode="auto">
            <a:xfrm>
              <a:off x="0" y="471378"/>
              <a:ext cx="7884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sv-SE" sz="2800" b="1" dirty="0" err="1">
                  <a:solidFill>
                    <a:prstClr val="black"/>
                  </a:solidFill>
                </a:rPr>
                <a:t>T</a:t>
              </a:r>
              <a:r>
                <a:rPr lang="sv-SE" sz="2800" b="1" dirty="0" err="1">
                  <a:solidFill>
                    <a:prstClr val="black"/>
                  </a:solidFill>
                  <a:sym typeface="Wingdings" panose="05000000000000000000" pitchFamily="2" charset="2"/>
                </a:rPr>
                <a:t>iB</a:t>
              </a:r>
              <a:r>
                <a:rPr lang="sv-SE" sz="2800" b="1" dirty="0">
                  <a:solidFill>
                    <a:prstClr val="black"/>
                  </a:solidFill>
                  <a:sym typeface="Wingdings" panose="05000000000000000000" pitchFamily="2" charset="2"/>
                </a:rPr>
                <a:t> (Tjänsteman i Beredskap) på SGI</a:t>
              </a:r>
              <a:endParaRPr lang="sv-SE"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2" name="Rektangel 1"/>
            <p:cNvSpPr/>
            <p:nvPr/>
          </p:nvSpPr>
          <p:spPr>
            <a:xfrm>
              <a:off x="653792" y="3188682"/>
              <a:ext cx="7341115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sz="1400" dirty="0"/>
                <a:t>Vid akuta ärenden bistår SGI räddningstjänsten, annan kommunal instans och statliga myndigheter med expertkunskap för att undanröja hot och reducera skadeverkningar</a:t>
              </a:r>
              <a:r>
                <a:rPr lang="sv-SE" sz="1400" b="1" dirty="0">
                  <a:solidFill>
                    <a:prstClr val="black"/>
                  </a:solidFill>
                  <a:sym typeface="Wingdings" panose="05000000000000000000" pitchFamily="2" charset="2"/>
                </a:rPr>
                <a:t> </a:t>
              </a:r>
              <a:endParaRPr lang="sv-SE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5" name="Rektangel 4"/>
            <p:cNvSpPr/>
            <p:nvPr/>
          </p:nvSpPr>
          <p:spPr>
            <a:xfrm>
              <a:off x="7462" y="6606659"/>
              <a:ext cx="14558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1000" dirty="0">
                  <a:hlinkClick r:id="rId4"/>
                </a:rPr>
                <a:t>http://www.swedgeo.se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9568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 17"/>
          <p:cNvGrpSpPr/>
          <p:nvPr/>
        </p:nvGrpSpPr>
        <p:grpSpPr>
          <a:xfrm>
            <a:off x="0" y="498021"/>
            <a:ext cx="9144000" cy="6212836"/>
            <a:chOff x="0" y="498021"/>
            <a:chExt cx="9144000" cy="6212836"/>
          </a:xfrm>
        </p:grpSpPr>
        <p:grpSp>
          <p:nvGrpSpPr>
            <p:cNvPr id="17" name="Grupp 16"/>
            <p:cNvGrpSpPr/>
            <p:nvPr/>
          </p:nvGrpSpPr>
          <p:grpSpPr>
            <a:xfrm>
              <a:off x="0" y="498021"/>
              <a:ext cx="9144000" cy="6212836"/>
              <a:chOff x="0" y="498021"/>
              <a:chExt cx="9144000" cy="6212836"/>
            </a:xfrm>
          </p:grpSpPr>
          <p:sp>
            <p:nvSpPr>
              <p:cNvPr id="13" name="Rektangel 17"/>
              <p:cNvSpPr>
                <a:spLocks noChangeArrowheads="1"/>
              </p:cNvSpPr>
              <p:nvPr/>
            </p:nvSpPr>
            <p:spPr bwMode="auto">
              <a:xfrm>
                <a:off x="0" y="498021"/>
                <a:ext cx="91440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sv-SE" sz="2800" b="1" dirty="0">
                    <a:solidFill>
                      <a:prstClr val="black"/>
                    </a:solidFill>
                  </a:rPr>
                  <a:t>2016: skarpa och övningsapplikationer </a:t>
                </a:r>
              </a:p>
            </p:txBody>
          </p:sp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64" y="1190625"/>
                <a:ext cx="8882471" cy="2419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upp 8"/>
              <p:cNvGrpSpPr/>
              <p:nvPr/>
            </p:nvGrpSpPr>
            <p:grpSpPr>
              <a:xfrm>
                <a:off x="1548923" y="3609975"/>
                <a:ext cx="5596651" cy="526196"/>
                <a:chOff x="2710973" y="5270956"/>
                <a:chExt cx="5596651" cy="526196"/>
              </a:xfrm>
            </p:grpSpPr>
            <p:sp>
              <p:nvSpPr>
                <p:cNvPr id="14" name="Rektangel 13"/>
                <p:cNvSpPr/>
                <p:nvPr/>
              </p:nvSpPr>
              <p:spPr>
                <a:xfrm>
                  <a:off x="2710973" y="5273932"/>
                  <a:ext cx="133402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sz="2800" b="1" u="sng" dirty="0">
                      <a:solidFill>
                        <a:prstClr val="black"/>
                      </a:solidFill>
                    </a:rPr>
                    <a:t>En</a:t>
                  </a:r>
                  <a:r>
                    <a:rPr lang="sv-SE" sz="2800" b="1" dirty="0">
                      <a:solidFill>
                        <a:prstClr val="black"/>
                      </a:solidFill>
                    </a:rPr>
                    <a:t> sida:</a:t>
                  </a:r>
                </a:p>
              </p:txBody>
            </p:sp>
            <p:sp>
              <p:nvSpPr>
                <p:cNvPr id="15" name="Rektangel 14"/>
                <p:cNvSpPr/>
                <p:nvPr/>
              </p:nvSpPr>
              <p:spPr>
                <a:xfrm>
                  <a:off x="4048125" y="5270956"/>
                  <a:ext cx="425949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sz="2800" dirty="0">
                      <a:hlinkClick r:id="rId4"/>
                    </a:rPr>
                    <a:t> http://gis.swedgeo.se/rtj/</a:t>
                  </a:r>
                  <a:r>
                    <a:rPr lang="sv-SE" sz="2800" dirty="0"/>
                    <a:t> </a:t>
                  </a:r>
                </a:p>
              </p:txBody>
            </p:sp>
          </p:grpSp>
          <p:sp>
            <p:nvSpPr>
              <p:cNvPr id="5" name="Rektangel 4"/>
              <p:cNvSpPr/>
              <p:nvPr/>
            </p:nvSpPr>
            <p:spPr>
              <a:xfrm>
                <a:off x="130764" y="4672310"/>
                <a:ext cx="856556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1600" b="1" dirty="0" err="1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TiB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 på SGI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| 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Åtgärdskalender vid ras, skred och slamströmmar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| 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  <a:hlinkClick r:id="rId7"/>
                  </a:rPr>
                  <a:t>Olycka vid vattentäkt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| 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A5 broschyr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9474" y="4997071"/>
                <a:ext cx="1341224" cy="171378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8" name="Rak 7"/>
              <p:cNvCxnSpPr/>
              <p:nvPr/>
            </p:nvCxnSpPr>
            <p:spPr>
              <a:xfrm>
                <a:off x="0" y="4365104"/>
                <a:ext cx="914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9788" y="5024657"/>
                <a:ext cx="1224952" cy="1686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1396" y="5052737"/>
                <a:ext cx="1268491" cy="15099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22" name="textruta 21"/>
            <p:cNvSpPr txBox="1"/>
            <p:nvPr/>
          </p:nvSpPr>
          <p:spPr>
            <a:xfrm>
              <a:off x="8243586" y="1866185"/>
              <a:ext cx="836323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1000" dirty="0"/>
                <a:t>Ca 10 lager</a:t>
              </a:r>
              <a:endParaRPr lang="en-US" sz="1000" dirty="0"/>
            </a:p>
          </p:txBody>
        </p:sp>
        <p:sp>
          <p:nvSpPr>
            <p:cNvPr id="23" name="textruta 22"/>
            <p:cNvSpPr txBox="1"/>
            <p:nvPr/>
          </p:nvSpPr>
          <p:spPr>
            <a:xfrm>
              <a:off x="8243586" y="2523410"/>
              <a:ext cx="836323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1000" dirty="0"/>
                <a:t>&gt; 60 lager</a:t>
              </a:r>
              <a:endParaRPr lang="en-US" sz="1000" dirty="0"/>
            </a:p>
          </p:txBody>
        </p:sp>
        <p:sp>
          <p:nvSpPr>
            <p:cNvPr id="24" name="textruta 23"/>
            <p:cNvSpPr txBox="1"/>
            <p:nvPr/>
          </p:nvSpPr>
          <p:spPr>
            <a:xfrm>
              <a:off x="8243586" y="3218735"/>
              <a:ext cx="836323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1000" dirty="0"/>
                <a:t>&gt; 30 lager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112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/>
          <p:cNvGrpSpPr/>
          <p:nvPr/>
        </p:nvGrpSpPr>
        <p:grpSpPr>
          <a:xfrm>
            <a:off x="0" y="498021"/>
            <a:ext cx="9144000" cy="6036129"/>
            <a:chOff x="0" y="498021"/>
            <a:chExt cx="9144000" cy="603612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1252538"/>
              <a:ext cx="9089286" cy="528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ktangel 17"/>
            <p:cNvSpPr>
              <a:spLocks noChangeArrowheads="1"/>
            </p:cNvSpPr>
            <p:nvPr/>
          </p:nvSpPr>
          <p:spPr bwMode="auto">
            <a:xfrm>
              <a:off x="0" y="498021"/>
              <a:ext cx="9144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sv-SE" sz="2800" b="1" dirty="0">
                  <a:solidFill>
                    <a:prstClr val="black"/>
                  </a:solidFill>
                </a:rPr>
                <a:t>Anteckningslager (”aktiva lager”)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9589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67962" y="583314"/>
            <a:ext cx="9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MSB2:4-projekt 2017-2018: </a:t>
            </a:r>
            <a:r>
              <a:rPr lang="sv-SE" sz="2400" b="1" dirty="0" err="1"/>
              <a:t>ArcGIS</a:t>
            </a:r>
            <a:r>
              <a:rPr lang="sv-SE" sz="2400" b="1" dirty="0"/>
              <a:t>-verktyg för Plan, Profil (1:1) och överslagsberäkning av slänt </a:t>
            </a:r>
            <a:r>
              <a:rPr lang="sv-SE" sz="2400" b="1" dirty="0" err="1"/>
              <a:t>ver</a:t>
            </a:r>
            <a:r>
              <a:rPr lang="sv-SE" sz="2400" b="1" dirty="0"/>
              <a:t> 180220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251198" y="2935142"/>
            <a:ext cx="87753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MSB2:4-finasierat projekt 2017-2018 ” Stöd till Räddningstjänsten och USAR-team i akuta ras- och skredsituationer - webbaserad och GIS-modellerad överslagsberäkning av markstabilitet ” (och vidare </a:t>
            </a:r>
            <a:r>
              <a:rPr lang="sv-SE" sz="1800" dirty="0" err="1"/>
              <a:t>TiB</a:t>
            </a:r>
            <a:r>
              <a:rPr lang="sv-SE" sz="1800" dirty="0"/>
              <a:t>-stöd från SGI)</a:t>
            </a:r>
          </a:p>
          <a:p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Teknisk projektledare: Mats Öberg/SGI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Geotekniskt sakkunnig: Karin Odén/SGI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Utveckling </a:t>
            </a:r>
            <a:r>
              <a:rPr lang="sv-SE" sz="1800" dirty="0" err="1"/>
              <a:t>ArcGIS</a:t>
            </a:r>
            <a:r>
              <a:rPr lang="sv-SE" sz="1800" dirty="0"/>
              <a:t> Tools: Elias </a:t>
            </a:r>
            <a:r>
              <a:rPr lang="sv-SE" sz="1800" dirty="0" err="1"/>
              <a:t>Jörholt</a:t>
            </a:r>
            <a:r>
              <a:rPr lang="sv-SE" sz="1800" dirty="0"/>
              <a:t>/SWECO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Projektansvarig Samverkansområde Geografiskt områdesansvar (SOGO): Sven Vasseur/Lantmäteriet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</p:txBody>
      </p:sp>
      <p:grpSp>
        <p:nvGrpSpPr>
          <p:cNvPr id="16" name="Grupp 15"/>
          <p:cNvGrpSpPr/>
          <p:nvPr/>
        </p:nvGrpSpPr>
        <p:grpSpPr>
          <a:xfrm>
            <a:off x="814267" y="1736731"/>
            <a:ext cx="6337026" cy="695238"/>
            <a:chOff x="251198" y="1722335"/>
            <a:chExt cx="6337026" cy="695238"/>
          </a:xfrm>
        </p:grpSpPr>
        <p:grpSp>
          <p:nvGrpSpPr>
            <p:cNvPr id="12" name="Grupp 11"/>
            <p:cNvGrpSpPr/>
            <p:nvPr/>
          </p:nvGrpSpPr>
          <p:grpSpPr>
            <a:xfrm>
              <a:off x="251198" y="1722335"/>
              <a:ext cx="5095744" cy="695238"/>
              <a:chOff x="395536" y="4909741"/>
              <a:chExt cx="5095744" cy="695238"/>
            </a:xfrm>
          </p:grpSpPr>
          <p:pic>
            <p:nvPicPr>
              <p:cNvPr id="8" name="Bildobjekt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223"/>
              <a:stretch/>
            </p:blipFill>
            <p:spPr>
              <a:xfrm>
                <a:off x="2843808" y="4909741"/>
                <a:ext cx="2647472" cy="695238"/>
              </a:xfrm>
              <a:prstGeom prst="rect">
                <a:avLst/>
              </a:prstGeom>
            </p:spPr>
          </p:pic>
          <p:pic>
            <p:nvPicPr>
              <p:cNvPr id="11" name="Bildobjekt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5"/>
              <a:stretch/>
            </p:blipFill>
            <p:spPr>
              <a:xfrm>
                <a:off x="395536" y="4909741"/>
                <a:ext cx="576064" cy="695238"/>
              </a:xfrm>
              <a:prstGeom prst="rect">
                <a:avLst/>
              </a:prstGeom>
            </p:spPr>
          </p:pic>
          <p:pic>
            <p:nvPicPr>
              <p:cNvPr id="9" name="Bildobjekt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5616" y="4962269"/>
                <a:ext cx="1584176" cy="590183"/>
              </a:xfrm>
              <a:prstGeom prst="rect">
                <a:avLst/>
              </a:prstGeom>
            </p:spPr>
          </p:pic>
        </p:grpSp>
        <p:pic>
          <p:nvPicPr>
            <p:cNvPr id="15" name="Bildobjekt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6155" y="1727910"/>
              <a:ext cx="532069" cy="684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2286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85254" y="548680"/>
            <a:ext cx="87734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Utgångspunkten vad gäller </a:t>
            </a:r>
            <a:r>
              <a:rPr lang="sv-SE" b="1" dirty="0"/>
              <a:t>höjddata</a:t>
            </a:r>
            <a:r>
              <a:rPr lang="sv-SE" dirty="0"/>
              <a:t> är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LM </a:t>
            </a:r>
            <a:r>
              <a:rPr lang="sv-SE" b="1" dirty="0"/>
              <a:t>NH 1m+ </a:t>
            </a:r>
            <a:r>
              <a:rPr lang="sv-SE" dirty="0"/>
              <a:t>(genom WCS-tjänst)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b="1" dirty="0" err="1"/>
              <a:t>Batymetri</a:t>
            </a:r>
            <a:r>
              <a:rPr lang="sv-SE" dirty="0"/>
              <a:t> (om det finns)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b="1" dirty="0"/>
              <a:t>Ny geometri från drönare</a:t>
            </a:r>
            <a:r>
              <a:rPr lang="sv-SE" baseline="30000" dirty="0"/>
              <a:t>*)</a:t>
            </a:r>
            <a:r>
              <a:rPr lang="sv-SE" dirty="0"/>
              <a:t> (om det finns/tas fram) – ej troligt scenario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Möjlighet att </a:t>
            </a:r>
            <a:r>
              <a:rPr lang="sv-SE" b="1" dirty="0"/>
              <a:t>rita in (och spara) geometri </a:t>
            </a:r>
            <a:r>
              <a:rPr lang="sv-SE" dirty="0"/>
              <a:t>på vilken </a:t>
            </a:r>
            <a:r>
              <a:rPr lang="sv-SE" b="1" dirty="0"/>
              <a:t>överslagsberäkning</a:t>
            </a:r>
            <a:r>
              <a:rPr lang="sv-SE" dirty="0"/>
              <a:t> skall utföras (enligt </a:t>
            </a:r>
            <a:r>
              <a:rPr lang="sv-SE" dirty="0" err="1"/>
              <a:t>Skredkommisionens</a:t>
            </a:r>
            <a:r>
              <a:rPr lang="sv-SE" dirty="0"/>
              <a:t> rapport 3:95)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Skapandet av sektions/profillinje i </a:t>
            </a:r>
            <a:r>
              <a:rPr lang="sv-SE" b="1" dirty="0"/>
              <a:t>plan</a:t>
            </a:r>
            <a:r>
              <a:rPr lang="sv-SE" dirty="0"/>
              <a:t> och kompletterande geometri i </a:t>
            </a:r>
            <a:r>
              <a:rPr lang="sv-SE" b="1" dirty="0"/>
              <a:t>profil</a:t>
            </a:r>
            <a:r>
              <a:rPr lang="sv-SE" dirty="0"/>
              <a:t> är användarstyrd!</a:t>
            </a:r>
          </a:p>
        </p:txBody>
      </p:sp>
      <p:sp>
        <p:nvSpPr>
          <p:cNvPr id="7" name="Rektangel 6"/>
          <p:cNvSpPr/>
          <p:nvPr/>
        </p:nvSpPr>
        <p:spPr>
          <a:xfrm>
            <a:off x="107504" y="6302600"/>
            <a:ext cx="4184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*) I projektet ingår även UAV drönare som ett sätt att fånga (befintlig) och ny geometri efter ett inträffat skred</a:t>
            </a:r>
          </a:p>
        </p:txBody>
      </p:sp>
    </p:spTree>
    <p:extLst>
      <p:ext uri="{BB962C8B-B14F-4D97-AF65-F5344CB8AC3E}">
        <p14:creationId xmlns:p14="http://schemas.microsoft.com/office/powerpoint/2010/main" val="358485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 37"/>
          <p:cNvGrpSpPr/>
          <p:nvPr/>
        </p:nvGrpSpPr>
        <p:grpSpPr>
          <a:xfrm>
            <a:off x="4632960" y="44624"/>
            <a:ext cx="4470250" cy="6813376"/>
            <a:chOff x="4632960" y="44624"/>
            <a:chExt cx="4470250" cy="6813376"/>
          </a:xfrm>
        </p:grpSpPr>
        <p:grpSp>
          <p:nvGrpSpPr>
            <p:cNvPr id="31" name="Grupp 30"/>
            <p:cNvGrpSpPr/>
            <p:nvPr/>
          </p:nvGrpSpPr>
          <p:grpSpPr>
            <a:xfrm>
              <a:off x="4632960" y="44624"/>
              <a:ext cx="4470250" cy="6813376"/>
              <a:chOff x="4632960" y="44624"/>
              <a:chExt cx="4470250" cy="6813376"/>
            </a:xfrm>
          </p:grpSpPr>
          <p:pic>
            <p:nvPicPr>
              <p:cNvPr id="15" name="Bildobjekt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2960" y="44624"/>
                <a:ext cx="4439032" cy="21048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Bildobjekt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2960" y="2276872"/>
                <a:ext cx="4470250" cy="21650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Bildobjekt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32960" y="4569274"/>
                <a:ext cx="4408552" cy="213028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" name="textruta 5"/>
              <p:cNvSpPr txBox="1"/>
              <p:nvPr/>
            </p:nvSpPr>
            <p:spPr>
              <a:xfrm>
                <a:off x="4691002" y="2376160"/>
                <a:ext cx="7922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>
                    <a:solidFill>
                      <a:srgbClr val="FF0000"/>
                    </a:solidFill>
                  </a:rPr>
                  <a:t>NH 2m </a:t>
                </a:r>
              </a:p>
            </p:txBody>
          </p:sp>
          <p:sp>
            <p:nvSpPr>
              <p:cNvPr id="9" name="textruta 8"/>
              <p:cNvSpPr txBox="1"/>
              <p:nvPr/>
            </p:nvSpPr>
            <p:spPr>
              <a:xfrm>
                <a:off x="4691002" y="129426"/>
                <a:ext cx="7425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>
                    <a:solidFill>
                      <a:srgbClr val="FF0000"/>
                    </a:solidFill>
                  </a:rPr>
                  <a:t>NH 4m</a:t>
                </a:r>
              </a:p>
            </p:txBody>
          </p:sp>
          <p:cxnSp>
            <p:nvCxnSpPr>
              <p:cNvPr id="13" name="Rak koppling 12"/>
              <p:cNvCxnSpPr/>
              <p:nvPr/>
            </p:nvCxnSpPr>
            <p:spPr bwMode="auto">
              <a:xfrm>
                <a:off x="7459150" y="483370"/>
                <a:ext cx="0" cy="6374630"/>
              </a:xfrm>
              <a:prstGeom prst="line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textruta 13"/>
              <p:cNvSpPr txBox="1"/>
              <p:nvPr/>
            </p:nvSpPr>
            <p:spPr>
              <a:xfrm>
                <a:off x="8414683" y="6378435"/>
                <a:ext cx="61427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800" dirty="0">
                    <a:solidFill>
                      <a:srgbClr val="FF0000"/>
                    </a:solidFill>
                  </a:rPr>
                  <a:t>Från gis3</a:t>
                </a:r>
              </a:p>
            </p:txBody>
          </p:sp>
          <p:cxnSp>
            <p:nvCxnSpPr>
              <p:cNvPr id="22" name="Rak koppling 21"/>
              <p:cNvCxnSpPr/>
              <p:nvPr/>
            </p:nvCxnSpPr>
            <p:spPr bwMode="auto">
              <a:xfrm>
                <a:off x="8402125" y="483370"/>
                <a:ext cx="0" cy="6374630"/>
              </a:xfrm>
              <a:prstGeom prst="line">
                <a:avLst/>
              </a:prstGeom>
              <a:noFill/>
              <a:ln w="31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textruta 24"/>
              <p:cNvSpPr txBox="1"/>
              <p:nvPr/>
            </p:nvSpPr>
            <p:spPr>
              <a:xfrm>
                <a:off x="7195307" y="83260"/>
                <a:ext cx="6800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000" dirty="0">
                    <a:solidFill>
                      <a:srgbClr val="FF0000"/>
                    </a:solidFill>
                  </a:rPr>
                  <a:t>Första vägen</a:t>
                </a:r>
              </a:p>
            </p:txBody>
          </p:sp>
          <p:sp>
            <p:nvSpPr>
              <p:cNvPr id="26" name="textruta 25"/>
              <p:cNvSpPr txBox="1"/>
              <p:nvPr/>
            </p:nvSpPr>
            <p:spPr>
              <a:xfrm>
                <a:off x="8133649" y="83260"/>
                <a:ext cx="6800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000" dirty="0">
                    <a:solidFill>
                      <a:srgbClr val="0000FF"/>
                    </a:solidFill>
                  </a:rPr>
                  <a:t>Andra vägen</a:t>
                </a:r>
              </a:p>
            </p:txBody>
          </p:sp>
          <p:sp>
            <p:nvSpPr>
              <p:cNvPr id="30" name="textruta 29"/>
              <p:cNvSpPr txBox="1"/>
              <p:nvPr/>
            </p:nvSpPr>
            <p:spPr>
              <a:xfrm>
                <a:off x="4691002" y="4709785"/>
                <a:ext cx="7922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>
                    <a:solidFill>
                      <a:srgbClr val="FF0000"/>
                    </a:solidFill>
                  </a:rPr>
                  <a:t>NH 1m </a:t>
                </a:r>
              </a:p>
            </p:txBody>
          </p:sp>
        </p:grpSp>
        <p:cxnSp>
          <p:nvCxnSpPr>
            <p:cNvPr id="32" name="Rak koppling 31"/>
            <p:cNvCxnSpPr/>
            <p:nvPr/>
          </p:nvCxnSpPr>
          <p:spPr bwMode="auto">
            <a:xfrm>
              <a:off x="6611425" y="483370"/>
              <a:ext cx="0" cy="6374630"/>
            </a:xfrm>
            <a:prstGeom prst="line">
              <a:avLst/>
            </a:prstGeom>
            <a:noFill/>
            <a:ln w="31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ruta 34"/>
            <p:cNvSpPr txBox="1"/>
            <p:nvPr/>
          </p:nvSpPr>
          <p:spPr>
            <a:xfrm>
              <a:off x="6195224" y="140887"/>
              <a:ext cx="865845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000" dirty="0">
                  <a:solidFill>
                    <a:srgbClr val="FF00FF"/>
                  </a:solidFill>
                </a:rPr>
                <a:t>Strandlinjen</a:t>
              </a:r>
            </a:p>
          </p:txBody>
        </p:sp>
      </p:grpSp>
      <p:grpSp>
        <p:nvGrpSpPr>
          <p:cNvPr id="37" name="Grupp 36"/>
          <p:cNvGrpSpPr/>
          <p:nvPr/>
        </p:nvGrpSpPr>
        <p:grpSpPr>
          <a:xfrm>
            <a:off x="1611905" y="44624"/>
            <a:ext cx="2944859" cy="3421414"/>
            <a:chOff x="102136" y="569561"/>
            <a:chExt cx="2944859" cy="3421414"/>
          </a:xfrm>
        </p:grpSpPr>
        <p:grpSp>
          <p:nvGrpSpPr>
            <p:cNvPr id="29" name="Grupp 28"/>
            <p:cNvGrpSpPr/>
            <p:nvPr/>
          </p:nvGrpSpPr>
          <p:grpSpPr>
            <a:xfrm>
              <a:off x="102136" y="569561"/>
              <a:ext cx="2944859" cy="3421414"/>
              <a:chOff x="102136" y="569561"/>
              <a:chExt cx="2944859" cy="3421414"/>
            </a:xfrm>
          </p:grpSpPr>
          <p:pic>
            <p:nvPicPr>
              <p:cNvPr id="18" name="Bildobjekt 17"/>
              <p:cNvPicPr>
                <a:picLocks noChangeAspect="1"/>
              </p:cNvPicPr>
              <p:nvPr/>
            </p:nvPicPr>
            <p:blipFill rotWithShape="1">
              <a:blip r:embed="rId6"/>
              <a:srcRect l="26681" r="28501" b="27755"/>
              <a:stretch/>
            </p:blipFill>
            <p:spPr>
              <a:xfrm>
                <a:off x="102136" y="569561"/>
                <a:ext cx="2944859" cy="34214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7" name="Ellips 26"/>
              <p:cNvSpPr/>
              <p:nvPr/>
            </p:nvSpPr>
            <p:spPr bwMode="auto">
              <a:xfrm>
                <a:off x="1140616" y="2683937"/>
                <a:ext cx="152400" cy="145601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Ellips 27"/>
              <p:cNvSpPr/>
              <p:nvPr/>
            </p:nvSpPr>
            <p:spPr bwMode="auto">
              <a:xfrm>
                <a:off x="891765" y="2342075"/>
                <a:ext cx="135734" cy="16088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0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6" name="Ellips 35"/>
            <p:cNvSpPr/>
            <p:nvPr/>
          </p:nvSpPr>
          <p:spPr bwMode="auto">
            <a:xfrm>
              <a:off x="1369216" y="2950637"/>
              <a:ext cx="152400" cy="145601"/>
            </a:xfrm>
            <a:prstGeom prst="ellipse">
              <a:avLst/>
            </a:prstGeom>
            <a:noFill/>
            <a:ln w="285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1" name="Grupp 40"/>
          <p:cNvGrpSpPr/>
          <p:nvPr/>
        </p:nvGrpSpPr>
        <p:grpSpPr>
          <a:xfrm>
            <a:off x="483229" y="3875327"/>
            <a:ext cx="3206757" cy="2726450"/>
            <a:chOff x="483229" y="3875327"/>
            <a:chExt cx="3206757" cy="2726450"/>
          </a:xfrm>
        </p:grpSpPr>
        <p:pic>
          <p:nvPicPr>
            <p:cNvPr id="39" name="Bildobjekt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229" y="3875327"/>
              <a:ext cx="3206757" cy="27264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textruta 39"/>
            <p:cNvSpPr txBox="1"/>
            <p:nvPr/>
          </p:nvSpPr>
          <p:spPr>
            <a:xfrm>
              <a:off x="757177" y="3875327"/>
              <a:ext cx="22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solidFill>
                    <a:srgbClr val="FF0000"/>
                  </a:solidFill>
                </a:rPr>
                <a:t>ESRI elevation AGOL </a:t>
              </a:r>
            </a:p>
            <a:p>
              <a:r>
                <a:rPr lang="sv-SE" sz="1200" dirty="0">
                  <a:solidFill>
                    <a:srgbClr val="FF0000"/>
                  </a:solidFill>
                </a:rPr>
                <a:t>Global </a:t>
              </a:r>
              <a:r>
                <a:rPr lang="sv-SE" sz="1200" dirty="0" err="1">
                  <a:solidFill>
                    <a:srgbClr val="FF0000"/>
                  </a:solidFill>
                </a:rPr>
                <a:t>terrain</a:t>
              </a:r>
              <a:r>
                <a:rPr lang="sv-SE" sz="1200" dirty="0">
                  <a:solidFill>
                    <a:srgbClr val="FF0000"/>
                  </a:solidFill>
                </a:rPr>
                <a:t> data (här 30m?)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4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6" y="2148333"/>
            <a:ext cx="4648780" cy="4505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ruta 9"/>
          <p:cNvSpPr txBox="1"/>
          <p:nvPr/>
        </p:nvSpPr>
        <p:spPr>
          <a:xfrm>
            <a:off x="0" y="495420"/>
            <a:ext cx="4822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Snabb beräkning av släntstabilitet på godtycklig plats i Sverige. All historik sparas. Kan även ses som ett generell verktyg för att skapa 1:1 profiler.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34" y="600572"/>
            <a:ext cx="3776311" cy="2026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4822526" y="2828835"/>
            <a:ext cx="4059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5,5 * Cu / (</a:t>
            </a:r>
            <a:r>
              <a:rPr lang="sv-S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ys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*H + q – </a:t>
            </a:r>
            <a:r>
              <a:rPr lang="sv-S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yw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sv-S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Hw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501008"/>
            <a:ext cx="3269111" cy="27242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398090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1087</Words>
  <Application>Microsoft Office PowerPoint</Application>
  <PresentationFormat>Bildspel på skärmen (4:3)</PresentationFormat>
  <Paragraphs>157</Paragraphs>
  <Slides>18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18</vt:i4>
      </vt:variant>
    </vt:vector>
  </HeadingPairs>
  <TitlesOfParts>
    <vt:vector size="25" baseType="lpstr">
      <vt:lpstr>Arial</vt:lpstr>
      <vt:lpstr>Calibri</vt:lpstr>
      <vt:lpstr>Symbol</vt:lpstr>
      <vt:lpstr>Times New Roman</vt:lpstr>
      <vt:lpstr>Wingdings</vt:lpstr>
      <vt:lpstr>Standardformgivning</vt:lpstr>
      <vt:lpstr>1_Standardformgivning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SGI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Administratör</dc:creator>
  <cp:lastModifiedBy>Mats Öberg</cp:lastModifiedBy>
  <cp:revision>382</cp:revision>
  <cp:lastPrinted>2018-05-15T11:32:34Z</cp:lastPrinted>
  <dcterms:created xsi:type="dcterms:W3CDTF">2011-04-28T14:03:35Z</dcterms:created>
  <dcterms:modified xsi:type="dcterms:W3CDTF">2018-05-15T11:32:40Z</dcterms:modified>
</cp:coreProperties>
</file>