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04" r:id="rId3"/>
    <p:sldId id="305" r:id="rId4"/>
    <p:sldId id="332" r:id="rId5"/>
    <p:sldId id="310" r:id="rId6"/>
    <p:sldId id="311" r:id="rId7"/>
    <p:sldId id="312" r:id="rId8"/>
    <p:sldId id="313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7" r:id="rId19"/>
    <p:sldId id="325" r:id="rId20"/>
    <p:sldId id="326" r:id="rId21"/>
    <p:sldId id="328" r:id="rId22"/>
    <p:sldId id="329" r:id="rId23"/>
    <p:sldId id="330" r:id="rId24"/>
    <p:sldId id="314" r:id="rId25"/>
    <p:sldId id="307" r:id="rId26"/>
    <p:sldId id="315" r:id="rId27"/>
    <p:sldId id="333" r:id="rId28"/>
    <p:sldId id="308" r:id="rId29"/>
    <p:sldId id="285" r:id="rId30"/>
    <p:sldId id="288" r:id="rId31"/>
    <p:sldId id="302" r:id="rId32"/>
    <p:sldId id="292" r:id="rId33"/>
    <p:sldId id="293" r:id="rId34"/>
    <p:sldId id="294" r:id="rId35"/>
    <p:sldId id="295" r:id="rId36"/>
    <p:sldId id="309" r:id="rId37"/>
    <p:sldId id="331" r:id="rId3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99"/>
    <a:srgbClr val="F90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6" autoAdjust="0"/>
    <p:restoredTop sz="94660"/>
  </p:normalViewPr>
  <p:slideViewPr>
    <p:cSldViewPr snapToGrid="0">
      <p:cViewPr>
        <p:scale>
          <a:sx n="100" d="100"/>
          <a:sy n="100" d="100"/>
        </p:scale>
        <p:origin x="-210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397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B3DA8-128A-4B7F-89AB-3B42D6603CDE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DFAC0-4997-480B-AD05-A74A9D93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4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AAA54-CEC1-4B77-8206-99B56C2F79C2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7734-6408-4546-AF7F-032FB6B74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9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4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3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3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3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6010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83C65A-5E57-44BC-AEEC-5C44E534357D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9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1722F2-76ED-416D-A43D-67273E3EC6EF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30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2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431C00-E24A-40C6-902D-1C0189DBBF78}" type="datetimeFigureOut">
              <a:rPr lang="sv-SE" smtClean="0"/>
              <a:t>2016-11-30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3AB30-881D-4396-BAE2-177B9DDE9D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96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02C6A2-AD65-41CD-9F24-BAFA91262E59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9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CCBDDE-5DB0-4A3E-BE98-72D46DE2DDA6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0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5231-373A-475D-AF4A-853FB9263387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5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A0C3CE-4EA6-4DB4-8B28-8F02F68E5357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6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DE236A-4F9E-423E-9B67-D95163EC7B24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5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A2764F-53E6-4114-B4EC-BC165C152D89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6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585691-4F5F-4A87-B699-38566097D440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C060A8-E693-4FA7-B948-2F7337532E16}" type="datetime1">
              <a:rPr lang="en-US" smtClean="0"/>
              <a:t>11/30/2016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7035044" y="0"/>
            <a:ext cx="2133600" cy="365125"/>
          </a:xfrm>
          <a:prstGeom prst="rect">
            <a:avLst/>
          </a:prstGeom>
        </p:spPr>
        <p:txBody>
          <a:bodyPr/>
          <a:lstStyle/>
          <a:p>
            <a:fld id="{8D716212-CEEF-4815-B5F1-9CA8CF763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8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7212061" y="6640293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>
                <a:solidFill>
                  <a:schemeClr val="accent1"/>
                </a:solidFill>
              </a:rPr>
              <a:t>mats.oberg@swedgeo.se/SGI/2016-12-01</a:t>
            </a:r>
            <a:endParaRPr lang="sv-SE" sz="800" dirty="0" smtClean="0">
              <a:solidFill>
                <a:schemeClr val="accent1"/>
              </a:solidFill>
            </a:endParaRP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pic>
        <p:nvPicPr>
          <p:cNvPr id="10" name="Picture 31" descr="förslag sid 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54" r="14476" b="464"/>
          <a:stretch>
            <a:fillRect/>
          </a:stretch>
        </p:blipFill>
        <p:spPr bwMode="auto">
          <a:xfrm>
            <a:off x="0" y="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5"/>
          <p:cNvSpPr txBox="1">
            <a:spLocks/>
          </p:cNvSpPr>
          <p:nvPr userDrawn="1"/>
        </p:nvSpPr>
        <p:spPr>
          <a:xfrm>
            <a:off x="8734426" y="0"/>
            <a:ext cx="4095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16212-CEEF-4815-B5F1-9CA8CF763D6B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s.swedgeo.se/geokalkyl/3ws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gis.swedgeo.se/rasskrederosio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app.msb.se/apps/kartportal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swedgeo.se/sv/samhallsplanering--sakerhet/granskning-och-remisser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hyperlink" Target="http://skl.s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hyperlink" Target="http://www.bohusr&#228;ddningstj&#228;nstf&#246;rbund.se/" TargetMode="Externa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edgeo.se/geokalky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is.swedgeo.se/rtj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wedgeo.se/geokalkyl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1402135" y="1950393"/>
            <a:ext cx="5903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b="1" dirty="0" smtClean="0"/>
              <a:t>Lantmäteriet </a:t>
            </a:r>
            <a:r>
              <a:rPr lang="sv-SE" sz="5400" b="1" dirty="0" smtClean="0"/>
              <a:t>– SGI</a:t>
            </a:r>
          </a:p>
          <a:p>
            <a:pPr algn="ctr"/>
            <a:r>
              <a:rPr lang="sv-SE" sz="5400" b="1" dirty="0"/>
              <a:t>samarbetsområden</a:t>
            </a:r>
            <a:endParaRPr lang="en-US" sz="5400" b="1" dirty="0"/>
          </a:p>
        </p:txBody>
      </p:sp>
      <p:sp>
        <p:nvSpPr>
          <p:cNvPr id="3" name="Rektangel 2"/>
          <p:cNvSpPr/>
          <p:nvPr/>
        </p:nvSpPr>
        <p:spPr>
          <a:xfrm>
            <a:off x="131869" y="6230172"/>
            <a:ext cx="3316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Mats Öberg, GIS </a:t>
            </a:r>
            <a:r>
              <a:rPr lang="en-US" sz="1400" b="1" dirty="0" err="1" smtClean="0">
                <a:solidFill>
                  <a:srgbClr val="FF0000"/>
                </a:solidFill>
              </a:rPr>
              <a:t>arkitekt</a:t>
            </a:r>
            <a:r>
              <a:rPr lang="en-US" sz="1400" b="1" dirty="0" smtClean="0">
                <a:solidFill>
                  <a:srgbClr val="FF0000"/>
                </a:solidFill>
              </a:rPr>
              <a:t>, SGI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503969" y="6230172"/>
            <a:ext cx="3449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Möte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Regionala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geodatasamordnare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Gävle</a:t>
            </a:r>
            <a:r>
              <a:rPr lang="en-US" sz="1400" b="1" dirty="0" smtClean="0">
                <a:solidFill>
                  <a:srgbClr val="FF0000"/>
                </a:solidFill>
              </a:rPr>
              <a:t>, 8 </a:t>
            </a:r>
            <a:r>
              <a:rPr lang="en-US" sz="1400" b="1" dirty="0" err="1" smtClean="0">
                <a:solidFill>
                  <a:srgbClr val="FF0000"/>
                </a:solidFill>
              </a:rPr>
              <a:t>dec</a:t>
            </a:r>
            <a:r>
              <a:rPr lang="en-US" sz="1400" b="1" dirty="0" smtClean="0">
                <a:solidFill>
                  <a:srgbClr val="FF0000"/>
                </a:solidFill>
              </a:rPr>
              <a:t> 2016 </a:t>
            </a:r>
            <a:endParaRPr lang="sv-SE" sz="1400" b="1" dirty="0">
              <a:solidFill>
                <a:srgbClr val="FF0000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-41643" y="6165304"/>
            <a:ext cx="91856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7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6450"/>
            <a:ext cx="8905875" cy="4125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-10827" y="481002"/>
            <a:ext cx="2289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Förstärkningsmetoder</a:t>
            </a:r>
            <a:endParaRPr lang="sv-SE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11" y="681037"/>
            <a:ext cx="1952625" cy="26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0" y="2571750"/>
            <a:ext cx="8930528" cy="420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481003"/>
            <a:ext cx="2229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2D kostnader sek/m2</a:t>
            </a:r>
            <a:endParaRPr lang="sv-SE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85192" b="22538"/>
          <a:stretch/>
        </p:blipFill>
        <p:spPr bwMode="auto">
          <a:xfrm>
            <a:off x="2229008" y="571500"/>
            <a:ext cx="1680360" cy="3738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481003"/>
            <a:ext cx="824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2D kostnader sek/m2, alternativ färgredovisning, endast byggnader (VÄSTRA DELEN)</a:t>
            </a:r>
            <a:endParaRPr lang="sv-SE" b="1" dirty="0"/>
          </a:p>
        </p:txBody>
      </p:sp>
      <p:sp>
        <p:nvSpPr>
          <p:cNvPr id="2" name="textruta 1"/>
          <p:cNvSpPr txBox="1"/>
          <p:nvPr/>
        </p:nvSpPr>
        <p:spPr>
          <a:xfrm>
            <a:off x="0" y="6629400"/>
            <a:ext cx="5444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/>
              <a:t>Tekn </a:t>
            </a:r>
            <a:r>
              <a:rPr lang="sv-SE" sz="800" dirty="0" err="1" smtClean="0"/>
              <a:t>anm</a:t>
            </a:r>
            <a:r>
              <a:rPr lang="sv-SE" sz="800" dirty="0" smtClean="0"/>
              <a:t>, 13 </a:t>
            </a:r>
            <a:r>
              <a:rPr lang="sv-SE" sz="800" dirty="0" err="1" smtClean="0"/>
              <a:t>classes</a:t>
            </a:r>
            <a:r>
              <a:rPr lang="sv-SE" sz="800" dirty="0" smtClean="0"/>
              <a:t>, </a:t>
            </a:r>
            <a:r>
              <a:rPr lang="sv-SE" sz="800" dirty="0" err="1" smtClean="0"/>
              <a:t>equal</a:t>
            </a:r>
            <a:r>
              <a:rPr lang="sv-SE" sz="800" dirty="0" smtClean="0"/>
              <a:t> interval, </a:t>
            </a:r>
            <a:r>
              <a:rPr lang="sv-SE" sz="800" dirty="0" err="1" smtClean="0"/>
              <a:t>then</a:t>
            </a:r>
            <a:r>
              <a:rPr lang="sv-SE" sz="800" dirty="0" smtClean="0"/>
              <a:t> </a:t>
            </a:r>
            <a:r>
              <a:rPr lang="sv-SE" sz="800" dirty="0" err="1" smtClean="0"/>
              <a:t>edit</a:t>
            </a:r>
            <a:r>
              <a:rPr lang="sv-SE" sz="800" dirty="0" smtClean="0"/>
              <a:t> Break </a:t>
            </a:r>
            <a:r>
              <a:rPr lang="sv-SE" sz="800" dirty="0" err="1" smtClean="0"/>
              <a:t>Value</a:t>
            </a:r>
            <a:r>
              <a:rPr lang="sv-SE" sz="800" dirty="0" smtClean="0"/>
              <a:t> . Edit </a:t>
            </a:r>
            <a:r>
              <a:rPr lang="sv-SE" sz="800" dirty="0" err="1" smtClean="0"/>
              <a:t>top</a:t>
            </a:r>
            <a:r>
              <a:rPr lang="sv-SE" sz="800" dirty="0" smtClean="0"/>
              <a:t> 3 colors.  Max is 3833, </a:t>
            </a:r>
            <a:r>
              <a:rPr lang="sv-SE" sz="800" dirty="0" err="1"/>
              <a:t>M</a:t>
            </a:r>
            <a:r>
              <a:rPr lang="sv-SE" sz="800" dirty="0" err="1" smtClean="0"/>
              <a:t>ean</a:t>
            </a:r>
            <a:r>
              <a:rPr lang="sv-SE" sz="800" dirty="0" smtClean="0"/>
              <a:t> is 2140. </a:t>
            </a:r>
            <a:r>
              <a:rPr lang="sv-SE" sz="800" dirty="0" err="1" smtClean="0"/>
              <a:t>Add</a:t>
            </a:r>
            <a:r>
              <a:rPr lang="sv-SE" sz="800" dirty="0" smtClean="0"/>
              <a:t> </a:t>
            </a:r>
            <a:r>
              <a:rPr lang="sv-SE" sz="800" dirty="0" err="1" smtClean="0"/>
              <a:t>labels</a:t>
            </a:r>
            <a:r>
              <a:rPr lang="sv-SE" sz="800" dirty="0" smtClean="0"/>
              <a:t> </a:t>
            </a:r>
            <a:r>
              <a:rPr lang="sv-SE" sz="800" dirty="0" err="1" smtClean="0"/>
              <a:t>with</a:t>
            </a:r>
            <a:r>
              <a:rPr lang="sv-SE" sz="800" dirty="0" smtClean="0"/>
              <a:t> halo</a:t>
            </a:r>
            <a:endParaRPr lang="sv-SE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" y="2019299"/>
            <a:ext cx="8968671" cy="452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914400"/>
            <a:ext cx="1447800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509578"/>
            <a:ext cx="707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3D kostnader och visualisering – visas i </a:t>
            </a:r>
            <a:r>
              <a:rPr lang="sv-SE" b="1" dirty="0" err="1" smtClean="0"/>
              <a:t>ArcScene</a:t>
            </a:r>
            <a:r>
              <a:rPr lang="sv-SE" b="1" dirty="0"/>
              <a:t> </a:t>
            </a:r>
            <a:r>
              <a:rPr lang="sv-SE" b="1" dirty="0" smtClean="0"/>
              <a:t>(del av ArcGIS desktop)</a:t>
            </a:r>
            <a:endParaRPr lang="sv-SE" b="1" dirty="0"/>
          </a:p>
        </p:txBody>
      </p:sp>
      <p:sp>
        <p:nvSpPr>
          <p:cNvPr id="2" name="textruta 1"/>
          <p:cNvSpPr txBox="1"/>
          <p:nvPr/>
        </p:nvSpPr>
        <p:spPr>
          <a:xfrm>
            <a:off x="0" y="6611778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/>
              <a:t>Överdriven höjdskala 1,5ggr</a:t>
            </a:r>
            <a:endParaRPr lang="sv-SE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r="85192" b="22538"/>
          <a:stretch/>
        </p:blipFill>
        <p:spPr bwMode="auto">
          <a:xfrm>
            <a:off x="28574" y="866774"/>
            <a:ext cx="1616427" cy="348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8" y="878486"/>
            <a:ext cx="4343402" cy="3477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610766"/>
            <a:ext cx="7329488" cy="200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75" y="579945"/>
            <a:ext cx="1980699" cy="5031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2" y="926535"/>
            <a:ext cx="8281921" cy="552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509578"/>
            <a:ext cx="24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3D detalj (pålar, källare)</a:t>
            </a:r>
            <a:endParaRPr lang="sv-SE" b="1" dirty="0"/>
          </a:p>
        </p:txBody>
      </p:sp>
      <p:sp>
        <p:nvSpPr>
          <p:cNvPr id="11" name="textruta 10"/>
          <p:cNvSpPr txBox="1"/>
          <p:nvPr/>
        </p:nvSpPr>
        <p:spPr>
          <a:xfrm>
            <a:off x="8162856" y="571133"/>
            <a:ext cx="625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smtClean="0">
                <a:solidFill>
                  <a:srgbClr val="CC00CC"/>
                </a:solidFill>
              </a:rPr>
              <a:t>Källare</a:t>
            </a:r>
            <a:endParaRPr lang="sv-SE" sz="1200" b="1" dirty="0">
              <a:solidFill>
                <a:srgbClr val="CC00CC"/>
              </a:solidFill>
            </a:endParaRPr>
          </a:p>
        </p:txBody>
      </p:sp>
      <p:cxnSp>
        <p:nvCxnSpPr>
          <p:cNvPr id="10" name="Rak pil 9"/>
          <p:cNvCxnSpPr>
            <a:stCxn id="11" idx="2"/>
          </p:cNvCxnSpPr>
          <p:nvPr/>
        </p:nvCxnSpPr>
        <p:spPr>
          <a:xfrm flipH="1">
            <a:off x="4181475" y="848132"/>
            <a:ext cx="4293903" cy="295234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/>
          <p:cNvSpPr txBox="1"/>
          <p:nvPr/>
        </p:nvSpPr>
        <p:spPr>
          <a:xfrm>
            <a:off x="2625988" y="571133"/>
            <a:ext cx="1114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smtClean="0">
                <a:solidFill>
                  <a:srgbClr val="CC00CC"/>
                </a:solidFill>
              </a:rPr>
              <a:t>Fyll byggnader</a:t>
            </a:r>
            <a:endParaRPr lang="sv-SE" sz="1200" b="1" dirty="0">
              <a:solidFill>
                <a:srgbClr val="CC00CC"/>
              </a:solidFill>
            </a:endParaRPr>
          </a:p>
        </p:txBody>
      </p:sp>
      <p:cxnSp>
        <p:nvCxnSpPr>
          <p:cNvPr id="13" name="Rak pil 12"/>
          <p:cNvCxnSpPr>
            <a:stCxn id="16" idx="2"/>
          </p:cNvCxnSpPr>
          <p:nvPr/>
        </p:nvCxnSpPr>
        <p:spPr>
          <a:xfrm flipH="1">
            <a:off x="1190626" y="848132"/>
            <a:ext cx="1992855" cy="284006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 14"/>
          <p:cNvCxnSpPr>
            <a:stCxn id="11" idx="2"/>
          </p:cNvCxnSpPr>
          <p:nvPr/>
        </p:nvCxnSpPr>
        <p:spPr>
          <a:xfrm flipH="1">
            <a:off x="7286625" y="848132"/>
            <a:ext cx="1188753" cy="326666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31" y="5277758"/>
            <a:ext cx="2919515" cy="14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med rundade hörn 2"/>
          <p:cNvSpPr/>
          <p:nvPr/>
        </p:nvSpPr>
        <p:spPr>
          <a:xfrm>
            <a:off x="923925" y="5895975"/>
            <a:ext cx="952500" cy="157164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2071823" y="6449854"/>
            <a:ext cx="729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smtClean="0">
                <a:solidFill>
                  <a:srgbClr val="CC00CC"/>
                </a:solidFill>
              </a:rPr>
              <a:t>Pållängd</a:t>
            </a:r>
            <a:endParaRPr lang="sv-SE" sz="1200" b="1" dirty="0">
              <a:solidFill>
                <a:srgbClr val="CC00CC"/>
              </a:solidFill>
            </a:endParaRPr>
          </a:p>
        </p:txBody>
      </p:sp>
      <p:cxnSp>
        <p:nvCxnSpPr>
          <p:cNvPr id="8" name="Rak pil 7"/>
          <p:cNvCxnSpPr>
            <a:stCxn id="4" idx="0"/>
          </p:cNvCxnSpPr>
          <p:nvPr/>
        </p:nvCxnSpPr>
        <p:spPr>
          <a:xfrm flipV="1">
            <a:off x="2436699" y="4705350"/>
            <a:ext cx="516051" cy="174450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9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76313"/>
            <a:ext cx="6105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719138"/>
            <a:ext cx="19145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0" y="509578"/>
            <a:ext cx="7079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3D detalj (pålar, överytor för olika nivåer) – en av många kombinationer </a:t>
            </a:r>
          </a:p>
          <a:p>
            <a:r>
              <a:rPr lang="sv-SE" b="1" dirty="0" smtClean="0"/>
              <a:t>Som kan visas/studeras i visualiseringen</a:t>
            </a:r>
            <a:endParaRPr lang="sv-SE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1" y="4324350"/>
            <a:ext cx="4695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k pil 2"/>
          <p:cNvCxnSpPr/>
          <p:nvPr/>
        </p:nvCxnSpPr>
        <p:spPr>
          <a:xfrm flipH="1" flipV="1">
            <a:off x="4114800" y="3286125"/>
            <a:ext cx="2595565" cy="1038228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9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04925"/>
            <a:ext cx="79629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0" y="509578"/>
            <a:ext cx="3724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3D, endast schakt och fyll byggnader </a:t>
            </a:r>
            <a:endParaRPr lang="sv-SE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8725"/>
            <a:ext cx="16954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0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0" y="509578"/>
            <a:ext cx="148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Kalkylresultat</a:t>
            </a:r>
            <a:endParaRPr lang="sv-SE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6"/>
          <a:stretch/>
        </p:blipFill>
        <p:spPr bwMode="auto">
          <a:xfrm>
            <a:off x="192049" y="1666874"/>
            <a:ext cx="5494376" cy="3295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358880" y="5889428"/>
            <a:ext cx="270817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Ver2: står m3 </a:t>
            </a:r>
            <a:r>
              <a:rPr lang="sv-SE" sz="1400" dirty="0" err="1" smtClean="0"/>
              <a:t>istf</a:t>
            </a:r>
            <a:r>
              <a:rPr lang="sv-SE" sz="1400" dirty="0" smtClean="0"/>
              <a:t> m2 (skönhetsfel)  </a:t>
            </a:r>
          </a:p>
        </p:txBody>
      </p:sp>
      <p:cxnSp>
        <p:nvCxnSpPr>
          <p:cNvPr id="3" name="Rak pil 2"/>
          <p:cNvCxnSpPr>
            <a:stCxn id="7" idx="0"/>
          </p:cNvCxnSpPr>
          <p:nvPr/>
        </p:nvCxnSpPr>
        <p:spPr>
          <a:xfrm flipH="1" flipV="1">
            <a:off x="1489255" y="4229100"/>
            <a:ext cx="223710" cy="16603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/>
          <p:cNvSpPr txBox="1"/>
          <p:nvPr/>
        </p:nvSpPr>
        <p:spPr>
          <a:xfrm>
            <a:off x="5948363" y="2723612"/>
            <a:ext cx="2900362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Ver2: totalkostnaden avrundas till närmaste 100 tkr </a:t>
            </a:r>
            <a:r>
              <a:rPr lang="sv-SE" sz="1400" dirty="0" smtClean="0">
                <a:sym typeface="Wingdings" panose="05000000000000000000" pitchFamily="2" charset="2"/>
              </a:rPr>
              <a:t></a:t>
            </a:r>
          </a:p>
          <a:p>
            <a:endParaRPr lang="sv-SE" sz="1400" b="1" dirty="0">
              <a:sym typeface="Wingdings" panose="05000000000000000000" pitchFamily="2" charset="2"/>
            </a:endParaRPr>
          </a:p>
          <a:p>
            <a:r>
              <a:rPr lang="sv-SE" sz="1400" b="1" dirty="0" smtClean="0"/>
              <a:t>Total kostnad (MSEK)	262,2</a:t>
            </a:r>
          </a:p>
        </p:txBody>
      </p:sp>
      <p:cxnSp>
        <p:nvCxnSpPr>
          <p:cNvPr id="9" name="Rak pil 8"/>
          <p:cNvCxnSpPr>
            <a:stCxn id="11" idx="1"/>
          </p:cNvCxnSpPr>
          <p:nvPr/>
        </p:nvCxnSpPr>
        <p:spPr>
          <a:xfrm flipH="1">
            <a:off x="5631656" y="3200666"/>
            <a:ext cx="316707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2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2823219" y="2759621"/>
            <a:ext cx="32537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dirty="0" smtClean="0"/>
              <a:t>Nyköping</a:t>
            </a:r>
          </a:p>
        </p:txBody>
      </p:sp>
    </p:spTree>
    <p:extLst>
      <p:ext uri="{BB962C8B-B14F-4D97-AF65-F5344CB8AC3E}">
        <p14:creationId xmlns:p14="http://schemas.microsoft.com/office/powerpoint/2010/main" val="124382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/>
          <p:cNvGrpSpPr/>
          <p:nvPr/>
        </p:nvGrpSpPr>
        <p:grpSpPr>
          <a:xfrm>
            <a:off x="84423" y="481002"/>
            <a:ext cx="8711190" cy="6282373"/>
            <a:chOff x="84423" y="481002"/>
            <a:chExt cx="8711190" cy="6282373"/>
          </a:xfrm>
        </p:grpSpPr>
        <p:sp>
          <p:nvSpPr>
            <p:cNvPr id="6" name="Rektangel 5"/>
            <p:cNvSpPr/>
            <p:nvPr/>
          </p:nvSpPr>
          <p:spPr>
            <a:xfrm>
              <a:off x="84423" y="481002"/>
              <a:ext cx="51108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000" b="1" dirty="0" smtClean="0"/>
                <a:t>Typkvarter </a:t>
              </a:r>
              <a:r>
                <a:rPr lang="sv-SE" sz="2000" b="1" dirty="0"/>
                <a:t>(m</a:t>
              </a:r>
              <a:r>
                <a:rPr lang="sv-SE" sz="2000" b="1" dirty="0" smtClean="0"/>
                <a:t>oduler) från Nyköpings kommun</a:t>
              </a:r>
              <a:endParaRPr lang="sv-SE" sz="2000" b="1" dirty="0"/>
            </a:p>
          </p:txBody>
        </p:sp>
        <p:sp>
          <p:nvSpPr>
            <p:cNvPr id="11" name="Rektangel 10"/>
            <p:cNvSpPr/>
            <p:nvPr/>
          </p:nvSpPr>
          <p:spPr>
            <a:xfrm>
              <a:off x="498838" y="4516606"/>
              <a:ext cx="6482480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400" b="1" dirty="0" smtClean="0"/>
                <a:t>För varje typkvarter finns tydlig areell fördelning specificerad. </a:t>
              </a:r>
            </a:p>
            <a:p>
              <a:r>
                <a:rPr lang="sv-SE" sz="1400" b="1" dirty="0" smtClean="0"/>
                <a:t>För </a:t>
              </a:r>
              <a:r>
                <a:rPr lang="sv-SE" sz="1400" b="1" dirty="0"/>
                <a:t>typ1 bostadsbebyggelse, </a:t>
              </a:r>
              <a:r>
                <a:rPr lang="sv-SE" sz="1400" b="1" dirty="0" smtClean="0"/>
                <a:t>stadskvarter, 50x50m är följande arealer definierade: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sv-SE" sz="14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sv-SE" sz="1400" b="1" dirty="0" smtClean="0"/>
                <a:t>Byggnad				500 m2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sv-SE" sz="1400" b="1" dirty="0" smtClean="0"/>
                <a:t>Grönyta inom kvartersmark		800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sv-SE" sz="1400" b="1" dirty="0" smtClean="0"/>
                <a:t>Hårdgjord ytan inom kvartersmark		800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sv-SE" sz="1400" b="1" dirty="0" smtClean="0"/>
                <a:t>Gata (hårdgjord)			200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sv-SE" sz="1400" b="1" dirty="0" smtClean="0"/>
                <a:t>Allmän platsmark (grönyta)		200 </a:t>
              </a:r>
            </a:p>
            <a:p>
              <a:pPr lvl="8"/>
              <a:r>
                <a:rPr lang="sv-SE" sz="1400" b="1" dirty="0" smtClean="0"/>
                <a:t>____</a:t>
              </a:r>
            </a:p>
            <a:p>
              <a:r>
                <a:rPr lang="sv-SE" sz="1400" b="1" dirty="0" smtClean="0"/>
                <a:t>SUMMA				2500m2</a:t>
              </a:r>
              <a:endParaRPr lang="sv-SE" sz="1400" b="1" dirty="0"/>
            </a:p>
          </p:txBody>
        </p:sp>
        <p:grpSp>
          <p:nvGrpSpPr>
            <p:cNvPr id="2" name="Grupp 1"/>
            <p:cNvGrpSpPr/>
            <p:nvPr/>
          </p:nvGrpSpPr>
          <p:grpSpPr>
            <a:xfrm>
              <a:off x="333930" y="1472267"/>
              <a:ext cx="2143126" cy="2544992"/>
              <a:chOff x="333930" y="1447679"/>
              <a:chExt cx="2143126" cy="2544992"/>
            </a:xfrm>
          </p:grpSpPr>
          <p:pic>
            <p:nvPicPr>
              <p:cNvPr id="1028" name="Picture 4" descr="Q:\bolind\Uppdrag\_geokalkyl\nyk\typomraden\boxtyp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931" y="1925746"/>
                <a:ext cx="2143125" cy="2066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ktangel 11"/>
              <p:cNvSpPr/>
              <p:nvPr/>
            </p:nvSpPr>
            <p:spPr>
              <a:xfrm>
                <a:off x="333930" y="1447679"/>
                <a:ext cx="214312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400" b="1" dirty="0" smtClean="0"/>
                  <a:t>Typ1, bostadsbebyggelse, stadskvarter</a:t>
                </a:r>
                <a:endParaRPr lang="sv-SE" sz="1400" b="1" dirty="0"/>
              </a:p>
            </p:txBody>
          </p:sp>
        </p:grpSp>
        <p:grpSp>
          <p:nvGrpSpPr>
            <p:cNvPr id="7" name="Grupp 6"/>
            <p:cNvGrpSpPr/>
            <p:nvPr/>
          </p:nvGrpSpPr>
          <p:grpSpPr>
            <a:xfrm>
              <a:off x="3154216" y="1493789"/>
              <a:ext cx="2143125" cy="2523470"/>
              <a:chOff x="3554266" y="967442"/>
              <a:chExt cx="2143125" cy="2523470"/>
            </a:xfrm>
          </p:grpSpPr>
          <p:pic>
            <p:nvPicPr>
              <p:cNvPr id="1029" name="Picture 5" descr="Q:\bolind\Uppdrag\_geokalkyl\nyk\typomraden\boxtyp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2178" y="1462087"/>
                <a:ext cx="2085975" cy="2028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ktangel 14"/>
              <p:cNvSpPr/>
              <p:nvPr/>
            </p:nvSpPr>
            <p:spPr>
              <a:xfrm>
                <a:off x="3554266" y="967442"/>
                <a:ext cx="214312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400" b="1" dirty="0" smtClean="0"/>
                  <a:t>Typ2, bostadsbebyggelse, småhus</a:t>
                </a:r>
                <a:endParaRPr lang="sv-SE" sz="1400" b="1" dirty="0"/>
              </a:p>
            </p:txBody>
          </p:sp>
        </p:grpSp>
        <p:grpSp>
          <p:nvGrpSpPr>
            <p:cNvPr id="8" name="Grupp 7"/>
            <p:cNvGrpSpPr/>
            <p:nvPr/>
          </p:nvGrpSpPr>
          <p:grpSpPr>
            <a:xfrm>
              <a:off x="6092601" y="1729888"/>
              <a:ext cx="2152095" cy="2287371"/>
              <a:chOff x="6092601" y="1055904"/>
              <a:chExt cx="2152095" cy="2287371"/>
            </a:xfrm>
          </p:grpSpPr>
          <p:pic>
            <p:nvPicPr>
              <p:cNvPr id="1030" name="Picture 6" descr="Q:\bolind\Uppdrag\_geokalkyl\nyk\typomraden\boxtyp3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9196" y="1323975"/>
                <a:ext cx="2095500" cy="2019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ktangel 15"/>
              <p:cNvSpPr/>
              <p:nvPr/>
            </p:nvSpPr>
            <p:spPr>
              <a:xfrm>
                <a:off x="6092601" y="1055904"/>
                <a:ext cx="214312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400" b="1" dirty="0" smtClean="0"/>
                  <a:t>Typ3, verksamhetsområde</a:t>
                </a:r>
                <a:endParaRPr lang="sv-SE" sz="1400" b="1" dirty="0"/>
              </a:p>
            </p:txBody>
          </p:sp>
        </p:grpSp>
        <p:cxnSp>
          <p:nvCxnSpPr>
            <p:cNvPr id="19" name="Rak pil 18"/>
            <p:cNvCxnSpPr/>
            <p:nvPr/>
          </p:nvCxnSpPr>
          <p:spPr>
            <a:xfrm>
              <a:off x="6149196" y="4198234"/>
              <a:ext cx="2095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 24"/>
            <p:cNvCxnSpPr/>
            <p:nvPr/>
          </p:nvCxnSpPr>
          <p:spPr>
            <a:xfrm>
              <a:off x="8559021" y="2037665"/>
              <a:ext cx="0" cy="197959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ruta 26"/>
            <p:cNvSpPr txBox="1"/>
            <p:nvPr/>
          </p:nvSpPr>
          <p:spPr>
            <a:xfrm>
              <a:off x="6964350" y="4055359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200" dirty="0" smtClean="0"/>
                <a:t>50m</a:t>
              </a:r>
              <a:endParaRPr lang="sv-SE" sz="1200" dirty="0"/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8330421" y="2752219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200" dirty="0" smtClean="0"/>
                <a:t>50m</a:t>
              </a:r>
              <a:endParaRPr lang="sv-S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02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419101" y="598544"/>
            <a:ext cx="8601074" cy="550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3200" b="1" dirty="0" smtClean="0"/>
              <a:t>1. Geokalkyl Bygg </a:t>
            </a:r>
            <a:r>
              <a:rPr lang="sv-SE" sz="3200" dirty="0" smtClean="0"/>
              <a:t>-</a:t>
            </a:r>
            <a:r>
              <a:rPr lang="sv-SE" sz="3200" b="1" dirty="0" smtClean="0"/>
              <a:t> </a:t>
            </a:r>
            <a:r>
              <a:rPr lang="sv-SE" sz="3200" dirty="0" smtClean="0"/>
              <a:t>kostnadsbedömning</a:t>
            </a:r>
            <a:r>
              <a:rPr lang="sv-SE" sz="3200" dirty="0"/>
              <a:t> av </a:t>
            </a:r>
            <a:r>
              <a:rPr lang="sv-SE" sz="3200" dirty="0" smtClean="0"/>
              <a:t>grundförstärkning och schakt/fyll, tidiga exploateringsskeden</a:t>
            </a:r>
          </a:p>
          <a:p>
            <a:endParaRPr lang="sv-SE" sz="3200" b="1" dirty="0" smtClean="0"/>
          </a:p>
          <a:p>
            <a:r>
              <a:rPr lang="sv-SE" sz="3200" b="1" dirty="0"/>
              <a:t>2. Vägledning och harmonisering </a:t>
            </a:r>
            <a:r>
              <a:rPr lang="sv-SE" sz="3200" dirty="0"/>
              <a:t>- datunderlag från SGI, SGU och MSB för </a:t>
            </a:r>
            <a:r>
              <a:rPr lang="sv-SE" sz="3200" dirty="0" smtClean="0"/>
              <a:t>ras/skred/erosion (kort)</a:t>
            </a:r>
            <a:endParaRPr lang="sv-SE" sz="3200" dirty="0"/>
          </a:p>
          <a:p>
            <a:endParaRPr lang="sv-SE" sz="3200" b="1" dirty="0"/>
          </a:p>
          <a:p>
            <a:r>
              <a:rPr lang="sv-SE" sz="3200" b="1" dirty="0"/>
              <a:t>3</a:t>
            </a:r>
            <a:r>
              <a:rPr lang="sv-SE" sz="3200" b="1" dirty="0" smtClean="0"/>
              <a:t>. </a:t>
            </a:r>
            <a:r>
              <a:rPr lang="sv-SE" sz="3200" b="1" dirty="0" err="1" smtClean="0"/>
              <a:t>TiB</a:t>
            </a:r>
            <a:r>
              <a:rPr lang="sv-SE" sz="3200" b="1" dirty="0" smtClean="0"/>
              <a:t> och Räddningstjänstportalen </a:t>
            </a:r>
            <a:r>
              <a:rPr lang="sv-SE" sz="3200" dirty="0" smtClean="0"/>
              <a:t>- stöd vid akuta skred- och </a:t>
            </a:r>
            <a:r>
              <a:rPr lang="sv-SE" sz="3200" dirty="0" smtClean="0"/>
              <a:t>rassituationer</a:t>
            </a:r>
          </a:p>
          <a:p>
            <a:endParaRPr lang="sv-SE" sz="3200" b="1" dirty="0"/>
          </a:p>
          <a:p>
            <a:r>
              <a:rPr lang="sv-SE" sz="3200" b="1" dirty="0"/>
              <a:t>4</a:t>
            </a:r>
            <a:r>
              <a:rPr lang="sv-SE" sz="3200" b="1" dirty="0" smtClean="0"/>
              <a:t>. Inskickad ansökan till MSB2:4 2017</a:t>
            </a:r>
            <a:endParaRPr lang="sv-SE" sz="3200" b="1" dirty="0" smtClean="0"/>
          </a:p>
        </p:txBody>
      </p:sp>
      <p:sp>
        <p:nvSpPr>
          <p:cNvPr id="3" name="textruta 2"/>
          <p:cNvSpPr txBox="1"/>
          <p:nvPr/>
        </p:nvSpPr>
        <p:spPr>
          <a:xfrm>
            <a:off x="9525" y="6611779"/>
            <a:ext cx="3408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/>
              <a:t>Medvetandegöra för information vidare ut till kommunerna … 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336749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84424" y="481002"/>
            <a:ext cx="8497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smtClean="0"/>
              <a:t>… och skapande av </a:t>
            </a:r>
            <a:r>
              <a:rPr lang="sv-SE" sz="2000" b="1" u="sng" dirty="0" smtClean="0"/>
              <a:t>konsistenta</a:t>
            </a:r>
            <a:r>
              <a:rPr lang="sv-SE" sz="2000" b="1" dirty="0" smtClean="0"/>
              <a:t> GIS-ytor</a:t>
            </a:r>
            <a:r>
              <a:rPr lang="sv-SE" sz="2000" b="1" baseline="30000" dirty="0" smtClean="0"/>
              <a:t>*)</a:t>
            </a:r>
            <a:r>
              <a:rPr lang="sv-SE" sz="2000" b="1" dirty="0" smtClean="0"/>
              <a:t>   </a:t>
            </a:r>
            <a:endParaRPr lang="sv-SE" sz="2000" b="1" dirty="0"/>
          </a:p>
        </p:txBody>
      </p:sp>
      <p:grpSp>
        <p:nvGrpSpPr>
          <p:cNvPr id="4" name="Grupp 3"/>
          <p:cNvGrpSpPr/>
          <p:nvPr/>
        </p:nvGrpSpPr>
        <p:grpSpPr>
          <a:xfrm>
            <a:off x="181170" y="983110"/>
            <a:ext cx="8905680" cy="5357375"/>
            <a:chOff x="181170" y="983110"/>
            <a:chExt cx="8905680" cy="53573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983110"/>
              <a:ext cx="1009650" cy="1047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55" y="983110"/>
              <a:ext cx="3305838" cy="52756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683102" y="1847382"/>
              <a:ext cx="5357375" cy="36288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Höger 1"/>
            <p:cNvSpPr/>
            <p:nvPr/>
          </p:nvSpPr>
          <p:spPr>
            <a:xfrm>
              <a:off x="4000499" y="3547498"/>
              <a:ext cx="485775" cy="4339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extruta 2"/>
          <p:cNvSpPr txBox="1"/>
          <p:nvPr/>
        </p:nvSpPr>
        <p:spPr>
          <a:xfrm>
            <a:off x="181170" y="6473836"/>
            <a:ext cx="6078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*) konsistenta = sammanhängande/täckande, icke-överlappande, grönytor och hårdgjorda ytor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91575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947738"/>
            <a:ext cx="7629525" cy="545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84423" y="481002"/>
            <a:ext cx="277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 smtClean="0"/>
              <a:t>2 alternativa placeringar</a:t>
            </a:r>
            <a:endParaRPr lang="sv-SE" sz="20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947738"/>
            <a:ext cx="1009650" cy="104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llips 2"/>
          <p:cNvSpPr/>
          <p:nvPr/>
        </p:nvSpPr>
        <p:spPr>
          <a:xfrm rot="18979047">
            <a:off x="929141" y="2403510"/>
            <a:ext cx="2657475" cy="4163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/>
          <p:cNvSpPr/>
          <p:nvPr/>
        </p:nvSpPr>
        <p:spPr>
          <a:xfrm rot="17836390">
            <a:off x="3805691" y="915256"/>
            <a:ext cx="2657475" cy="4163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" name="Grupp 6"/>
          <p:cNvGrpSpPr/>
          <p:nvPr/>
        </p:nvGrpSpPr>
        <p:grpSpPr>
          <a:xfrm>
            <a:off x="725681" y="5821918"/>
            <a:ext cx="1589346" cy="655856"/>
            <a:chOff x="887606" y="5917168"/>
            <a:chExt cx="1589346" cy="655856"/>
          </a:xfrm>
        </p:grpSpPr>
        <p:sp>
          <p:nvSpPr>
            <p:cNvPr id="4" name="textruta 3"/>
            <p:cNvSpPr txBox="1"/>
            <p:nvPr/>
          </p:nvSpPr>
          <p:spPr>
            <a:xfrm>
              <a:off x="887606" y="5917168"/>
              <a:ext cx="158934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b="1" dirty="0" smtClean="0">
                  <a:solidFill>
                    <a:srgbClr val="FF0000"/>
                  </a:solidFill>
                </a:rPr>
                <a:t>Hemgården SV</a:t>
              </a:r>
              <a:endParaRPr lang="sv-SE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ruta 1"/>
            <p:cNvSpPr txBox="1"/>
            <p:nvPr/>
          </p:nvSpPr>
          <p:spPr>
            <a:xfrm>
              <a:off x="894255" y="6296025"/>
              <a:ext cx="158269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 err="1" smtClean="0"/>
                <a:t>Höjdzon</a:t>
              </a:r>
              <a:r>
                <a:rPr lang="sv-SE" sz="1200" dirty="0" smtClean="0"/>
                <a:t>: +5,9 </a:t>
              </a:r>
              <a:r>
                <a:rPr lang="sv-SE" sz="1200" dirty="0" err="1" smtClean="0"/>
                <a:t>m.ö.h</a:t>
              </a:r>
              <a:r>
                <a:rPr lang="sv-SE" sz="1200" dirty="0" smtClean="0"/>
                <a:t>.</a:t>
              </a:r>
              <a:endParaRPr lang="sv-SE" sz="1200" dirty="0"/>
            </a:p>
          </p:txBody>
        </p:sp>
      </p:grpSp>
      <p:grpSp>
        <p:nvGrpSpPr>
          <p:cNvPr id="5" name="Grupp 4"/>
          <p:cNvGrpSpPr/>
          <p:nvPr/>
        </p:nvGrpSpPr>
        <p:grpSpPr>
          <a:xfrm>
            <a:off x="5732873" y="1330782"/>
            <a:ext cx="1654235" cy="646331"/>
            <a:chOff x="4656548" y="1692732"/>
            <a:chExt cx="1654235" cy="646331"/>
          </a:xfrm>
        </p:grpSpPr>
        <p:sp>
          <p:nvSpPr>
            <p:cNvPr id="19" name="textruta 18"/>
            <p:cNvSpPr txBox="1"/>
            <p:nvPr/>
          </p:nvSpPr>
          <p:spPr>
            <a:xfrm>
              <a:off x="4656548" y="1692732"/>
              <a:ext cx="165423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b="1" dirty="0" smtClean="0">
                  <a:solidFill>
                    <a:srgbClr val="FF0000"/>
                  </a:solidFill>
                </a:rPr>
                <a:t>Hemgården NO</a:t>
              </a:r>
              <a:endParaRPr lang="sv-SE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4656548" y="2062064"/>
              <a:ext cx="165423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 err="1" smtClean="0"/>
                <a:t>Höjdzon</a:t>
              </a:r>
              <a:r>
                <a:rPr lang="sv-SE" sz="1200" dirty="0" smtClean="0"/>
                <a:t>: +8,4 </a:t>
              </a:r>
              <a:r>
                <a:rPr lang="sv-SE" sz="1200" dirty="0" err="1" smtClean="0"/>
                <a:t>m.ö.h</a:t>
              </a:r>
              <a:r>
                <a:rPr lang="sv-SE" sz="1200" dirty="0" smtClean="0"/>
                <a:t>.</a:t>
              </a:r>
              <a:endParaRPr lang="sv-S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728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2331568"/>
            <a:ext cx="2247901" cy="178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97" y="548648"/>
            <a:ext cx="2461365" cy="1642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upp 17"/>
          <p:cNvGrpSpPr/>
          <p:nvPr/>
        </p:nvGrpSpPr>
        <p:grpSpPr>
          <a:xfrm>
            <a:off x="0" y="4117943"/>
            <a:ext cx="4057741" cy="2663857"/>
            <a:chOff x="-58452" y="3917118"/>
            <a:chExt cx="4057741" cy="2663857"/>
          </a:xfrm>
        </p:grpSpPr>
        <p:sp>
          <p:nvSpPr>
            <p:cNvPr id="19" name="Rektangel 18"/>
            <p:cNvSpPr/>
            <p:nvPr/>
          </p:nvSpPr>
          <p:spPr>
            <a:xfrm>
              <a:off x="-58452" y="3917118"/>
              <a:ext cx="26441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600" b="1" dirty="0" smtClean="0"/>
                <a:t>Bedömd GTK, Hemgården SV</a:t>
              </a:r>
              <a:endParaRPr lang="sv-SE" sz="1600" b="1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8" y="4211250"/>
              <a:ext cx="3962491" cy="2369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11" name="Rak 10"/>
          <p:cNvCxnSpPr/>
          <p:nvPr/>
        </p:nvCxnSpPr>
        <p:spPr>
          <a:xfrm>
            <a:off x="76200" y="519103"/>
            <a:ext cx="8991600" cy="626269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 11"/>
          <p:cNvGrpSpPr/>
          <p:nvPr/>
        </p:nvGrpSpPr>
        <p:grpSpPr>
          <a:xfrm>
            <a:off x="5021362" y="519103"/>
            <a:ext cx="4046438" cy="2684175"/>
            <a:chOff x="4790984" y="693340"/>
            <a:chExt cx="4046438" cy="2684175"/>
          </a:xfrm>
        </p:grpSpPr>
        <p:sp>
          <p:nvSpPr>
            <p:cNvPr id="8" name="Rektangel 7"/>
            <p:cNvSpPr/>
            <p:nvPr/>
          </p:nvSpPr>
          <p:spPr>
            <a:xfrm>
              <a:off x="4790984" y="693340"/>
              <a:ext cx="27007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600" b="1" dirty="0" smtClean="0"/>
                <a:t>Bedömd GTK, Hemgården NO</a:t>
              </a:r>
              <a:endParaRPr lang="sv-SE" sz="1600" b="1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709" y="999528"/>
              <a:ext cx="3960713" cy="23779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4" name="Rektangel 23"/>
          <p:cNvSpPr/>
          <p:nvPr/>
        </p:nvSpPr>
        <p:spPr>
          <a:xfrm>
            <a:off x="4448175" y="5181438"/>
            <a:ext cx="4533899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1600" b="1" dirty="0" smtClean="0"/>
              <a:t>Viktigt kalkylresultat:</a:t>
            </a:r>
          </a:p>
          <a:p>
            <a:r>
              <a:rPr lang="sv-SE" sz="1600" dirty="0" smtClean="0"/>
              <a:t>Grundförstärkningskostnaderna i Hemgården NO är väsentligt högre (ca dubbelt) mot Hemgården SV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5115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-36512" y="476672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3D-visning i webmiljö (med omgivande terräng och omgivande byggnader)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4115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3" y="3933056"/>
            <a:ext cx="4104456" cy="2843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4705350" y="5139811"/>
            <a:ext cx="4331146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Vad är poängen med detta (när man kan se och vrida i 3D i </a:t>
            </a:r>
            <a:r>
              <a:rPr lang="sv-SE" sz="1400" dirty="0" err="1" smtClean="0"/>
              <a:t>ArcScene</a:t>
            </a:r>
            <a:r>
              <a:rPr lang="sv-SE" sz="1400" dirty="0" smtClean="0"/>
              <a:t>)?</a:t>
            </a:r>
          </a:p>
          <a:p>
            <a:r>
              <a:rPr lang="sv-SE" sz="1400" dirty="0" smtClean="0"/>
              <a:t>Det är en extern </a:t>
            </a:r>
            <a:r>
              <a:rPr lang="sv-SE" sz="1400" u="sng" dirty="0" smtClean="0"/>
              <a:t>webbapplikation</a:t>
            </a:r>
            <a:r>
              <a:rPr lang="sv-SE" sz="1400" dirty="0" smtClean="0"/>
              <a:t>, vem som helst (som man tillåter förstås) t ex politiker, kan se det på vilken plattform som helst utan att behöva ArcGIS</a:t>
            </a:r>
            <a:r>
              <a:rPr lang="sv-SE" sz="1400" baseline="30000" dirty="0" smtClean="0"/>
              <a:t>*)</a:t>
            </a:r>
          </a:p>
        </p:txBody>
      </p:sp>
      <p:sp>
        <p:nvSpPr>
          <p:cNvPr id="2" name="Rektangel 1"/>
          <p:cNvSpPr/>
          <p:nvPr/>
        </p:nvSpPr>
        <p:spPr>
          <a:xfrm>
            <a:off x="131578" y="1113453"/>
            <a:ext cx="26878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hlinkClick r:id="rId4"/>
              </a:rPr>
              <a:t>https://gis.swedgeo.se/geokalkyl/3ws</a:t>
            </a:r>
            <a:r>
              <a:rPr lang="sv-SE" sz="800" dirty="0" smtClean="0">
                <a:hlinkClick r:id="rId4"/>
              </a:rPr>
              <a:t>/</a:t>
            </a:r>
            <a:r>
              <a:rPr lang="sv-SE" sz="800" dirty="0" smtClean="0"/>
              <a:t> 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285283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304800" y="2960744"/>
            <a:ext cx="86010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3200" b="1" dirty="0" smtClean="0"/>
              <a:t>2</a:t>
            </a:r>
            <a:r>
              <a:rPr lang="sv-SE" sz="3200" b="1" dirty="0"/>
              <a:t>. Vägledning och harmonisering </a:t>
            </a:r>
            <a:r>
              <a:rPr lang="sv-SE" sz="3200" dirty="0"/>
              <a:t>- datunderlag från SGI, SGU och MSB för </a:t>
            </a:r>
            <a:r>
              <a:rPr lang="sv-SE" sz="3200" dirty="0" smtClean="0"/>
              <a:t>ras/skred/erosion </a:t>
            </a:r>
          </a:p>
          <a:p>
            <a:r>
              <a:rPr lang="sv-SE" sz="3200" dirty="0" smtClean="0"/>
              <a:t>(mycket kortfattat)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32520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0" y="538972"/>
            <a:ext cx="84867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1600" b="1" dirty="0" smtClean="0"/>
              <a:t>Vägledning och (data)harmonisering SGI, SGU, MSB ras, skred och </a:t>
            </a:r>
            <a:r>
              <a:rPr lang="sv-SE" sz="1600" b="1" dirty="0"/>
              <a:t>erosion </a:t>
            </a:r>
            <a:r>
              <a:rPr lang="sv-SE" sz="1600" b="1" dirty="0" smtClean="0"/>
              <a:t>(samt LM och SMHI) </a:t>
            </a:r>
            <a:r>
              <a:rPr lang="sv-SE" sz="1600" b="1" dirty="0">
                <a:hlinkClick r:id="rId2"/>
              </a:rPr>
              <a:t>https://gis.swedgeo.se/rasskrederosion</a:t>
            </a:r>
            <a:r>
              <a:rPr lang="sv-SE" sz="1600" b="1" dirty="0" smtClean="0">
                <a:hlinkClick r:id="rId2"/>
              </a:rPr>
              <a:t>/</a:t>
            </a:r>
            <a:r>
              <a:rPr lang="sv-SE" sz="1600" b="1" dirty="0" smtClean="0"/>
              <a:t> </a:t>
            </a:r>
            <a:endParaRPr lang="sv-SE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8" r="1141" b="2623"/>
          <a:stretch/>
        </p:blipFill>
        <p:spPr bwMode="auto">
          <a:xfrm>
            <a:off x="66675" y="1123747"/>
            <a:ext cx="7388747" cy="557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93" y="831359"/>
            <a:ext cx="2526237" cy="32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37" y="2238374"/>
            <a:ext cx="2199170" cy="279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81" y="3128960"/>
            <a:ext cx="2495832" cy="355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52430"/>
            <a:ext cx="9066726" cy="5334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28575" y="6368534"/>
            <a:ext cx="391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https://gisapp.msb.se/apps/kartportal</a:t>
            </a:r>
            <a:r>
              <a:rPr lang="sv-SE" dirty="0" smtClean="0">
                <a:hlinkClick r:id="rId3"/>
              </a:rPr>
              <a:t>/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4" name="Ellips 3"/>
          <p:cNvSpPr/>
          <p:nvPr/>
        </p:nvSpPr>
        <p:spPr>
          <a:xfrm>
            <a:off x="6457950" y="4791075"/>
            <a:ext cx="2686050" cy="1762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1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419101" y="2808344"/>
            <a:ext cx="860107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3200" b="1" dirty="0" smtClean="0"/>
              <a:t>3. </a:t>
            </a:r>
            <a:r>
              <a:rPr lang="sv-SE" sz="3200" b="1" dirty="0" err="1" smtClean="0"/>
              <a:t>TiB</a:t>
            </a:r>
            <a:r>
              <a:rPr lang="sv-SE" sz="3200" b="1" dirty="0" smtClean="0"/>
              <a:t> och Räddningstjänstportalen </a:t>
            </a:r>
            <a:r>
              <a:rPr lang="sv-SE" sz="3200" dirty="0" smtClean="0"/>
              <a:t>- stöd vid akuta skred- och rassituationer</a:t>
            </a:r>
            <a:endParaRPr lang="sv-SE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9052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/>
          <p:cNvGrpSpPr/>
          <p:nvPr/>
        </p:nvGrpSpPr>
        <p:grpSpPr>
          <a:xfrm>
            <a:off x="-14086" y="1118784"/>
            <a:ext cx="9158086" cy="4960733"/>
            <a:chOff x="-14086" y="1118784"/>
            <a:chExt cx="9158086" cy="4960733"/>
          </a:xfrm>
        </p:grpSpPr>
        <p:pic>
          <p:nvPicPr>
            <p:cNvPr id="13" name="Picture 2" descr="http://www.swedgeo.se/imagevault/publishedmedia/vi2603sg9p0u8jcq3tu3/Scandinav_DMAK_BirgerLall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86" y="1118784"/>
              <a:ext cx="9158086" cy="44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latshållare för innehåll 2"/>
            <p:cNvSpPr txBox="1">
              <a:spLocks/>
            </p:cNvSpPr>
            <p:nvPr/>
          </p:nvSpPr>
          <p:spPr>
            <a:xfrm>
              <a:off x="687268" y="3501008"/>
              <a:ext cx="7341116" cy="257850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sv-SE" sz="2000" b="1" dirty="0" err="1" smtClean="0"/>
                <a:t>TiB</a:t>
              </a:r>
              <a:r>
                <a:rPr lang="sv-SE" sz="2000" b="1" dirty="0" smtClean="0"/>
                <a:t> på SGI (fr. o. m. 1 dec 2015)</a:t>
              </a:r>
            </a:p>
            <a:p>
              <a:r>
                <a:rPr lang="sv-SE" sz="2000" dirty="0" smtClean="0"/>
                <a:t>Tillgänglig på telefon alla timmar, alla dagar i veckan</a:t>
              </a:r>
            </a:p>
            <a:p>
              <a:r>
                <a:rPr lang="sv-SE" sz="2000" dirty="0" smtClean="0"/>
                <a:t>Återkoppla vid larm inom 15 minuter</a:t>
              </a:r>
            </a:p>
            <a:p>
              <a:r>
                <a:rPr lang="sv-SE" sz="2000" dirty="0" smtClean="0"/>
                <a:t>Redo för </a:t>
              </a:r>
              <a:r>
                <a:rPr lang="sv-SE" sz="2000" dirty="0" err="1" smtClean="0"/>
                <a:t>Lync</a:t>
              </a:r>
              <a:r>
                <a:rPr lang="sv-SE" sz="2000" dirty="0" smtClean="0"/>
                <a:t>-/telefonmöte med andra instanser inom en timme</a:t>
              </a:r>
            </a:p>
            <a:p>
              <a:r>
                <a:rPr lang="sv-SE" sz="2000" dirty="0" smtClean="0"/>
                <a:t>Vid behov, bedömt i samspel mellan SGI och Räddningstjänst, infinna sig på plats</a:t>
              </a:r>
            </a:p>
            <a:p>
              <a:r>
                <a:rPr lang="sv-SE" sz="2000" dirty="0" smtClean="0"/>
                <a:t>Räddningstjänsten når SGI:s </a:t>
              </a:r>
              <a:r>
                <a:rPr lang="sv-SE" sz="2000" dirty="0" err="1" smtClean="0"/>
                <a:t>TiB</a:t>
              </a:r>
              <a:r>
                <a:rPr lang="sv-SE" sz="2000" dirty="0" smtClean="0"/>
                <a:t> via SOS Alarm</a:t>
              </a:r>
              <a:endParaRPr lang="sv-SE" sz="2000" dirty="0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2" y="1226506"/>
              <a:ext cx="1680834" cy="2596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Rektangel 20"/>
            <p:cNvSpPr/>
            <p:nvPr/>
          </p:nvSpPr>
          <p:spPr>
            <a:xfrm>
              <a:off x="7143263" y="1226506"/>
              <a:ext cx="1882247" cy="215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sv-SE" sz="800" dirty="0"/>
                <a:t>Foto: Birger Lallo/Skandinav Bildbyrå</a:t>
              </a:r>
            </a:p>
          </p:txBody>
        </p:sp>
      </p:grpSp>
      <p:sp>
        <p:nvSpPr>
          <p:cNvPr id="2" name="textruta 1"/>
          <p:cNvSpPr txBox="1"/>
          <p:nvPr/>
        </p:nvSpPr>
        <p:spPr>
          <a:xfrm>
            <a:off x="129843" y="6296620"/>
            <a:ext cx="84746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 övrigt: </a:t>
            </a:r>
            <a:r>
              <a:rPr lang="sv-SE" sz="1400" dirty="0" err="1" smtClean="0"/>
              <a:t>SGI’s</a:t>
            </a:r>
            <a:r>
              <a:rPr lang="sv-SE" sz="1400" dirty="0"/>
              <a:t> </a:t>
            </a:r>
            <a:r>
              <a:rPr lang="sv-SE" sz="1400" dirty="0" smtClean="0"/>
              <a:t>myndighetsfunktion </a:t>
            </a:r>
            <a:r>
              <a:rPr lang="sv-SE" sz="1400" dirty="0"/>
              <a:t>granskar </a:t>
            </a:r>
            <a:r>
              <a:rPr lang="sv-SE" sz="1400" dirty="0" smtClean="0"/>
              <a:t>detalj- </a:t>
            </a:r>
            <a:r>
              <a:rPr lang="sv-SE" sz="1400" dirty="0"/>
              <a:t>och </a:t>
            </a:r>
            <a:r>
              <a:rPr lang="sv-SE" sz="1400" dirty="0" smtClean="0"/>
              <a:t>översiktsplaner </a:t>
            </a:r>
            <a:r>
              <a:rPr lang="sv-SE" sz="1400" dirty="0" err="1" smtClean="0"/>
              <a:t>m.a.p</a:t>
            </a:r>
            <a:r>
              <a:rPr lang="sv-SE" sz="1400" dirty="0" smtClean="0"/>
              <a:t>. geotekniska säkerhetsfrågor, se </a:t>
            </a:r>
            <a:r>
              <a:rPr lang="sv-SE" sz="1400" dirty="0" smtClean="0">
                <a:hlinkClick r:id="rId4"/>
              </a:rPr>
              <a:t>http</a:t>
            </a:r>
            <a:r>
              <a:rPr lang="sv-SE" sz="1400" dirty="0">
                <a:hlinkClick r:id="rId4"/>
              </a:rPr>
              <a:t>://www.swedgeo.se/sv/samhallsplanering--sakerhet/granskning-och-remisser</a:t>
            </a:r>
            <a:r>
              <a:rPr lang="sv-SE" sz="1400" dirty="0" smtClean="0">
                <a:hlinkClick r:id="rId4"/>
              </a:rPr>
              <a:t>/</a:t>
            </a:r>
            <a:endParaRPr lang="sv-SE" sz="1400" dirty="0" smtClean="0"/>
          </a:p>
          <a:p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19049" y="522345"/>
            <a:ext cx="74199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2800" b="1" dirty="0" err="1" smtClean="0"/>
              <a:t>TiB</a:t>
            </a:r>
            <a:r>
              <a:rPr lang="sv-SE" sz="2800" b="1" dirty="0" smtClean="0"/>
              <a:t> på SGI och RTJ FÄLT/GEOSTAB/VAKASTAB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9335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/>
        </p:nvSpPr>
        <p:spPr bwMode="auto">
          <a:xfrm>
            <a:off x="0" y="49802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800" b="1" dirty="0" smtClean="0">
                <a:solidFill>
                  <a:prstClr val="black"/>
                </a:solidFill>
              </a:rPr>
              <a:t>MSB2:4 utvecklingsprojekt 2014-2015</a:t>
            </a:r>
          </a:p>
        </p:txBody>
      </p:sp>
      <p:sp>
        <p:nvSpPr>
          <p:cNvPr id="5" name="Rektangel 4"/>
          <p:cNvSpPr/>
          <p:nvPr/>
        </p:nvSpPr>
        <p:spPr>
          <a:xfrm>
            <a:off x="77801" y="1889862"/>
            <a:ext cx="6113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sv-SE" sz="2000" dirty="0" smtClean="0"/>
              <a:t>Sammanställning av data från </a:t>
            </a:r>
            <a:r>
              <a:rPr lang="sv-SE" sz="2000" b="1" dirty="0" smtClean="0"/>
              <a:t>geodata.se</a:t>
            </a:r>
            <a:r>
              <a:rPr lang="sv-SE" sz="2000" b="1" dirty="0" smtClean="0"/>
              <a:t>/ Geodataportalen</a:t>
            </a:r>
            <a:r>
              <a:rPr lang="sv-SE" sz="2000" dirty="0" smtClean="0"/>
              <a:t> </a:t>
            </a:r>
            <a:r>
              <a:rPr lang="sv-SE" sz="2000" dirty="0" smtClean="0"/>
              <a:t>samt </a:t>
            </a:r>
            <a:r>
              <a:rPr lang="sv-SE" sz="2000" b="1" dirty="0" smtClean="0"/>
              <a:t>Geodatasamverkan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endParaRPr lang="sv-SE" sz="2000" dirty="0"/>
          </a:p>
        </p:txBody>
      </p:sp>
      <p:pic>
        <p:nvPicPr>
          <p:cNvPr id="7" name="Picture 2" descr="http://gis.swedgeo.se/startgsp/images/ngdiparter_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1"/>
          <a:stretch/>
        </p:blipFill>
        <p:spPr bwMode="auto">
          <a:xfrm>
            <a:off x="6744966" y="1132544"/>
            <a:ext cx="1913259" cy="5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 1"/>
          <p:cNvGrpSpPr>
            <a:grpSpLocks noChangeAspect="1"/>
          </p:cNvGrpSpPr>
          <p:nvPr/>
        </p:nvGrpSpPr>
        <p:grpSpPr>
          <a:xfrm>
            <a:off x="210817" y="1087916"/>
            <a:ext cx="6066158" cy="609239"/>
            <a:chOff x="186703" y="2086176"/>
            <a:chExt cx="8747746" cy="878557"/>
          </a:xfrm>
        </p:grpSpPr>
        <p:pic>
          <p:nvPicPr>
            <p:cNvPr id="6" name="Picture 2" descr="http://gis.swedgeo.se/startgsp/images/ngdiparter_log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8"/>
            <a:stretch/>
          </p:blipFill>
          <p:spPr bwMode="auto">
            <a:xfrm>
              <a:off x="186703" y="2086176"/>
              <a:ext cx="1942436" cy="87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p 7"/>
            <p:cNvGrpSpPr/>
            <p:nvPr/>
          </p:nvGrpSpPr>
          <p:grpSpPr>
            <a:xfrm>
              <a:off x="3686175" y="2275140"/>
              <a:ext cx="5248274" cy="500628"/>
              <a:chOff x="2672097" y="2408117"/>
              <a:chExt cx="6011496" cy="716083"/>
            </a:xfrm>
          </p:grpSpPr>
          <p:pic>
            <p:nvPicPr>
              <p:cNvPr id="2050" name="Picture 2" descr="Startsida">
                <a:hlinkClick r:id="rId4" tooltip="Startsida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69" r="43968" b="13277"/>
              <a:stretch/>
            </p:blipFill>
            <p:spPr bwMode="auto">
              <a:xfrm>
                <a:off x="2672097" y="2408117"/>
                <a:ext cx="2226479" cy="71608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em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9365" y="2525457"/>
                <a:ext cx="3514228" cy="481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Startsida - Sveriges kommuner och Landsti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235" y="2336184"/>
              <a:ext cx="931793" cy="37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Rak 11"/>
          <p:cNvCxnSpPr/>
          <p:nvPr/>
        </p:nvCxnSpPr>
        <p:spPr>
          <a:xfrm>
            <a:off x="0" y="186995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34" y="1971675"/>
            <a:ext cx="2479521" cy="15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 8"/>
          <p:cNvSpPr/>
          <p:nvPr/>
        </p:nvSpPr>
        <p:spPr>
          <a:xfrm>
            <a:off x="7000875" y="2171700"/>
            <a:ext cx="400050" cy="20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210817" y="4025116"/>
            <a:ext cx="8000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sv-SE" dirty="0"/>
              <a:t>Tre moderna rikstäckande webbapplikationer </a:t>
            </a:r>
            <a:r>
              <a:rPr lang="sv-SE" b="1" dirty="0"/>
              <a:t>RTJ FÄLT, GEOSTAB och VAKASTAB</a:t>
            </a:r>
            <a:r>
              <a:rPr lang="sv-SE" dirty="0"/>
              <a:t>. Räddningstjänsten och sakkunniga myndigheter kan i samverkan bättre utnyttja befintliga </a:t>
            </a:r>
            <a:r>
              <a:rPr lang="sv-SE" dirty="0" err="1"/>
              <a:t>geodata</a:t>
            </a:r>
            <a:r>
              <a:rPr lang="sv-SE" dirty="0"/>
              <a:t> för att lösa problem och utföra åtgärder vid överhängande fara för </a:t>
            </a:r>
            <a:r>
              <a:rPr lang="sv-SE" b="1" dirty="0"/>
              <a:t>ras, skred, slamströmmar och kemspill i känslig mark</a:t>
            </a:r>
            <a:r>
              <a:rPr lang="sv-SE" dirty="0"/>
              <a:t>.  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sv-SE" dirty="0"/>
              <a:t>Plattformsoberoende (PC, Mac, surfplatta, mobil) och fältanpassade med </a:t>
            </a:r>
            <a:r>
              <a:rPr lang="sv-SE" dirty="0" err="1"/>
              <a:t>responsiv</a:t>
            </a:r>
            <a:r>
              <a:rPr lang="sv-SE" dirty="0"/>
              <a:t> design, har GPS-stöd mm. Central lagring av aktiva lager (räddningstjänsternas och stabsfunktionernas expert-anteckningar).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72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tdata från Geokalkylsystem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89" y="876909"/>
            <a:ext cx="3920336" cy="18999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-1" y="509885"/>
            <a:ext cx="548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Geokalkyl</a:t>
            </a:r>
            <a:endParaRPr lang="sv-SE" sz="2800" dirty="0"/>
          </a:p>
        </p:txBody>
      </p:sp>
      <p:sp>
        <p:nvSpPr>
          <p:cNvPr id="6" name="Rektangel 5"/>
          <p:cNvSpPr/>
          <p:nvPr/>
        </p:nvSpPr>
        <p:spPr>
          <a:xfrm>
            <a:off x="152400" y="3250346"/>
            <a:ext cx="8448677" cy="3416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Ursprung: liknande system på Trafikverket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Stigbjörn varit med i referensgrupp </a:t>
            </a:r>
            <a:r>
              <a:rPr lang="sv-SE" sz="2400" dirty="0"/>
              <a:t>	</a:t>
            </a:r>
            <a:endParaRPr lang="sv-S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Geokalkyl </a:t>
            </a:r>
            <a:r>
              <a:rPr lang="sv-SE" sz="2400" dirty="0" smtClean="0"/>
              <a:t>är ett ArcGIS-baserat expertsystem (geotekniker + GIS-operatör) för kostnadsbedömning</a:t>
            </a:r>
            <a:r>
              <a:rPr lang="sv-SE" sz="2400" dirty="0"/>
              <a:t> av grundförstärkning och </a:t>
            </a:r>
            <a:r>
              <a:rPr lang="sv-SE" sz="2400" dirty="0" smtClean="0"/>
              <a:t>schakt/fyll i tidiga kommunala exploateringsskeden. </a:t>
            </a:r>
            <a:r>
              <a:rPr lang="sv-SE" sz="2400" dirty="0"/>
              <a:t>Lämpligt för att jämföra kostnader för alternativa placeringar av </a:t>
            </a:r>
            <a:r>
              <a:rPr lang="sv-SE" sz="2400" dirty="0" smtClean="0"/>
              <a:t>byggnader</a:t>
            </a:r>
            <a:endParaRPr lang="sv-SE" sz="2400" dirty="0"/>
          </a:p>
        </p:txBody>
      </p:sp>
      <p:sp>
        <p:nvSpPr>
          <p:cNvPr id="7" name="Rektangel 6"/>
          <p:cNvSpPr/>
          <p:nvPr/>
        </p:nvSpPr>
        <p:spPr>
          <a:xfrm>
            <a:off x="5624953" y="506194"/>
            <a:ext cx="349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http://www.swedgeo.se/geokalkyl/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0" y="1016413"/>
            <a:ext cx="49664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Regeringsuppdrag inom ”effektivt markbyggande”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Redovisades för Näringsdepartementet 7/12 (statssekreterare Alf Karlsson hos Peter Eriksson, bostads- och digitaliseringsminister)</a:t>
            </a:r>
          </a:p>
        </p:txBody>
      </p:sp>
    </p:spTree>
    <p:extLst>
      <p:ext uri="{BB962C8B-B14F-4D97-AF65-F5344CB8AC3E}">
        <p14:creationId xmlns:p14="http://schemas.microsoft.com/office/powerpoint/2010/main" val="3822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9458"/>
            <a:ext cx="6486525" cy="6303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6876256" y="617204"/>
            <a:ext cx="2114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hlinkClick r:id="rId3"/>
              </a:rPr>
              <a:t>http://</a:t>
            </a:r>
            <a:r>
              <a:rPr lang="sv-SE" sz="1400" dirty="0" smtClean="0">
                <a:hlinkClick r:id="rId3"/>
              </a:rPr>
              <a:t>gis.swedgeo.se/rtj/</a:t>
            </a:r>
            <a:r>
              <a:rPr lang="sv-SE" sz="1400" dirty="0" smtClean="0"/>
              <a:t> 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1895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817737" y="2904549"/>
            <a:ext cx="7340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/>
              <a:t>DEMO / </a:t>
            </a:r>
            <a:r>
              <a:rPr lang="sv-SE" sz="3200" dirty="0" err="1" smtClean="0"/>
              <a:t>skärmdumpar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26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/>
          <p:cNvGrpSpPr/>
          <p:nvPr/>
        </p:nvGrpSpPr>
        <p:grpSpPr>
          <a:xfrm>
            <a:off x="92706" y="28575"/>
            <a:ext cx="9036883" cy="6591299"/>
            <a:chOff x="92706" y="28575"/>
            <a:chExt cx="9036883" cy="65912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6" y="621517"/>
              <a:ext cx="8498843" cy="59983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ruta 9"/>
            <p:cNvSpPr txBox="1"/>
            <p:nvPr/>
          </p:nvSpPr>
          <p:spPr>
            <a:xfrm>
              <a:off x="7296150" y="28575"/>
              <a:ext cx="1833439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b="1" dirty="0" smtClean="0"/>
                <a:t>RTJ FÄLT</a:t>
              </a:r>
              <a:endParaRPr lang="en-US" sz="2000" b="1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400" y="2360750"/>
              <a:ext cx="2707731" cy="122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54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7296150" y="28575"/>
            <a:ext cx="1833439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/>
              <a:t>GEOSTAB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64788"/>
            <a:ext cx="8987541" cy="481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76200" y="6449973"/>
            <a:ext cx="4935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All historik sparas; SGI sköter drift och </a:t>
            </a:r>
            <a:r>
              <a:rPr lang="sv-SE" sz="1200" dirty="0" err="1" smtClean="0"/>
              <a:t>admin</a:t>
            </a:r>
            <a:r>
              <a:rPr lang="sv-SE" sz="1200" dirty="0"/>
              <a:t>;</a:t>
            </a:r>
            <a:r>
              <a:rPr lang="sv-SE" sz="1200" dirty="0" smtClean="0"/>
              <a:t> kommunikation till RTJ och </a:t>
            </a:r>
            <a:r>
              <a:rPr lang="sv-SE" sz="1200" dirty="0" err="1" smtClean="0"/>
              <a:t>Lst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4526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472559"/>
            <a:ext cx="7307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 smtClean="0"/>
              <a:t>Lista över ingående WMS-lager i RTJ FÄLT/GEOSTAB/VAKASTAB 1(2)</a:t>
            </a:r>
            <a:endParaRPr lang="sv-SE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8" y="814803"/>
            <a:ext cx="6843454" cy="5966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9" y="872669"/>
            <a:ext cx="7100664" cy="5680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472559"/>
            <a:ext cx="732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 smtClean="0"/>
              <a:t>Lista över ingående WMS-lager i RTJ FÄLT/GEOSTAB/VAKASTAB 2(2)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07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37756" y="2568059"/>
            <a:ext cx="6556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/>
              <a:t>4. Inskickad ansökan till MSB2:4 2017</a:t>
            </a:r>
          </a:p>
        </p:txBody>
      </p:sp>
    </p:spTree>
    <p:extLst>
      <p:ext uri="{BB962C8B-B14F-4D97-AF65-F5344CB8AC3E}">
        <p14:creationId xmlns:p14="http://schemas.microsoft.com/office/powerpoint/2010/main" val="1661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/>
        </p:nvSpPr>
        <p:spPr bwMode="auto">
          <a:xfrm>
            <a:off x="0" y="49802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800" b="1" dirty="0" smtClean="0">
                <a:solidFill>
                  <a:prstClr val="black"/>
                </a:solidFill>
              </a:rPr>
              <a:t>MSB2:4, sökt utvecklingsprojekt 2017 (Stigbjörn/Sven)</a:t>
            </a:r>
            <a:endParaRPr lang="sv-SE" sz="2800" b="1" baseline="30000" dirty="0" smtClean="0">
              <a:solidFill>
                <a:prstClr val="black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14238" y="4687888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/>
              <a:t>I ett MSB2:4-projekt som söktes 2016 (avslag) avsågs bl a att:</a:t>
            </a:r>
          </a:p>
          <a:p>
            <a:endParaRPr lang="sv-SE" sz="1400" dirty="0" smtClean="0"/>
          </a:p>
          <a:p>
            <a:r>
              <a:rPr lang="sv-SE" sz="1400" dirty="0" smtClean="0"/>
              <a:t>SGU utveckling av i</a:t>
            </a:r>
            <a:r>
              <a:rPr lang="en-GB" sz="1400" dirty="0" err="1" smtClean="0"/>
              <a:t>nteraktiv</a:t>
            </a:r>
            <a:r>
              <a:rPr lang="en-GB" sz="1400" dirty="0" smtClean="0"/>
              <a:t> </a:t>
            </a:r>
            <a:r>
              <a:rPr lang="en-GB" sz="1400" dirty="0" err="1" smtClean="0"/>
              <a:t>webbapplikation</a:t>
            </a:r>
            <a:r>
              <a:rPr lang="en-GB" sz="1400" dirty="0" smtClean="0"/>
              <a:t>: “</a:t>
            </a:r>
            <a:r>
              <a:rPr lang="en-GB" sz="1400" dirty="0" err="1" smtClean="0"/>
              <a:t>Från</a:t>
            </a:r>
            <a:r>
              <a:rPr lang="en-GB" sz="1400" dirty="0" smtClean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angiven</a:t>
            </a:r>
            <a:r>
              <a:rPr lang="en-GB" sz="1400" dirty="0"/>
              <a:t> </a:t>
            </a:r>
            <a:r>
              <a:rPr lang="en-GB" sz="1400" dirty="0" err="1"/>
              <a:t>utsläppspunkt</a:t>
            </a:r>
            <a:r>
              <a:rPr lang="en-GB" sz="1400" dirty="0"/>
              <a:t> </a:t>
            </a:r>
            <a:r>
              <a:rPr lang="en-GB" sz="1400" dirty="0" err="1"/>
              <a:t>skall</a:t>
            </a:r>
            <a:r>
              <a:rPr lang="en-GB" sz="1400" dirty="0"/>
              <a:t> man </a:t>
            </a:r>
            <a:r>
              <a:rPr lang="en-GB" sz="1400" dirty="0" err="1"/>
              <a:t>bättre</a:t>
            </a:r>
            <a:r>
              <a:rPr lang="en-GB" sz="1400" dirty="0"/>
              <a:t> </a:t>
            </a:r>
            <a:r>
              <a:rPr lang="en-GB" sz="1400" dirty="0" err="1"/>
              <a:t>kunna</a:t>
            </a:r>
            <a:r>
              <a:rPr lang="en-GB" sz="1400" dirty="0"/>
              <a:t> </a:t>
            </a:r>
            <a:r>
              <a:rPr lang="en-GB" sz="1400" dirty="0" err="1"/>
              <a:t>bedöma</a:t>
            </a:r>
            <a:r>
              <a:rPr lang="en-GB" sz="1400" dirty="0"/>
              <a:t> </a:t>
            </a:r>
            <a:r>
              <a:rPr lang="en-GB" sz="1400" b="1" dirty="0" err="1"/>
              <a:t>hur</a:t>
            </a:r>
            <a:r>
              <a:rPr lang="en-GB" sz="1400" b="1" dirty="0"/>
              <a:t> </a:t>
            </a:r>
            <a:r>
              <a:rPr lang="en-GB" sz="1400" b="1" dirty="0" err="1"/>
              <a:t>ett</a:t>
            </a:r>
            <a:r>
              <a:rPr lang="en-GB" sz="1400" b="1" dirty="0"/>
              <a:t> </a:t>
            </a:r>
            <a:r>
              <a:rPr lang="en-GB" sz="1400" b="1" dirty="0" err="1"/>
              <a:t>förorenande</a:t>
            </a:r>
            <a:r>
              <a:rPr lang="en-GB" sz="1400" b="1" dirty="0"/>
              <a:t> </a:t>
            </a:r>
            <a:r>
              <a:rPr lang="en-GB" sz="1400" b="1" dirty="0" err="1"/>
              <a:t>ämne</a:t>
            </a:r>
            <a:r>
              <a:rPr lang="en-GB" sz="1400" b="1" dirty="0"/>
              <a:t> </a:t>
            </a:r>
            <a:r>
              <a:rPr lang="en-GB" sz="1400" b="1" dirty="0" err="1"/>
              <a:t>sprider</a:t>
            </a:r>
            <a:r>
              <a:rPr lang="en-GB" sz="1400" b="1" dirty="0"/>
              <a:t> sig med </a:t>
            </a:r>
            <a:r>
              <a:rPr lang="en-GB" sz="1400" b="1" dirty="0" err="1"/>
              <a:t>yt</a:t>
            </a:r>
            <a:r>
              <a:rPr lang="en-GB" sz="1400" b="1" dirty="0"/>
              <a:t>- </a:t>
            </a:r>
            <a:r>
              <a:rPr lang="en-GB" sz="1400" b="1" dirty="0" err="1"/>
              <a:t>och</a:t>
            </a:r>
            <a:r>
              <a:rPr lang="en-GB" sz="1400" b="1" dirty="0"/>
              <a:t> </a:t>
            </a:r>
            <a:r>
              <a:rPr lang="en-GB" sz="1400" b="1" dirty="0" err="1"/>
              <a:t>grundvattnet</a:t>
            </a:r>
            <a:r>
              <a:rPr lang="en-GB" sz="1400" dirty="0"/>
              <a:t> </a:t>
            </a:r>
            <a:r>
              <a:rPr lang="en-GB" sz="1400" dirty="0" err="1"/>
              <a:t>framåt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tiden</a:t>
            </a:r>
            <a:r>
              <a:rPr lang="en-GB" sz="1400" dirty="0"/>
              <a:t> (</a:t>
            </a:r>
            <a:r>
              <a:rPr lang="en-GB" sz="1400" dirty="0" err="1"/>
              <a:t>ackumulerad</a:t>
            </a:r>
            <a:r>
              <a:rPr lang="en-GB" sz="1400" dirty="0"/>
              <a:t> </a:t>
            </a:r>
            <a:r>
              <a:rPr lang="en-GB" sz="1400" dirty="0" err="1"/>
              <a:t>spridning</a:t>
            </a:r>
            <a:r>
              <a:rPr lang="en-GB" sz="1400" dirty="0"/>
              <a:t> </a:t>
            </a:r>
            <a:r>
              <a:rPr lang="en-GB" sz="1400" dirty="0" err="1"/>
              <a:t>timme</a:t>
            </a:r>
            <a:r>
              <a:rPr lang="en-GB" sz="1400" dirty="0"/>
              <a:t> </a:t>
            </a:r>
            <a:r>
              <a:rPr lang="en-GB" sz="1400" dirty="0" err="1"/>
              <a:t>för</a:t>
            </a:r>
            <a:r>
              <a:rPr lang="en-GB" sz="1400" dirty="0"/>
              <a:t> </a:t>
            </a:r>
            <a:r>
              <a:rPr lang="en-GB" sz="1400" dirty="0" err="1"/>
              <a:t>timme</a:t>
            </a:r>
            <a:r>
              <a:rPr lang="en-GB" sz="1400" dirty="0"/>
              <a:t> visas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kartan</a:t>
            </a:r>
            <a:r>
              <a:rPr lang="en-GB" sz="1400" dirty="0"/>
              <a:t>). </a:t>
            </a:r>
            <a:r>
              <a:rPr lang="en-GB" sz="1400" dirty="0" err="1"/>
              <a:t>Modellen</a:t>
            </a:r>
            <a:r>
              <a:rPr lang="en-GB" sz="1400" dirty="0"/>
              <a:t> tar </a:t>
            </a:r>
            <a:r>
              <a:rPr lang="en-GB" sz="1400" dirty="0" err="1"/>
              <a:t>hänsyn</a:t>
            </a:r>
            <a:r>
              <a:rPr lang="en-GB" sz="1400" dirty="0"/>
              <a:t> till </a:t>
            </a:r>
            <a:r>
              <a:rPr lang="en-GB" sz="1400" dirty="0" err="1"/>
              <a:t>rådande</a:t>
            </a:r>
            <a:r>
              <a:rPr lang="en-GB" sz="1400" dirty="0"/>
              <a:t> </a:t>
            </a:r>
            <a:r>
              <a:rPr lang="en-GB" sz="1400" dirty="0" err="1"/>
              <a:t>jordartsförhållanden</a:t>
            </a:r>
            <a:r>
              <a:rPr lang="en-GB" sz="1400" dirty="0"/>
              <a:t>. </a:t>
            </a:r>
            <a:r>
              <a:rPr lang="en-GB" sz="1400" dirty="0" err="1"/>
              <a:t>Användare</a:t>
            </a:r>
            <a:r>
              <a:rPr lang="en-GB" sz="1400" dirty="0"/>
              <a:t> </a:t>
            </a:r>
            <a:r>
              <a:rPr lang="en-GB" sz="1400" dirty="0" err="1"/>
              <a:t>kan</a:t>
            </a:r>
            <a:r>
              <a:rPr lang="en-GB" sz="1400" dirty="0"/>
              <a:t> </a:t>
            </a:r>
            <a:r>
              <a:rPr lang="en-GB" sz="1400" dirty="0" err="1"/>
              <a:t>också</a:t>
            </a:r>
            <a:r>
              <a:rPr lang="en-GB" sz="1400" dirty="0"/>
              <a:t> </a:t>
            </a:r>
            <a:r>
              <a:rPr lang="en-GB" sz="1400" dirty="0" err="1"/>
              <a:t>påföra</a:t>
            </a:r>
            <a:r>
              <a:rPr lang="en-GB" sz="1400" dirty="0"/>
              <a:t> </a:t>
            </a:r>
            <a:r>
              <a:rPr lang="en-GB" sz="1400" dirty="0" err="1"/>
              <a:t>rådande</a:t>
            </a:r>
            <a:r>
              <a:rPr lang="en-GB" sz="1400" dirty="0"/>
              <a:t> </a:t>
            </a:r>
            <a:r>
              <a:rPr lang="en-GB" sz="1400" dirty="0" err="1"/>
              <a:t>nederbördsförhållanden</a:t>
            </a:r>
            <a:r>
              <a:rPr lang="en-GB" sz="1400" dirty="0"/>
              <a:t>, </a:t>
            </a:r>
            <a:r>
              <a:rPr lang="en-GB" sz="1400" dirty="0" err="1"/>
              <a:t>vilket</a:t>
            </a:r>
            <a:r>
              <a:rPr lang="en-GB" sz="1400" dirty="0"/>
              <a:t> </a:t>
            </a:r>
            <a:r>
              <a:rPr lang="en-GB" sz="1400" dirty="0" err="1"/>
              <a:t>också</a:t>
            </a:r>
            <a:r>
              <a:rPr lang="en-GB" sz="1400" dirty="0"/>
              <a:t> </a:t>
            </a:r>
            <a:r>
              <a:rPr lang="en-GB" sz="1400" dirty="0" err="1"/>
              <a:t>påverkar</a:t>
            </a:r>
            <a:r>
              <a:rPr lang="en-GB" sz="1400" dirty="0"/>
              <a:t> </a:t>
            </a:r>
            <a:r>
              <a:rPr lang="en-GB" sz="1400" dirty="0" err="1" smtClean="0"/>
              <a:t>spridningsplymen</a:t>
            </a:r>
            <a:r>
              <a:rPr lang="en-GB" sz="1400" dirty="0" smtClean="0"/>
              <a:t>” </a:t>
            </a:r>
          </a:p>
          <a:p>
            <a:endParaRPr lang="en-GB" sz="1400" dirty="0"/>
          </a:p>
          <a:p>
            <a:r>
              <a:rPr lang="en-GB" sz="1400" dirty="0" smtClean="0">
                <a:solidFill>
                  <a:srgbClr val="FF0000"/>
                </a:solidFill>
              </a:rPr>
              <a:t>– just </a:t>
            </a:r>
            <a:r>
              <a:rPr lang="en-GB" sz="1400" dirty="0" err="1" smtClean="0">
                <a:solidFill>
                  <a:srgbClr val="FF0000"/>
                </a:solidFill>
              </a:rPr>
              <a:t>denna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frågeställning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diskuterades</a:t>
            </a:r>
            <a:r>
              <a:rPr lang="en-GB" sz="1400" dirty="0" smtClean="0">
                <a:solidFill>
                  <a:srgbClr val="FF0000"/>
                </a:solidFill>
              </a:rPr>
              <a:t> med MSB </a:t>
            </a:r>
            <a:r>
              <a:rPr lang="en-GB" sz="1400" dirty="0" err="1" smtClean="0">
                <a:solidFill>
                  <a:srgbClr val="FF0000"/>
                </a:solidFill>
              </a:rPr>
              <a:t>Kemkoordinatorer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och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Räddningstjänsten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Östra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Götaland</a:t>
            </a:r>
            <a:r>
              <a:rPr lang="en-GB" sz="1400" dirty="0" smtClean="0">
                <a:solidFill>
                  <a:srgbClr val="FF0000"/>
                </a:solidFill>
              </a:rPr>
              <a:t> den 29/12. </a:t>
            </a:r>
            <a:r>
              <a:rPr lang="en-GB" sz="1400" dirty="0"/>
              <a:t> </a:t>
            </a:r>
            <a:endParaRPr lang="sv-SE" sz="1400" dirty="0"/>
          </a:p>
        </p:txBody>
      </p:sp>
      <p:sp>
        <p:nvSpPr>
          <p:cNvPr id="14" name="textruta 13"/>
          <p:cNvSpPr txBox="1"/>
          <p:nvPr/>
        </p:nvSpPr>
        <p:spPr>
          <a:xfrm>
            <a:off x="214239" y="1305877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”</a:t>
            </a:r>
            <a:r>
              <a:rPr lang="sv-SE" sz="2400" b="1" dirty="0" smtClean="0"/>
              <a:t>Stöd </a:t>
            </a:r>
            <a:r>
              <a:rPr lang="sv-SE" sz="2400" b="1" dirty="0"/>
              <a:t>till Räddningstjänsten och USAR-team i akuta ras- och skredsituationer</a:t>
            </a:r>
            <a:r>
              <a:rPr lang="sv-SE" sz="2400" dirty="0"/>
              <a:t> </a:t>
            </a:r>
            <a:r>
              <a:rPr lang="sv-SE" sz="2400" dirty="0" smtClean="0"/>
              <a:t> - webbaserade </a:t>
            </a:r>
            <a:r>
              <a:rPr lang="sv-SE" sz="2400" dirty="0"/>
              <a:t>GIS-verktyg för generering av markprofil och överslagsberäkning av markstabilitet för </a:t>
            </a:r>
            <a:r>
              <a:rPr lang="sv-SE" sz="2400" dirty="0" smtClean="0"/>
              <a:t>risk-minskande åtgärder” (Detta är ArcGIS </a:t>
            </a:r>
            <a:r>
              <a:rPr lang="sv-SE" sz="2400" dirty="0" err="1" smtClean="0"/>
              <a:t>Geoprocessing</a:t>
            </a:r>
            <a:r>
              <a:rPr lang="sv-SE" sz="2400" dirty="0" smtClean="0"/>
              <a:t> Tools implementerade i ArcGIS Online). </a:t>
            </a:r>
          </a:p>
          <a:p>
            <a:endParaRPr lang="sv-SE" sz="2400" dirty="0"/>
          </a:p>
          <a:p>
            <a:r>
              <a:rPr lang="sv-SE" sz="2400" dirty="0" smtClean="0"/>
              <a:t>1/12 träffade vi USAR-team (i annat sammanhang)  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0609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506194"/>
            <a:ext cx="349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2"/>
              </a:rPr>
              <a:t>http://www.swedgeo.se/geokalkyl/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2" y="866000"/>
            <a:ext cx="7861404" cy="5725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resultat för skre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152400" y="583346"/>
            <a:ext cx="8448677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Indata: planområde med byggnader, hårdgjorda ytor och grönytor; höjddata; jordartskartan som utgångspunkt för s.k. GTK Geotekniska Terrängsklasser (jordlagerföljder med vissa bärighetsegenskaper) </a:t>
            </a:r>
          </a:p>
        </p:txBody>
      </p:sp>
      <p:sp>
        <p:nvSpPr>
          <p:cNvPr id="3" name="Rektangel 2"/>
          <p:cNvSpPr/>
          <p:nvPr/>
        </p:nvSpPr>
        <p:spPr>
          <a:xfrm>
            <a:off x="304800" y="215300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Jönköping </a:t>
            </a:r>
            <a:r>
              <a:rPr lang="sv-SE" sz="2400" dirty="0"/>
              <a:t>Skeppsbron, ”färdig detaljplan”, innehåller även förorenad </a:t>
            </a:r>
            <a:r>
              <a:rPr lang="sv-SE" sz="2400" dirty="0" smtClean="0"/>
              <a:t>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Nyköping</a:t>
            </a:r>
            <a:r>
              <a:rPr lang="sv-SE" sz="2400" dirty="0"/>
              <a:t>, kvartersmoduler för bostadsbebyggelse” och ”verksamhetsområde”</a:t>
            </a:r>
          </a:p>
        </p:txBody>
      </p:sp>
      <p:grpSp>
        <p:nvGrpSpPr>
          <p:cNvPr id="9" name="Grupp 8"/>
          <p:cNvGrpSpPr>
            <a:grpSpLocks noChangeAspect="1"/>
          </p:cNvGrpSpPr>
          <p:nvPr/>
        </p:nvGrpSpPr>
        <p:grpSpPr>
          <a:xfrm>
            <a:off x="4742258" y="2159780"/>
            <a:ext cx="2152893" cy="2355934"/>
            <a:chOff x="3933583" y="1119483"/>
            <a:chExt cx="4953241" cy="54203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2"/>
            <a:stretch/>
          </p:blipFill>
          <p:spPr bwMode="auto">
            <a:xfrm>
              <a:off x="3933583" y="1119483"/>
              <a:ext cx="4953241" cy="54203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ruta 10"/>
            <p:cNvSpPr txBox="1"/>
            <p:nvPr/>
          </p:nvSpPr>
          <p:spPr>
            <a:xfrm>
              <a:off x="5048250" y="5786824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rgbClr val="FF0000"/>
                  </a:solidFill>
                </a:rPr>
                <a:t>0,25 km</a:t>
              </a:r>
              <a:r>
                <a:rPr lang="sv-SE" sz="1200" baseline="30000" dirty="0" smtClean="0">
                  <a:solidFill>
                    <a:srgbClr val="FF0000"/>
                  </a:solidFill>
                </a:rPr>
                <a:t>2</a:t>
              </a:r>
              <a:endParaRPr lang="sv-SE" sz="1200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upp 11"/>
          <p:cNvGrpSpPr>
            <a:grpSpLocks noChangeAspect="1"/>
          </p:cNvGrpSpPr>
          <p:nvPr/>
        </p:nvGrpSpPr>
        <p:grpSpPr>
          <a:xfrm>
            <a:off x="4732732" y="4712539"/>
            <a:ext cx="2152893" cy="2641464"/>
            <a:chOff x="205654" y="647702"/>
            <a:chExt cx="4480646" cy="549747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03"/>
            <a:stretch/>
          </p:blipFill>
          <p:spPr bwMode="auto">
            <a:xfrm>
              <a:off x="205654" y="647702"/>
              <a:ext cx="4480646" cy="4097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ruta 13"/>
            <p:cNvSpPr txBox="1"/>
            <p:nvPr/>
          </p:nvSpPr>
          <p:spPr>
            <a:xfrm>
              <a:off x="2495549" y="877074"/>
              <a:ext cx="766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rgbClr val="F907A8"/>
                  </a:solidFill>
                </a:rPr>
                <a:t>0,06 km2</a:t>
              </a:r>
              <a:endParaRPr lang="sv-SE" sz="1200" dirty="0">
                <a:solidFill>
                  <a:srgbClr val="F907A8"/>
                </a:solidFill>
              </a:endParaRP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1123949" y="1828800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rgbClr val="F907A8"/>
                  </a:solidFill>
                </a:rPr>
                <a:t>0,5 km2</a:t>
              </a:r>
              <a:endParaRPr lang="sv-SE" sz="1200" dirty="0">
                <a:solidFill>
                  <a:srgbClr val="F907A8"/>
                </a:solidFill>
              </a:endParaRPr>
            </a:p>
          </p:txBody>
        </p:sp>
        <p:sp>
          <p:nvSpPr>
            <p:cNvPr id="16" name="textruta 15"/>
            <p:cNvSpPr txBox="1"/>
            <p:nvPr/>
          </p:nvSpPr>
          <p:spPr>
            <a:xfrm>
              <a:off x="2952750" y="3124200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rgbClr val="F907A8"/>
                  </a:solidFill>
                </a:rPr>
                <a:t>0,5 km2</a:t>
              </a:r>
              <a:endParaRPr lang="sv-SE" sz="1200" dirty="0">
                <a:solidFill>
                  <a:srgbClr val="F907A8"/>
                </a:solidFill>
              </a:endParaRPr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3627920" y="5868174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rgbClr val="F907A8"/>
                  </a:solidFill>
                </a:rPr>
                <a:t>0,6 km2</a:t>
              </a:r>
              <a:endParaRPr lang="sv-SE" sz="1200" dirty="0">
                <a:solidFill>
                  <a:srgbClr val="F907A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4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65276"/>
            <a:ext cx="7663566" cy="5735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495944"/>
            <a:ext cx="236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Höjddata och jordarter</a:t>
            </a:r>
            <a:endParaRPr lang="sv-SE" b="1" dirty="0"/>
          </a:p>
        </p:txBody>
      </p:sp>
      <p:sp>
        <p:nvSpPr>
          <p:cNvPr id="5" name="Rektangel 4"/>
          <p:cNvSpPr/>
          <p:nvPr/>
        </p:nvSpPr>
        <p:spPr>
          <a:xfrm>
            <a:off x="1924050" y="4819650"/>
            <a:ext cx="2136332" cy="352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8330885" y="3363718"/>
            <a:ext cx="6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</a:rPr>
              <a:t>WCS</a:t>
            </a:r>
            <a:endParaRPr lang="sv-SE" b="1" dirty="0">
              <a:solidFill>
                <a:srgbClr val="FF0000"/>
              </a:solidFill>
            </a:endParaRPr>
          </a:p>
        </p:txBody>
      </p:sp>
      <p:cxnSp>
        <p:nvCxnSpPr>
          <p:cNvPr id="15" name="Vinklad  14"/>
          <p:cNvCxnSpPr>
            <a:stCxn id="6" idx="2"/>
            <a:endCxn id="5" idx="3"/>
          </p:cNvCxnSpPr>
          <p:nvPr/>
        </p:nvCxnSpPr>
        <p:spPr>
          <a:xfrm rot="5400000">
            <a:off x="5718373" y="2075060"/>
            <a:ext cx="1262813" cy="4578793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495944"/>
            <a:ext cx="4751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/>
              <a:t>(Modifierat) underlag från Jönköpings kommun</a:t>
            </a:r>
            <a:endParaRPr lang="sv-SE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24" y="912900"/>
            <a:ext cx="1807875" cy="31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/>
          <p:cNvSpPr txBox="1"/>
          <p:nvPr/>
        </p:nvSpPr>
        <p:spPr>
          <a:xfrm>
            <a:off x="85724" y="6338888"/>
            <a:ext cx="915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Källare (lila)</a:t>
            </a:r>
            <a:endParaRPr lang="sv-SE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912900"/>
            <a:ext cx="7155628" cy="3392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949235" y="1257300"/>
            <a:ext cx="1056700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 smtClean="0"/>
              <a:t>Ca +90 (RH2000)</a:t>
            </a:r>
            <a:endParaRPr lang="sv-SE" sz="1000" dirty="0"/>
          </a:p>
        </p:txBody>
      </p:sp>
      <p:cxnSp>
        <p:nvCxnSpPr>
          <p:cNvPr id="4" name="Rak pil 3"/>
          <p:cNvCxnSpPr/>
          <p:nvPr/>
        </p:nvCxnSpPr>
        <p:spPr>
          <a:xfrm>
            <a:off x="3005935" y="1380410"/>
            <a:ext cx="823115" cy="4769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4720734"/>
            <a:ext cx="4514850" cy="16181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ruta 11"/>
          <p:cNvSpPr txBox="1"/>
          <p:nvPr/>
        </p:nvSpPr>
        <p:spPr>
          <a:xfrm>
            <a:off x="4905376" y="4728830"/>
            <a:ext cx="4019550" cy="160043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Plant område, grundläggningsnivå </a:t>
            </a:r>
          </a:p>
          <a:p>
            <a:r>
              <a:rPr lang="sv-SE" sz="1400" dirty="0" smtClean="0"/>
              <a:t>(höjd </a:t>
            </a:r>
            <a:r>
              <a:rPr lang="sv-SE" sz="1400" dirty="0" err="1" smtClean="0"/>
              <a:t>u.k</a:t>
            </a:r>
            <a:r>
              <a:rPr lang="sv-SE" sz="1400" dirty="0" smtClean="0"/>
              <a:t>. bottenplatta) +92</a:t>
            </a:r>
          </a:p>
          <a:p>
            <a:endParaRPr lang="sv-SE" sz="1400" dirty="0" smtClean="0"/>
          </a:p>
          <a:p>
            <a:r>
              <a:rPr lang="sv-SE" sz="1400" dirty="0" smtClean="0"/>
              <a:t>Enstaka källare</a:t>
            </a:r>
          </a:p>
          <a:p>
            <a:endParaRPr lang="sv-SE" sz="1400" dirty="0" smtClean="0"/>
          </a:p>
          <a:p>
            <a:r>
              <a:rPr lang="sv-SE" sz="1400" dirty="0" smtClean="0"/>
              <a:t>Notera exkludering av befintlig byggnad (som alltså skall behålla och ej ingår i geokalkylen) 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286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" y="1151156"/>
            <a:ext cx="8793360" cy="4129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504825"/>
            <a:ext cx="9058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Bedömda GTK </a:t>
            </a:r>
          </a:p>
          <a:p>
            <a:r>
              <a:rPr lang="sv-SE" dirty="0" smtClean="0"/>
              <a:t>(geotekniker har bedömt GTK utifrån underlag såsom geotekniska borrningar mm)</a:t>
            </a:r>
            <a:endParaRPr lang="sv-S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23" y="1314449"/>
            <a:ext cx="1964002" cy="271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745745"/>
            <a:ext cx="4410821" cy="2073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581024"/>
            <a:ext cx="4294284" cy="2094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81024"/>
            <a:ext cx="4333875" cy="20819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752600" y="647700"/>
            <a:ext cx="121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Jordlager1 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270370" y="647700"/>
            <a:ext cx="121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Jordlager2 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1071371" y="2910959"/>
            <a:ext cx="11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Jordlager3</a:t>
            </a:r>
            <a:endParaRPr lang="sv-SE" dirty="0"/>
          </a:p>
        </p:txBody>
      </p:sp>
      <p:grpSp>
        <p:nvGrpSpPr>
          <p:cNvPr id="3" name="Grupp 2"/>
          <p:cNvGrpSpPr/>
          <p:nvPr/>
        </p:nvGrpSpPr>
        <p:grpSpPr>
          <a:xfrm>
            <a:off x="4543425" y="2752724"/>
            <a:ext cx="4495799" cy="3552825"/>
            <a:chOff x="4524064" y="3095625"/>
            <a:chExt cx="4521951" cy="354330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93"/>
            <a:stretch/>
          </p:blipFill>
          <p:spPr bwMode="auto">
            <a:xfrm>
              <a:off x="6029325" y="3095625"/>
              <a:ext cx="3016690" cy="3543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89"/>
            <a:stretch/>
          </p:blipFill>
          <p:spPr bwMode="auto">
            <a:xfrm>
              <a:off x="4524064" y="3095625"/>
              <a:ext cx="1524311" cy="3543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11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939</Words>
  <Application>Microsoft Office PowerPoint</Application>
  <PresentationFormat>Bildspel på skärmen (4:3)</PresentationFormat>
  <Paragraphs>141</Paragraphs>
  <Slides>37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38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Statens Geotekniska 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Mats Öberg</dc:creator>
  <cp:lastModifiedBy>Mats Öberg</cp:lastModifiedBy>
  <cp:revision>319</cp:revision>
  <cp:lastPrinted>2016-11-18T09:23:18Z</cp:lastPrinted>
  <dcterms:created xsi:type="dcterms:W3CDTF">2013-06-26T10:22:31Z</dcterms:created>
  <dcterms:modified xsi:type="dcterms:W3CDTF">2016-11-30T11:18:21Z</dcterms:modified>
</cp:coreProperties>
</file>