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291" r:id="rId4"/>
    <p:sldId id="298" r:id="rId5"/>
    <p:sldId id="304" r:id="rId6"/>
    <p:sldId id="299" r:id="rId7"/>
    <p:sldId id="300" r:id="rId8"/>
    <p:sldId id="301" r:id="rId9"/>
    <p:sldId id="303" r:id="rId10"/>
    <p:sldId id="302" r:id="rId11"/>
    <p:sldId id="308" r:id="rId12"/>
    <p:sldId id="305" r:id="rId13"/>
    <p:sldId id="30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 snapToGrid="0">
      <p:cViewPr>
        <p:scale>
          <a:sx n="100" d="100"/>
          <a:sy n="100" d="100"/>
        </p:scale>
        <p:origin x="-237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4/20/2016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4/20/2016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4/20/2016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mats.oberg@swedgeo.se/SGI/2016-04-20</a:t>
            </a:r>
            <a:endParaRPr lang="sv-SE" sz="800" dirty="0" smtClean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is.swedgeo.se/rasskrederosio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57298" y="841276"/>
            <a:ext cx="7153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/>
              <a:t>Harmonisering av kartunderlag ras, sked och erosion – Vägledning 2015</a:t>
            </a:r>
          </a:p>
        </p:txBody>
      </p:sp>
      <p:sp>
        <p:nvSpPr>
          <p:cNvPr id="3" name="Rektangel 2"/>
          <p:cNvSpPr/>
          <p:nvPr/>
        </p:nvSpPr>
        <p:spPr>
          <a:xfrm>
            <a:off x="37527" y="5805264"/>
            <a:ext cx="471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Kartdagar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</a:rPr>
              <a:t>Gävle</a:t>
            </a:r>
            <a:r>
              <a:rPr lang="en-US" sz="1400" b="1" dirty="0" smtClean="0">
                <a:solidFill>
                  <a:srgbClr val="FF0000"/>
                </a:solidFill>
              </a:rPr>
              <a:t> 27 </a:t>
            </a:r>
            <a:r>
              <a:rPr lang="en-US" sz="1400" b="1" dirty="0" err="1" smtClean="0">
                <a:solidFill>
                  <a:srgbClr val="FF0000"/>
                </a:solidFill>
              </a:rPr>
              <a:t>apr</a:t>
            </a:r>
            <a:r>
              <a:rPr lang="en-US" sz="1400" b="1" dirty="0" smtClean="0">
                <a:solidFill>
                  <a:srgbClr val="FF0000"/>
                </a:solidFill>
              </a:rPr>
              <a:t> 2016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Mats Öberg, 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r>
              <a:rPr lang="en-US" sz="1400" b="1" dirty="0" smtClean="0">
                <a:solidFill>
                  <a:srgbClr val="FF0000"/>
                </a:solidFill>
              </a:rPr>
              <a:t>, SGI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0709-730129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2751399" y="3486055"/>
            <a:ext cx="3365022" cy="735541"/>
            <a:chOff x="5253938" y="3442757"/>
            <a:chExt cx="3365022" cy="7355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938" y="3442757"/>
              <a:ext cx="499060" cy="73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6" r="60284"/>
            <a:stretch/>
          </p:blipFill>
          <p:spPr bwMode="auto">
            <a:xfrm>
              <a:off x="7423751" y="3442757"/>
              <a:ext cx="1195209" cy="62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4" r="30619"/>
            <a:stretch/>
          </p:blipFill>
          <p:spPr bwMode="auto">
            <a:xfrm>
              <a:off x="6018284" y="3442757"/>
              <a:ext cx="1236657" cy="61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 3"/>
          <p:cNvGrpSpPr/>
          <p:nvPr/>
        </p:nvGrpSpPr>
        <p:grpSpPr>
          <a:xfrm>
            <a:off x="3456020" y="4125898"/>
            <a:ext cx="2656907" cy="593606"/>
            <a:chOff x="3616893" y="4362974"/>
            <a:chExt cx="2656907" cy="5936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71"/>
            <a:stretch/>
          </p:blipFill>
          <p:spPr bwMode="auto">
            <a:xfrm>
              <a:off x="3616893" y="4362974"/>
              <a:ext cx="1034360" cy="59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67"/>
            <a:stretch/>
          </p:blipFill>
          <p:spPr bwMode="auto">
            <a:xfrm>
              <a:off x="4791099" y="4362974"/>
              <a:ext cx="1482701" cy="59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179511" y="635203"/>
            <a:ext cx="34548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Gruppering av underlag - ökande detaljerings/</a:t>
            </a:r>
          </a:p>
          <a:p>
            <a:r>
              <a:rPr lang="sv-SE" sz="3200" b="1" dirty="0">
                <a:solidFill>
                  <a:prstClr val="black"/>
                </a:solidFill>
              </a:rPr>
              <a:t>k</a:t>
            </a:r>
            <a:r>
              <a:rPr lang="sv-SE" sz="3200" b="1" dirty="0" smtClean="0">
                <a:solidFill>
                  <a:prstClr val="black"/>
                </a:solidFill>
              </a:rPr>
              <a:t>omplexitetsgrad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53" y="-1"/>
            <a:ext cx="5509647" cy="6859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Rak pil 7"/>
          <p:cNvCxnSpPr/>
          <p:nvPr/>
        </p:nvCxnSpPr>
        <p:spPr>
          <a:xfrm>
            <a:off x="1691680" y="2697306"/>
            <a:ext cx="0" cy="33239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Produktblad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81" y="44624"/>
            <a:ext cx="4263623" cy="67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7"/>
          <p:cNvSpPr>
            <a:spLocks noChangeArrowheads="1"/>
          </p:cNvSpPr>
          <p:nvPr/>
        </p:nvSpPr>
        <p:spPr bwMode="auto">
          <a:xfrm>
            <a:off x="13370" y="1268760"/>
            <a:ext cx="484488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prstClr val="black"/>
                </a:solidFill>
              </a:rPr>
              <a:t>Alla produktblad innehåller samma metadata-taggar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prstClr val="black"/>
                </a:solidFill>
              </a:rPr>
              <a:t>Åtkomst</a:t>
            </a:r>
            <a:r>
              <a:rPr lang="sv-SE" sz="2400" dirty="0">
                <a:solidFill>
                  <a:prstClr val="black"/>
                </a:solidFill>
              </a:rPr>
              <a:t>: Typiskt via geodata.se/Geodataportalen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prstClr val="black"/>
                </a:solidFill>
              </a:rPr>
              <a:t>Produktbladen är bilagor i Vägledningen och nås även från kartvisningstjänsten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Produkt/lagernamn </a:t>
            </a:r>
            <a:r>
              <a:rPr lang="sv-SE" sz="2400" dirty="0"/>
              <a:t>i </a:t>
            </a:r>
            <a:r>
              <a:rPr lang="sv-SE" sz="2400" dirty="0" smtClean="0"/>
              <a:t>produktblad, Vägledning </a:t>
            </a:r>
            <a:r>
              <a:rPr lang="sv-SE" sz="2400" dirty="0"/>
              <a:t>resp. </a:t>
            </a:r>
            <a:r>
              <a:rPr lang="sv-SE" sz="2400" dirty="0" smtClean="0"/>
              <a:t>kartvisningstjänst </a:t>
            </a:r>
            <a:r>
              <a:rPr lang="sv-SE" sz="2400" dirty="0"/>
              <a:t>är enhetliga</a:t>
            </a:r>
            <a:r>
              <a:rPr lang="sv-SE" sz="2400" dirty="0" smtClean="0"/>
              <a:t>/ samma/ harmoniserade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Kartvisningstjänst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ektangel 17"/>
          <p:cNvSpPr>
            <a:spLocks noChangeArrowheads="1"/>
          </p:cNvSpPr>
          <p:nvPr/>
        </p:nvSpPr>
        <p:spPr bwMode="auto">
          <a:xfrm>
            <a:off x="2195736" y="2491452"/>
            <a:ext cx="4561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DEMO (i mån av tid)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23925" y="3354884"/>
            <a:ext cx="6853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>
                <a:hlinkClick r:id="rId2"/>
              </a:rPr>
              <a:t>http://gis.swedgeo.se/rasskrederosion</a:t>
            </a:r>
            <a:r>
              <a:rPr lang="sv-SE" sz="3200" dirty="0" smtClean="0">
                <a:hlinkClick r:id="rId2"/>
              </a:rPr>
              <a:t>/</a:t>
            </a:r>
            <a:r>
              <a:rPr lang="sv-SE" sz="3200" dirty="0" smtClean="0"/>
              <a:t> </a:t>
            </a:r>
            <a:endParaRPr lang="sv-SE" sz="3200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6581001"/>
            <a:ext cx="273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Nås från SGI, SGU resp. </a:t>
            </a:r>
            <a:r>
              <a:rPr lang="sv-SE" sz="1200" dirty="0" err="1" smtClean="0"/>
              <a:t>MSB’s</a:t>
            </a:r>
            <a:r>
              <a:rPr lang="sv-SE" sz="1200" dirty="0" smtClean="0"/>
              <a:t> webbsidor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098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24" y="44549"/>
            <a:ext cx="7130125" cy="6784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84516" y="4765923"/>
            <a:ext cx="374441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prstClr val="black"/>
                </a:solidFill>
              </a:rPr>
              <a:t>Responsiv</a:t>
            </a:r>
            <a:r>
              <a:rPr lang="sv-SE" dirty="0" smtClean="0">
                <a:solidFill>
                  <a:prstClr val="black"/>
                </a:solidFill>
              </a:rPr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GPS-stöd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HTML5/</a:t>
            </a:r>
            <a:r>
              <a:rPr lang="sv-SE" dirty="0" err="1" smtClean="0"/>
              <a:t>Javascript</a:t>
            </a:r>
            <a:r>
              <a:rPr lang="sv-SE" dirty="0" smtClean="0"/>
              <a:t>/</a:t>
            </a:r>
            <a:r>
              <a:rPr lang="sv-SE" dirty="0" err="1" smtClean="0"/>
              <a:t>OpenLayers</a:t>
            </a:r>
            <a:r>
              <a:rPr lang="sv-SE" dirty="0" smtClean="0"/>
              <a:t>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WMS datakällor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Samma plattform som </a:t>
            </a:r>
            <a:r>
              <a:rPr lang="sv-SE" dirty="0" err="1" smtClean="0"/>
              <a:t>SGI’s</a:t>
            </a:r>
            <a:r>
              <a:rPr lang="sv-SE" dirty="0" smtClean="0"/>
              <a:t> alla kartvisningstjänster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29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33" y="10144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" y="3921124"/>
            <a:ext cx="3321236" cy="2557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0647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404664"/>
            <a:ext cx="3970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3200" b="1" dirty="0" smtClean="0"/>
              <a:t>Vad arbetar SGI med? </a:t>
            </a:r>
            <a:endParaRPr lang="sv-SE" sz="3200" b="1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02" y="3921124"/>
            <a:ext cx="1161698" cy="2580144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7962807" y="5634890"/>
            <a:ext cx="10654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</a:t>
            </a:r>
            <a:r>
              <a:rPr lang="sv-SE" sz="1000" dirty="0" smtClean="0">
                <a:hlinkClick r:id="rId6"/>
              </a:rPr>
              <a:t>gis.swed</a:t>
            </a:r>
          </a:p>
          <a:p>
            <a:pPr eaLnBrk="1" hangingPunct="1"/>
            <a:r>
              <a:rPr lang="sv-SE" sz="1000" dirty="0" smtClean="0">
                <a:hlinkClick r:id="rId6"/>
              </a:rPr>
              <a:t>geo.se/skred</a:t>
            </a:r>
            <a:r>
              <a:rPr lang="sv-SE" sz="1000" dirty="0">
                <a:hlinkClick r:id="rId6"/>
              </a:rPr>
              <a:t>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 smtClean="0"/>
              <a:t>(~1500,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66646" y="1035050"/>
            <a:ext cx="2087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>
                <a:solidFill>
                  <a:srgbClr val="FF0000"/>
                </a:solidFill>
              </a:rPr>
              <a:t>Surte 1950</a:t>
            </a:r>
            <a:r>
              <a:rPr lang="sv-SE" sz="1000" dirty="0">
                <a:solidFill>
                  <a:srgbClr val="FF0000"/>
                </a:solidFill>
              </a:rPr>
              <a:t>, 1 </a:t>
            </a:r>
            <a:r>
              <a:rPr lang="sv-SE" sz="1000" dirty="0" smtClean="0">
                <a:solidFill>
                  <a:srgbClr val="FF0000"/>
                </a:solidFill>
              </a:rPr>
              <a:t>död, </a:t>
            </a:r>
            <a:r>
              <a:rPr lang="sv-SE" sz="1000" dirty="0">
                <a:solidFill>
                  <a:srgbClr val="FF0000"/>
                </a:solidFill>
              </a:rPr>
              <a:t>300 </a:t>
            </a:r>
            <a:r>
              <a:rPr lang="sv-SE" sz="1000" dirty="0" smtClean="0">
                <a:solidFill>
                  <a:srgbClr val="FF0000"/>
                </a:solidFill>
              </a:rPr>
              <a:t>hemlösa, </a:t>
            </a:r>
          </a:p>
          <a:p>
            <a:pPr eaLnBrk="1" hangingPunct="1"/>
            <a:r>
              <a:rPr lang="sv-SE" sz="1000" dirty="0" smtClean="0">
                <a:solidFill>
                  <a:srgbClr val="FF0000"/>
                </a:solidFill>
              </a:rPr>
              <a:t>30 skadade hus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4043963" y="985213"/>
            <a:ext cx="20417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>
                <a:solidFill>
                  <a:srgbClr val="FF0000"/>
                </a:solidFill>
              </a:rPr>
              <a:t>Tuve 1977</a:t>
            </a:r>
            <a:r>
              <a:rPr lang="sv-SE" sz="1000" dirty="0">
                <a:solidFill>
                  <a:srgbClr val="FF0000"/>
                </a:solidFill>
              </a:rPr>
              <a:t>, 9 </a:t>
            </a:r>
            <a:r>
              <a:rPr lang="sv-SE" sz="1000" dirty="0" smtClean="0">
                <a:solidFill>
                  <a:srgbClr val="FF0000"/>
                </a:solidFill>
              </a:rPr>
              <a:t>döda, </a:t>
            </a:r>
            <a:r>
              <a:rPr lang="sv-SE" sz="1000" dirty="0">
                <a:solidFill>
                  <a:srgbClr val="FF0000"/>
                </a:solidFill>
              </a:rPr>
              <a:t>300 </a:t>
            </a:r>
            <a:r>
              <a:rPr lang="sv-SE" sz="1000" dirty="0" smtClean="0">
                <a:solidFill>
                  <a:srgbClr val="FF0000"/>
                </a:solidFill>
              </a:rPr>
              <a:t>skadade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415952" y="5999102"/>
            <a:ext cx="2735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>
                <a:solidFill>
                  <a:schemeClr val="bg1"/>
                </a:solidFill>
              </a:rPr>
              <a:t>Småröd</a:t>
            </a:r>
            <a:r>
              <a:rPr lang="sv-SE" sz="1000" b="1" dirty="0">
                <a:solidFill>
                  <a:schemeClr val="bg1"/>
                </a:solidFill>
              </a:rPr>
              <a:t> 2006</a:t>
            </a:r>
            <a:r>
              <a:rPr lang="sv-SE" sz="1000" dirty="0">
                <a:solidFill>
                  <a:schemeClr val="bg1"/>
                </a:solidFill>
              </a:rPr>
              <a:t>, </a:t>
            </a:r>
            <a:r>
              <a:rPr lang="sv-SE" sz="1000" dirty="0" smtClean="0">
                <a:solidFill>
                  <a:schemeClr val="bg1"/>
                </a:solidFill>
              </a:rPr>
              <a:t>samhällskostnad </a:t>
            </a:r>
            <a:r>
              <a:rPr lang="sv-SE" sz="1000" dirty="0">
                <a:solidFill>
                  <a:schemeClr val="bg1"/>
                </a:solidFill>
              </a:rPr>
              <a:t>&gt; 500 Mkr</a:t>
            </a:r>
          </a:p>
          <a:p>
            <a:pPr eaLnBrk="1" hangingPunct="1"/>
            <a:r>
              <a:rPr lang="sv-SE" sz="1000" dirty="0">
                <a:solidFill>
                  <a:schemeClr val="bg1"/>
                </a:solidFill>
              </a:rPr>
              <a:t>Trigger: </a:t>
            </a:r>
            <a:r>
              <a:rPr lang="sv-SE" sz="1000" dirty="0" smtClean="0">
                <a:solidFill>
                  <a:schemeClr val="bg1"/>
                </a:solidFill>
              </a:rPr>
              <a:t>felaktig placering av fyllnadsmassor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85279" y="391493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1745274" y="3002022"/>
            <a:ext cx="728296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smtClean="0"/>
              <a:t>Uppdrag: Minska </a:t>
            </a:r>
            <a:r>
              <a:rPr lang="sv-SE" sz="2000" dirty="0"/>
              <a:t>riskerna för ras, skred och stranderosion</a:t>
            </a:r>
            <a:endParaRPr lang="en-US" sz="2000" dirty="0"/>
          </a:p>
        </p:txBody>
      </p:sp>
      <p:pic>
        <p:nvPicPr>
          <p:cNvPr id="2050" name="Picture 2" descr="http://gis.swedgeo.se/skred/images/erosion_illustrati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42" y="1027758"/>
            <a:ext cx="2942492" cy="18678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err="1" smtClean="0">
                <a:solidFill>
                  <a:prstClr val="black"/>
                </a:solidFill>
              </a:rPr>
              <a:t>T</a:t>
            </a:r>
            <a:r>
              <a:rPr lang="sv-SE" sz="32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iB</a:t>
            </a:r>
            <a:r>
              <a:rPr lang="sv-SE" sz="32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på SGI 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pic>
        <p:nvPicPr>
          <p:cNvPr id="13" name="Picture 2" descr="http://www.swedgeo.se/imagevault/publishedmedia/vi2603sg9p0u8jcq3tu3/Scandinav_DMAK_BirgerLa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6" y="1078916"/>
            <a:ext cx="9158086" cy="44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tshållare för innehåll 2"/>
          <p:cNvSpPr txBox="1">
            <a:spLocks/>
          </p:cNvSpPr>
          <p:nvPr/>
        </p:nvSpPr>
        <p:spPr>
          <a:xfrm>
            <a:off x="894399" y="4469253"/>
            <a:ext cx="7341116" cy="21756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/>
              <a:t>Tillgänglig på telefon alla timmar, alla dagar i veckan</a:t>
            </a:r>
          </a:p>
          <a:p>
            <a:r>
              <a:rPr lang="sv-SE" sz="2000" dirty="0" smtClean="0"/>
              <a:t>Återkoppla vid larm inom 15 minuter</a:t>
            </a:r>
          </a:p>
          <a:p>
            <a:r>
              <a:rPr lang="sv-SE" sz="2000" dirty="0" smtClean="0"/>
              <a:t>Vid behov, bedömt i samspel mellan SGI och Räddningstjänst, infinna sig på plats</a:t>
            </a:r>
          </a:p>
          <a:p>
            <a:r>
              <a:rPr lang="sv-SE" sz="2000" dirty="0" smtClean="0"/>
              <a:t>Räddningstjänsten når SGI:s </a:t>
            </a:r>
            <a:r>
              <a:rPr lang="sv-SE" sz="2000" dirty="0" err="1" smtClean="0"/>
              <a:t>TiB</a:t>
            </a:r>
            <a:r>
              <a:rPr lang="sv-SE" sz="2000" dirty="0" smtClean="0"/>
              <a:t> via SOS Alarm</a:t>
            </a:r>
            <a:endParaRPr lang="sv-SE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2" y="1226506"/>
            <a:ext cx="1680834" cy="25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7143263" y="1226506"/>
            <a:ext cx="1882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 dirty="0"/>
              <a:t>Foto: Birger Lallo/Skandinav Bildbyrå</a:t>
            </a:r>
          </a:p>
        </p:txBody>
      </p: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Geokalkylsystem</a:t>
            </a: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8" y="1105143"/>
            <a:ext cx="8524372" cy="4131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ktangel 5"/>
          <p:cNvSpPr/>
          <p:nvPr/>
        </p:nvSpPr>
        <p:spPr>
          <a:xfrm>
            <a:off x="249237" y="5472143"/>
            <a:ext cx="8770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Geokalkyl är ett </a:t>
            </a:r>
            <a:r>
              <a:rPr lang="sv-SE" dirty="0" err="1" smtClean="0"/>
              <a:t>ArcGIS</a:t>
            </a:r>
            <a:r>
              <a:rPr lang="sv-SE" dirty="0" smtClean="0"/>
              <a:t>-verktyg </a:t>
            </a:r>
            <a:r>
              <a:rPr lang="sv-SE" dirty="0"/>
              <a:t>för planering av bebyggelse i tidiga skeden. Det kan till exempel användas vid översiktsplanering i </a:t>
            </a:r>
            <a:r>
              <a:rPr lang="sv-SE" dirty="0" smtClean="0"/>
              <a:t>kommuner för översiktlig </a:t>
            </a:r>
            <a:r>
              <a:rPr lang="sv-SE" b="1" dirty="0" smtClean="0"/>
              <a:t>kostnadsbedömning</a:t>
            </a:r>
            <a:r>
              <a:rPr lang="sv-SE" b="1" dirty="0"/>
              <a:t> </a:t>
            </a:r>
            <a:endParaRPr lang="sv-SE" b="1" dirty="0" smtClean="0"/>
          </a:p>
          <a:p>
            <a:r>
              <a:rPr lang="sv-SE" dirty="0" smtClean="0"/>
              <a:t>av </a:t>
            </a:r>
            <a:r>
              <a:rPr lang="sv-SE" dirty="0"/>
              <a:t>grundläggning och markarbeten. Målgrupper för verktyget är främst geotekniker och samhällsplanerare.</a:t>
            </a:r>
          </a:p>
        </p:txBody>
      </p:sp>
    </p:spTree>
    <p:extLst>
      <p:ext uri="{BB962C8B-B14F-4D97-AF65-F5344CB8AC3E}">
        <p14:creationId xmlns:p14="http://schemas.microsoft.com/office/powerpoint/2010/main" val="35868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Ansvarsområden, kartering</a:t>
            </a: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16" name="Grupp 15"/>
          <p:cNvGrpSpPr/>
          <p:nvPr/>
        </p:nvGrpSpPr>
        <p:grpSpPr>
          <a:xfrm>
            <a:off x="114123" y="1272817"/>
            <a:ext cx="8850364" cy="5324535"/>
            <a:chOff x="114123" y="1075603"/>
            <a:chExt cx="8850364" cy="5324535"/>
          </a:xfrm>
        </p:grpSpPr>
        <p:sp>
          <p:nvSpPr>
            <p:cNvPr id="3" name="Rektangel 2"/>
            <p:cNvSpPr/>
            <p:nvPr/>
          </p:nvSpPr>
          <p:spPr>
            <a:xfrm>
              <a:off x="1187624" y="1075603"/>
              <a:ext cx="7776863" cy="532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 smtClean="0"/>
                <a:t>Genom </a:t>
              </a:r>
              <a:r>
                <a:rPr lang="sv-SE" sz="2000" dirty="0"/>
                <a:t>regeringsuppdrag </a:t>
              </a:r>
              <a:r>
                <a:rPr lang="sv-SE" sz="2000" dirty="0" smtClean="0"/>
                <a:t>karterar SGI </a:t>
              </a:r>
              <a:r>
                <a:rPr lang="sv-SE" sz="2000" dirty="0"/>
                <a:t>översiktligt </a:t>
              </a:r>
              <a:r>
                <a:rPr lang="sv-SE" sz="2000" b="1" dirty="0"/>
                <a:t>riskerna</a:t>
              </a:r>
              <a:r>
                <a:rPr lang="sv-SE" sz="2000" dirty="0"/>
                <a:t> för ras, skred och stranderosion i ett </a:t>
              </a:r>
              <a:r>
                <a:rPr lang="sv-SE" sz="2000" dirty="0" smtClean="0"/>
                <a:t>antal prioriterade </a:t>
              </a:r>
              <a:r>
                <a:rPr lang="sv-SE" sz="2000" dirty="0"/>
                <a:t>områden i Sverige</a:t>
              </a:r>
              <a:r>
                <a:rPr lang="sv-SE" sz="2000" dirty="0" smtClean="0"/>
                <a:t>.</a:t>
              </a:r>
            </a:p>
            <a:p>
              <a:endParaRPr lang="sv-SE" sz="2000" dirty="0"/>
            </a:p>
            <a:p>
              <a:r>
                <a:rPr lang="sv-SE" sz="2000" dirty="0" smtClean="0"/>
                <a:t>SGU </a:t>
              </a:r>
              <a:r>
                <a:rPr lang="sv-SE" sz="2000" dirty="0"/>
                <a:t>producerar, bland annat, </a:t>
              </a:r>
              <a:r>
                <a:rPr lang="sv-SE" sz="2000" b="1" dirty="0"/>
                <a:t>jordartskartor</a:t>
              </a:r>
              <a:r>
                <a:rPr lang="sv-SE" sz="2000" dirty="0"/>
                <a:t> och maringeologiska kartor samt databaser med information om exempelvis markens och havsbottnarnas egenskaper och inträffade skred</a:t>
              </a:r>
              <a:r>
                <a:rPr lang="sv-SE" sz="2000" dirty="0" smtClean="0"/>
                <a:t>.</a:t>
              </a:r>
            </a:p>
            <a:p>
              <a:endParaRPr lang="sv-SE" sz="2000" dirty="0" smtClean="0"/>
            </a:p>
            <a:p>
              <a:r>
                <a:rPr lang="sv-SE" sz="2000" dirty="0" smtClean="0"/>
                <a:t>MSB </a:t>
              </a:r>
              <a:r>
                <a:rPr lang="sv-SE" sz="2000" dirty="0"/>
                <a:t>utför </a:t>
              </a:r>
              <a:r>
                <a:rPr lang="sv-SE" sz="2000" b="1" dirty="0"/>
                <a:t>översiktliga stabilitetskarteringar </a:t>
              </a:r>
              <a:r>
                <a:rPr lang="sv-SE" sz="2000" dirty="0"/>
                <a:t>inom bebyggda områden för att identifiera områden där ytterligare/förfinade stabilitetsutredningar rekommenderas</a:t>
              </a:r>
              <a:r>
                <a:rPr lang="sv-SE" sz="2000" dirty="0" smtClean="0"/>
                <a:t>.</a:t>
              </a:r>
            </a:p>
            <a:p>
              <a:endParaRPr lang="sv-SE" sz="2000" dirty="0"/>
            </a:p>
            <a:p>
              <a:r>
                <a:rPr lang="sv-SE" sz="2000" dirty="0" smtClean="0"/>
                <a:t>SMHI:s </a:t>
              </a:r>
              <a:r>
                <a:rPr lang="sv-SE" sz="2000" b="1" dirty="0"/>
                <a:t>klimatanalyser och scenarier </a:t>
              </a:r>
              <a:r>
                <a:rPr lang="sv-SE" sz="2000" dirty="0"/>
                <a:t>används för att bedöma klimatpåverkan i flera myndighetersunderlag om ras, skred och erosion</a:t>
              </a:r>
              <a:r>
                <a:rPr lang="sv-SE" sz="2000" dirty="0" smtClean="0"/>
                <a:t>.</a:t>
              </a:r>
            </a:p>
            <a:p>
              <a:endParaRPr lang="sv-SE" sz="2000" dirty="0"/>
            </a:p>
            <a:p>
              <a:r>
                <a:rPr lang="sv-SE" sz="2000" dirty="0" smtClean="0"/>
                <a:t>Lantmäteriets </a:t>
              </a:r>
              <a:r>
                <a:rPr lang="sv-SE" sz="2000" dirty="0"/>
                <a:t>allmänna </a:t>
              </a:r>
              <a:r>
                <a:rPr lang="sv-SE" sz="2000" dirty="0" err="1"/>
                <a:t>geodata</a:t>
              </a:r>
              <a:r>
                <a:rPr lang="sv-SE" sz="2000" dirty="0"/>
                <a:t>, </a:t>
              </a:r>
              <a:r>
                <a:rPr lang="sv-SE" sz="2000" b="1" dirty="0"/>
                <a:t>höjddatabas </a:t>
              </a:r>
              <a:r>
                <a:rPr lang="sv-SE" sz="2000" dirty="0"/>
                <a:t>och höjdmodell är viktiga </a:t>
              </a:r>
              <a:r>
                <a:rPr lang="sv-SE" sz="2000" dirty="0" smtClean="0"/>
                <a:t>indata till </a:t>
              </a:r>
              <a:r>
                <a:rPr lang="sv-SE" sz="2000" dirty="0"/>
                <a:t>andra myndigheters arbete med underlag till ras, skred och erosion</a:t>
              </a:r>
              <a:r>
                <a:rPr lang="sv-SE" sz="2000" dirty="0" smtClean="0"/>
                <a:t>.</a:t>
              </a:r>
              <a:endParaRPr lang="sv-SE" sz="2000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95"/>
            <a:stretch/>
          </p:blipFill>
          <p:spPr bwMode="auto">
            <a:xfrm>
              <a:off x="401343" y="1199814"/>
              <a:ext cx="499060" cy="48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76" r="69340"/>
            <a:stretch/>
          </p:blipFill>
          <p:spPr bwMode="auto">
            <a:xfrm>
              <a:off x="376559" y="3273360"/>
              <a:ext cx="548628" cy="62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4" r="37607" b="37874"/>
            <a:stretch/>
          </p:blipFill>
          <p:spPr bwMode="auto">
            <a:xfrm>
              <a:off x="278245" y="2177729"/>
              <a:ext cx="745257" cy="38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771"/>
            <a:stretch/>
          </p:blipFill>
          <p:spPr bwMode="auto">
            <a:xfrm>
              <a:off x="255797" y="4535388"/>
              <a:ext cx="790153" cy="45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67"/>
            <a:stretch/>
          </p:blipFill>
          <p:spPr bwMode="auto">
            <a:xfrm>
              <a:off x="114123" y="5373216"/>
              <a:ext cx="1073501" cy="42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6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Harmonisering, regeringsuppdrag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301925" y="1315529"/>
            <a:ext cx="8229600" cy="16347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sv-SE" sz="2400" i="1" dirty="0" smtClean="0"/>
              <a:t>”… anslaget … användas för finansiering av samordning och harmonisering av underlag som rör </a:t>
            </a:r>
            <a:r>
              <a:rPr lang="sv-SE" sz="2400" b="1" i="1" dirty="0" smtClean="0"/>
              <a:t>ras, skred och erosion</a:t>
            </a:r>
            <a:r>
              <a:rPr lang="sv-SE" sz="2400" i="1" dirty="0" smtClean="0"/>
              <a:t> samt framtagande av vägledning för användarna av de olika befintliga kartunderlagen som myndigheter tillhandahåller.”</a:t>
            </a:r>
          </a:p>
        </p:txBody>
      </p:sp>
      <p:sp>
        <p:nvSpPr>
          <p:cNvPr id="3" name="Rektangel 2"/>
          <p:cNvSpPr/>
          <p:nvPr/>
        </p:nvSpPr>
        <p:spPr>
          <a:xfrm>
            <a:off x="405442" y="3432295"/>
            <a:ext cx="81260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Med harmonisering menas samordna och </a:t>
            </a:r>
            <a:r>
              <a:rPr lang="sv-SE" sz="2400" b="1" dirty="0"/>
              <a:t>tydliggöra</a:t>
            </a:r>
            <a:r>
              <a:rPr lang="sv-SE" sz="2400" dirty="0"/>
              <a:t> underlag som kan uppfattas som dubbelt, motstridigt, eller ha olika syften, eller olika detaljeringsgrad.</a:t>
            </a:r>
          </a:p>
          <a:p>
            <a:endParaRPr lang="sv-SE" sz="2400" dirty="0"/>
          </a:p>
          <a:p>
            <a:r>
              <a:rPr lang="sv-SE" sz="2400" dirty="0"/>
              <a:t>Grundläggande underlag så som SGUs jordartskartor, LMs grundkartor, </a:t>
            </a:r>
            <a:r>
              <a:rPr lang="sv-SE" sz="2400" dirty="0" smtClean="0"/>
              <a:t>ingår inte. Underlag för översvämning ingår inte.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398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Relaterade projekt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12" name="Grupp 11"/>
          <p:cNvGrpSpPr/>
          <p:nvPr/>
        </p:nvGrpSpPr>
        <p:grpSpPr>
          <a:xfrm>
            <a:off x="252961" y="1131408"/>
            <a:ext cx="3737273" cy="5584050"/>
            <a:chOff x="252961" y="1131408"/>
            <a:chExt cx="3737273" cy="5584050"/>
          </a:xfrm>
        </p:grpSpPr>
        <p:sp>
          <p:nvSpPr>
            <p:cNvPr id="5" name="Rektangel 4"/>
            <p:cNvSpPr/>
            <p:nvPr/>
          </p:nvSpPr>
          <p:spPr>
            <a:xfrm>
              <a:off x="901186" y="5761351"/>
              <a:ext cx="244082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 smtClean="0"/>
                <a:t>Kartdagar2016</a:t>
              </a:r>
            </a:p>
            <a:p>
              <a:r>
                <a:rPr lang="sv-SE" sz="1400" dirty="0" smtClean="0"/>
                <a:t>27apr 09.00-10.30</a:t>
              </a:r>
            </a:p>
            <a:p>
              <a:r>
                <a:rPr lang="sv-SE" sz="1400" dirty="0" smtClean="0"/>
                <a:t>”</a:t>
              </a:r>
              <a:r>
                <a:rPr lang="sv-SE" sz="1400" dirty="0" err="1" smtClean="0"/>
                <a:t>Geodata</a:t>
              </a:r>
              <a:r>
                <a:rPr lang="sv-SE" sz="1400" dirty="0" smtClean="0"/>
                <a:t> för samhälls-planering” (METRIA) </a:t>
              </a:r>
              <a:endParaRPr lang="sv-SE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61" y="5761351"/>
              <a:ext cx="547139" cy="9168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14"/>
            <a:stretch/>
          </p:blipFill>
          <p:spPr bwMode="auto">
            <a:xfrm>
              <a:off x="252961" y="1131408"/>
              <a:ext cx="3737273" cy="4545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1" name="Grupp 10"/>
          <p:cNvGrpSpPr/>
          <p:nvPr/>
        </p:nvGrpSpPr>
        <p:grpSpPr>
          <a:xfrm>
            <a:off x="4219792" y="1131408"/>
            <a:ext cx="4822837" cy="4824762"/>
            <a:chOff x="4219792" y="1131408"/>
            <a:chExt cx="4822837" cy="4824762"/>
          </a:xfrm>
        </p:grpSpPr>
        <p:sp>
          <p:nvSpPr>
            <p:cNvPr id="8" name="Rektangel 7"/>
            <p:cNvSpPr/>
            <p:nvPr/>
          </p:nvSpPr>
          <p:spPr>
            <a:xfrm>
              <a:off x="5754251" y="4704283"/>
              <a:ext cx="22392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 smtClean="0"/>
                <a:t>Kartdagar2016</a:t>
              </a:r>
            </a:p>
            <a:p>
              <a:r>
                <a:rPr lang="sv-SE" sz="1400" dirty="0" smtClean="0"/>
                <a:t>26apr 09.30-12.30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867" y="4706788"/>
              <a:ext cx="1476542" cy="12493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792" y="1131408"/>
              <a:ext cx="4822837" cy="35182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167" y="4038908"/>
              <a:ext cx="1164805" cy="5738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9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Resultat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0" name="Grupp 19"/>
          <p:cNvGrpSpPr/>
          <p:nvPr/>
        </p:nvGrpSpPr>
        <p:grpSpPr>
          <a:xfrm>
            <a:off x="510781" y="893676"/>
            <a:ext cx="3898816" cy="5437572"/>
            <a:chOff x="133576" y="799325"/>
            <a:chExt cx="3898816" cy="54375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76" y="1167890"/>
              <a:ext cx="3898816" cy="50690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ruta 14"/>
            <p:cNvSpPr txBox="1"/>
            <p:nvPr/>
          </p:nvSpPr>
          <p:spPr>
            <a:xfrm>
              <a:off x="2854377" y="799325"/>
              <a:ext cx="117801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400" b="1" dirty="0" smtClean="0"/>
                <a:t>VÄGLEDNING</a:t>
              </a:r>
              <a:endParaRPr lang="sv-SE" sz="1400" b="1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5906514" y="577298"/>
            <a:ext cx="3110145" cy="2304385"/>
            <a:chOff x="5620764" y="720173"/>
            <a:chExt cx="3110145" cy="23043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451" y="1265151"/>
              <a:ext cx="1623458" cy="1759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410" y="1115650"/>
              <a:ext cx="1360399" cy="1759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764" y="874061"/>
              <a:ext cx="1397350" cy="1759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ruta 15"/>
            <p:cNvSpPr txBox="1"/>
            <p:nvPr/>
          </p:nvSpPr>
          <p:spPr>
            <a:xfrm>
              <a:off x="7413048" y="720173"/>
              <a:ext cx="1317861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400" b="1" dirty="0" smtClean="0"/>
                <a:t>PRODUKTBLAD</a:t>
              </a:r>
              <a:endParaRPr lang="sv-SE" sz="1400" b="1" dirty="0"/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767214" y="2847778"/>
            <a:ext cx="3122084" cy="3483470"/>
            <a:chOff x="4999566" y="3142016"/>
            <a:chExt cx="3122084" cy="348347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71" y="3485069"/>
              <a:ext cx="3121479" cy="31404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ruta 16"/>
            <p:cNvSpPr txBox="1"/>
            <p:nvPr/>
          </p:nvSpPr>
          <p:spPr>
            <a:xfrm>
              <a:off x="4999566" y="3142016"/>
              <a:ext cx="183620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400" b="1" dirty="0" smtClean="0"/>
                <a:t>KARTVISNINGSTJÄNST</a:t>
              </a:r>
              <a:endParaRPr lang="sv-S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0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</a:rPr>
              <a:t>Vägledningen beskriver</a:t>
            </a:r>
            <a:endParaRPr lang="sv-SE" sz="3200" b="1" dirty="0" smtClean="0">
              <a:solidFill>
                <a:prstClr val="black"/>
              </a:solidFill>
            </a:endParaRP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ektangel 17"/>
          <p:cNvSpPr>
            <a:spLocks noChangeArrowheads="1"/>
          </p:cNvSpPr>
          <p:nvPr/>
        </p:nvSpPr>
        <p:spPr bwMode="auto">
          <a:xfrm>
            <a:off x="387350" y="1431471"/>
            <a:ext cx="77343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prstClr val="black"/>
                </a:solidFill>
              </a:rPr>
              <a:t>Vad är ras, skred och erosion?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prstClr val="black"/>
                </a:solidFill>
              </a:rPr>
              <a:t>Hur kan underlagen användas?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prstClr val="black"/>
                </a:solidFill>
              </a:rPr>
              <a:t>Hur skall man välja underlag? (alla underlag finns ju inte i alla geografiska områden…)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>
                <a:solidFill>
                  <a:prstClr val="black"/>
                </a:solidFill>
              </a:rPr>
              <a:t>Allmänna tolkningsråd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solidFill>
                <a:prstClr val="black"/>
              </a:solidFill>
            </a:endParaRPr>
          </a:p>
          <a:p>
            <a:r>
              <a:rPr lang="sv-SE" sz="1400" u="sng" dirty="0" smtClean="0">
                <a:solidFill>
                  <a:prstClr val="black"/>
                </a:solidFill>
              </a:rPr>
              <a:t>Målgrupp</a:t>
            </a:r>
            <a:r>
              <a:rPr lang="sv-SE" sz="1400" dirty="0" smtClean="0">
                <a:solidFill>
                  <a:prstClr val="black"/>
                </a:solidFill>
              </a:rPr>
              <a:t>: 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 smtClean="0">
                <a:solidFill>
                  <a:prstClr val="black"/>
                </a:solidFill>
              </a:rPr>
              <a:t>R</a:t>
            </a:r>
            <a:r>
              <a:rPr lang="sv-SE" sz="1400" dirty="0" smtClean="0"/>
              <a:t>egionala </a:t>
            </a:r>
            <a:r>
              <a:rPr lang="sv-SE" sz="1400" dirty="0"/>
              <a:t>och kommunala planerare och </a:t>
            </a:r>
            <a:r>
              <a:rPr lang="sv-SE" sz="1400" dirty="0" smtClean="0"/>
              <a:t>strateger, bygglovshandläggare, miljöinspektörer</a:t>
            </a:r>
            <a:r>
              <a:rPr lang="sv-SE" sz="1400" dirty="0"/>
              <a:t>, VA-planerare och personal inom Räddningstjänsten</a:t>
            </a:r>
            <a:r>
              <a:rPr lang="sv-SE" sz="1400" dirty="0" smtClean="0"/>
              <a:t>. Centrala myndigheter och företag som vill veta var det går att hitta ytterligare information om ras, skred eller erosion i förhållande till markanvändning eller klimatanpassningsarbete.</a:t>
            </a:r>
            <a:endParaRPr lang="sv-SE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555</Words>
  <Application>Microsoft Office PowerPoint</Application>
  <PresentationFormat>Bildspel på skärmen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318</cp:revision>
  <cp:lastPrinted>2016-04-20T11:19:25Z</cp:lastPrinted>
  <dcterms:created xsi:type="dcterms:W3CDTF">2013-06-26T10:22:31Z</dcterms:created>
  <dcterms:modified xsi:type="dcterms:W3CDTF">2016-04-20T11:21:55Z</dcterms:modified>
</cp:coreProperties>
</file>