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43"/>
  </p:notesMasterIdLst>
  <p:handoutMasterIdLst>
    <p:handoutMasterId r:id="rId44"/>
  </p:handoutMasterIdLst>
  <p:sldIdLst>
    <p:sldId id="284" r:id="rId3"/>
    <p:sldId id="283" r:id="rId4"/>
    <p:sldId id="303" r:id="rId5"/>
    <p:sldId id="277" r:id="rId6"/>
    <p:sldId id="279" r:id="rId7"/>
    <p:sldId id="278" r:id="rId8"/>
    <p:sldId id="281" r:id="rId9"/>
    <p:sldId id="285" r:id="rId10"/>
    <p:sldId id="286" r:id="rId11"/>
    <p:sldId id="314" r:id="rId12"/>
    <p:sldId id="313" r:id="rId13"/>
    <p:sldId id="282" r:id="rId14"/>
    <p:sldId id="287" r:id="rId15"/>
    <p:sldId id="288" r:id="rId16"/>
    <p:sldId id="319" r:id="rId17"/>
    <p:sldId id="289" r:id="rId18"/>
    <p:sldId id="290" r:id="rId19"/>
    <p:sldId id="315" r:id="rId20"/>
    <p:sldId id="291" r:id="rId21"/>
    <p:sldId id="317" r:id="rId22"/>
    <p:sldId id="318" r:id="rId23"/>
    <p:sldId id="292" r:id="rId24"/>
    <p:sldId id="324" r:id="rId25"/>
    <p:sldId id="316" r:id="rId26"/>
    <p:sldId id="320" r:id="rId27"/>
    <p:sldId id="293" r:id="rId28"/>
    <p:sldId id="294" r:id="rId29"/>
    <p:sldId id="295" r:id="rId30"/>
    <p:sldId id="323" r:id="rId31"/>
    <p:sldId id="296" r:id="rId32"/>
    <p:sldId id="297" r:id="rId33"/>
    <p:sldId id="301" r:id="rId34"/>
    <p:sldId id="322" r:id="rId35"/>
    <p:sldId id="325" r:id="rId36"/>
    <p:sldId id="299" r:id="rId37"/>
    <p:sldId id="326" r:id="rId38"/>
    <p:sldId id="298" r:id="rId39"/>
    <p:sldId id="300" r:id="rId40"/>
    <p:sldId id="302" r:id="rId41"/>
    <p:sldId id="321" r:id="rId42"/>
  </p:sldIdLst>
  <p:sldSz cx="9144000" cy="6858000" type="screen4x3"/>
  <p:notesSz cx="6797675" cy="99266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FFFF"/>
    <a:srgbClr val="FF0000"/>
    <a:srgbClr val="66FF99"/>
    <a:srgbClr val="00CC0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0" autoAdjust="0"/>
    <p:restoredTop sz="94614" autoAdjust="0"/>
  </p:normalViewPr>
  <p:slideViewPr>
    <p:cSldViewPr snapToObjects="1">
      <p:cViewPr varScale="1">
        <p:scale>
          <a:sx n="114" d="100"/>
          <a:sy n="114" d="100"/>
        </p:scale>
        <p:origin x="18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8" d="100"/>
          <a:sy n="88" d="100"/>
        </p:scale>
        <p:origin x="-3150" y="-10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958" cy="49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8" y="1"/>
            <a:ext cx="2944958" cy="49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34"/>
            <a:ext cx="2944958" cy="49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8" y="9428534"/>
            <a:ext cx="2944958" cy="49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5363E5-90A2-49D5-934C-6990BAAE840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9689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958" cy="49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1"/>
            <a:ext cx="2944958" cy="49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5074"/>
            <a:ext cx="5438464" cy="446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34"/>
            <a:ext cx="2944958" cy="49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8534"/>
            <a:ext cx="2944958" cy="49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AF1FCE-4DBD-4CE7-84EA-59B16E37562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9625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7484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1684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8397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4905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4277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4554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0941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5107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243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014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3340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3590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56303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52342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63496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83798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4215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26196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38791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0550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88105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1044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5F02FA-B2EA-46B4-9A52-0E3CCDFF4E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Platshållare för sidhuvud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Pressinformation</a:t>
            </a:r>
          </a:p>
        </p:txBody>
      </p:sp>
    </p:spTree>
    <p:extLst>
      <p:ext uri="{BB962C8B-B14F-4D97-AF65-F5344CB8AC3E}">
        <p14:creationId xmlns:p14="http://schemas.microsoft.com/office/powerpoint/2010/main" val="14039713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20988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13958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02840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32399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24135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85827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20685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7535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68734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39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8067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39054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40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122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6112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5591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0379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247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F1FCE-4DBD-4CE7-84EA-59B16E37562E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2519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76575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929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35110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663791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548059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57224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3622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99693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986185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589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43794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577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06529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235238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36661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5262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7147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2217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5974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8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06087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5143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förslag sid 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4"/>
          <p:cNvSpPr txBox="1">
            <a:spLocks noChangeArrowheads="1"/>
          </p:cNvSpPr>
          <p:nvPr userDrawn="1"/>
        </p:nvSpPr>
        <p:spPr bwMode="auto">
          <a:xfrm>
            <a:off x="5176838" y="4565650"/>
            <a:ext cx="1971675" cy="220663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782" tIns="47891" rIns="95782" bIns="47891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sv-SE" sz="800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6" name="Text Box 35"/>
          <p:cNvSpPr txBox="1">
            <a:spLocks noChangeArrowheads="1"/>
          </p:cNvSpPr>
          <p:nvPr userDrawn="1"/>
        </p:nvSpPr>
        <p:spPr bwMode="auto">
          <a:xfrm>
            <a:off x="8083550" y="1012825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2C73D0DB-0D8E-4E32-A075-F8D697A0736D}" type="slidenum">
              <a:rPr lang="sv-SE" sz="1000">
                <a:solidFill>
                  <a:schemeClr val="bg1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sv-SE" sz="1000" dirty="0">
              <a:solidFill>
                <a:schemeClr val="bg1"/>
              </a:solidFill>
            </a:endParaRPr>
          </a:p>
        </p:txBody>
      </p:sp>
      <p:sp>
        <p:nvSpPr>
          <p:cNvPr id="2" name="Rektangel 1"/>
          <p:cNvSpPr/>
          <p:nvPr userDrawn="1"/>
        </p:nvSpPr>
        <p:spPr>
          <a:xfrm>
            <a:off x="8771782" y="3969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94B0683-8D09-4B51-B5A0-D220E32CF7B0}" type="slidenum">
              <a:rPr lang="sv-SE" sz="1200" baseline="0" smtClean="0">
                <a:solidFill>
                  <a:schemeClr val="bg1"/>
                </a:solidFill>
              </a:rPr>
              <a:pPr/>
              <a:t>‹#›</a:t>
            </a:fld>
            <a:endParaRPr lang="en-US" sz="1200" baseline="0" dirty="0"/>
          </a:p>
        </p:txBody>
      </p:sp>
      <p:sp>
        <p:nvSpPr>
          <p:cNvPr id="3" name="textruta 2"/>
          <p:cNvSpPr txBox="1"/>
          <p:nvPr userDrawn="1"/>
        </p:nvSpPr>
        <p:spPr>
          <a:xfrm>
            <a:off x="7148513" y="6642556"/>
            <a:ext cx="19954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>
                <a:solidFill>
                  <a:srgbClr val="0000FF"/>
                </a:solidFill>
              </a:rPr>
              <a:t>mats.oberg@swedgeo.se/2018-08-17</a:t>
            </a:r>
            <a:endParaRPr lang="en-US" sz="800" dirty="0">
              <a:solidFill>
                <a:srgbClr val="0000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 userDrawn="1"/>
        </p:nvSpPr>
        <p:spPr bwMode="auto">
          <a:xfrm>
            <a:off x="7250113" y="6643688"/>
            <a:ext cx="18938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v-SE" sz="800">
                <a:solidFill>
                  <a:schemeClr val="accent2"/>
                </a:solidFill>
              </a:rPr>
              <a:t>mats.oberg@swedgeo.se/2012-08-15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file:///\\fileserv\sgi\Myndighetsfunktion\G&#246;ta%20&#228;lv\FC2018_TBX%20via%20Windows%2010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s.swedgeo.se/geoserver/wm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gis.swedgeo.se/skredriskkarteringar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67962" y="583314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MANUAL </a:t>
            </a:r>
            <a:r>
              <a:rPr lang="sv-SE" sz="2400" b="1" dirty="0" err="1"/>
              <a:t>ArcGIS</a:t>
            </a:r>
            <a:r>
              <a:rPr lang="sv-SE" sz="2400" b="1" dirty="0"/>
              <a:t>-verktyg för Plan, Profil (1:1) och överslagsberäkning av slänt </a:t>
            </a:r>
            <a:r>
              <a:rPr lang="sv-SE" sz="2400" b="1" dirty="0" err="1"/>
              <a:t>ver</a:t>
            </a:r>
            <a:r>
              <a:rPr lang="sv-SE" sz="2400" b="1" dirty="0"/>
              <a:t> 180817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251198" y="2935142"/>
            <a:ext cx="87753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MSB2:4-finasierat projekt 2017-2018 ” Stöd till Räddningstjänsten och USAR-team i akuta ras- och skredsituationer - webbaserad och GIS-modellerad överslagsberäkning av markstabilitet ” (och vidare </a:t>
            </a:r>
            <a:r>
              <a:rPr lang="sv-SE" sz="1800" dirty="0" err="1"/>
              <a:t>TiB</a:t>
            </a:r>
            <a:r>
              <a:rPr lang="sv-SE" sz="1800" dirty="0"/>
              <a:t>-stöd från SGI)</a:t>
            </a:r>
          </a:p>
          <a:p>
            <a:endParaRPr lang="sv-S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Teknisk projektledare: Mats Öberg/SGI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Geotekniskt sakkunnig: Karin Odén/SGI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Utveckling </a:t>
            </a:r>
            <a:r>
              <a:rPr lang="sv-SE" sz="1800" dirty="0" err="1"/>
              <a:t>ArcGIS</a:t>
            </a:r>
            <a:r>
              <a:rPr lang="sv-SE" sz="1800" dirty="0"/>
              <a:t> Tools: Elias </a:t>
            </a:r>
            <a:r>
              <a:rPr lang="sv-SE" sz="1800" dirty="0" err="1"/>
              <a:t>Jörholt</a:t>
            </a:r>
            <a:r>
              <a:rPr lang="sv-SE" sz="1800" dirty="0"/>
              <a:t>/SWECO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Projektansvarig Samverkansområde Geografiskt områdesansvar (SOGO): Sven Vasseur/Lantmäteriet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/>
          </a:p>
        </p:txBody>
      </p:sp>
      <p:grpSp>
        <p:nvGrpSpPr>
          <p:cNvPr id="16" name="Grupp 15"/>
          <p:cNvGrpSpPr/>
          <p:nvPr/>
        </p:nvGrpSpPr>
        <p:grpSpPr>
          <a:xfrm>
            <a:off x="814267" y="1736731"/>
            <a:ext cx="6337026" cy="695238"/>
            <a:chOff x="251198" y="1722335"/>
            <a:chExt cx="6337026" cy="695238"/>
          </a:xfrm>
        </p:grpSpPr>
        <p:grpSp>
          <p:nvGrpSpPr>
            <p:cNvPr id="12" name="Grupp 11"/>
            <p:cNvGrpSpPr/>
            <p:nvPr/>
          </p:nvGrpSpPr>
          <p:grpSpPr>
            <a:xfrm>
              <a:off x="251198" y="1722335"/>
              <a:ext cx="5095744" cy="695238"/>
              <a:chOff x="395536" y="4909741"/>
              <a:chExt cx="5095744" cy="695238"/>
            </a:xfrm>
          </p:grpSpPr>
          <p:pic>
            <p:nvPicPr>
              <p:cNvPr id="8" name="Bildobjekt 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223"/>
              <a:stretch/>
            </p:blipFill>
            <p:spPr>
              <a:xfrm>
                <a:off x="2843808" y="4909741"/>
                <a:ext cx="2647472" cy="695238"/>
              </a:xfrm>
              <a:prstGeom prst="rect">
                <a:avLst/>
              </a:prstGeom>
            </p:spPr>
          </p:pic>
          <p:pic>
            <p:nvPicPr>
              <p:cNvPr id="11" name="Bildobjekt 1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2215"/>
              <a:stretch/>
            </p:blipFill>
            <p:spPr>
              <a:xfrm>
                <a:off x="395536" y="4909741"/>
                <a:ext cx="576064" cy="695238"/>
              </a:xfrm>
              <a:prstGeom prst="rect">
                <a:avLst/>
              </a:prstGeom>
            </p:spPr>
          </p:pic>
          <p:pic>
            <p:nvPicPr>
              <p:cNvPr id="9" name="Bildobjekt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5616" y="4962269"/>
                <a:ext cx="1584176" cy="590183"/>
              </a:xfrm>
              <a:prstGeom prst="rect">
                <a:avLst/>
              </a:prstGeom>
            </p:spPr>
          </p:pic>
        </p:grpSp>
        <p:pic>
          <p:nvPicPr>
            <p:cNvPr id="15" name="Bildobjekt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6155" y="1727910"/>
              <a:ext cx="532069" cy="684089"/>
            </a:xfrm>
            <a:prstGeom prst="rect">
              <a:avLst/>
            </a:prstGeom>
          </p:spPr>
        </p:pic>
      </p:grpSp>
      <p:sp>
        <p:nvSpPr>
          <p:cNvPr id="2" name="Rektangel 1"/>
          <p:cNvSpPr/>
          <p:nvPr/>
        </p:nvSpPr>
        <p:spPr bwMode="auto">
          <a:xfrm>
            <a:off x="7112256" y="6226170"/>
            <a:ext cx="1914298" cy="40229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000" dirty="0"/>
              <a:t>SGI-specifikt, se gråa rutor löpande och bilder på slutet</a:t>
            </a:r>
            <a:endParaRPr kumimoji="0" lang="sv-SE" sz="10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2286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 30"/>
          <p:cNvGrpSpPr/>
          <p:nvPr/>
        </p:nvGrpSpPr>
        <p:grpSpPr>
          <a:xfrm>
            <a:off x="0" y="300631"/>
            <a:ext cx="9144000" cy="6426851"/>
            <a:chOff x="0" y="300631"/>
            <a:chExt cx="9144000" cy="6426851"/>
          </a:xfrm>
        </p:grpSpPr>
        <p:grpSp>
          <p:nvGrpSpPr>
            <p:cNvPr id="27" name="Grupp 26"/>
            <p:cNvGrpSpPr/>
            <p:nvPr/>
          </p:nvGrpSpPr>
          <p:grpSpPr>
            <a:xfrm>
              <a:off x="0" y="300631"/>
              <a:ext cx="9144000" cy="6426851"/>
              <a:chOff x="0" y="300631"/>
              <a:chExt cx="9144000" cy="6426851"/>
            </a:xfrm>
          </p:grpSpPr>
          <p:grpSp>
            <p:nvGrpSpPr>
              <p:cNvPr id="12" name="Grupp 11"/>
              <p:cNvGrpSpPr/>
              <p:nvPr/>
            </p:nvGrpSpPr>
            <p:grpSpPr>
              <a:xfrm>
                <a:off x="0" y="300631"/>
                <a:ext cx="9144000" cy="6426851"/>
                <a:chOff x="0" y="300631"/>
                <a:chExt cx="9144000" cy="6426851"/>
              </a:xfrm>
            </p:grpSpPr>
            <p:sp>
              <p:nvSpPr>
                <p:cNvPr id="5" name="textruta 4"/>
                <p:cNvSpPr txBox="1"/>
                <p:nvPr/>
              </p:nvSpPr>
              <p:spPr>
                <a:xfrm>
                  <a:off x="362416" y="911051"/>
                  <a:ext cx="5980541" cy="13542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400" dirty="0"/>
                    <a:t>Öppna </a:t>
                  </a:r>
                  <a:r>
                    <a:rPr lang="sv-SE" sz="1400" b="1" dirty="0" err="1"/>
                    <a:t>Plan.mxd</a:t>
                  </a:r>
                  <a:r>
                    <a:rPr lang="sv-SE" sz="1400" b="1" dirty="0"/>
                    <a:t> från Windows </a:t>
                  </a:r>
                  <a:r>
                    <a:rPr lang="sv-SE" sz="1400" dirty="0"/>
                    <a:t>(i det här fallet på SGI internt under </a:t>
                  </a:r>
                  <a:r>
                    <a:rPr lang="sv-SE" sz="1400" dirty="0">
                      <a:hlinkClick r:id="rId3" action="ppaction://hlinkfile"/>
                    </a:rPr>
                    <a:t>\\fileserv\sgi\Myndighetsfunktion\Göta älv\FC2018_TBX via Windows 10</a:t>
                  </a:r>
                  <a:r>
                    <a:rPr lang="sv-SE" sz="1400" dirty="0"/>
                    <a:t>)</a:t>
                  </a:r>
                </a:p>
                <a:p>
                  <a:endParaRPr lang="sv-SE" sz="1400" dirty="0"/>
                </a:p>
                <a:p>
                  <a:r>
                    <a:rPr lang="sv-SE" sz="1400" dirty="0"/>
                    <a:t>Så här skall det se ut ungefär. Om du inte har </a:t>
                  </a:r>
                  <a:r>
                    <a:rPr lang="sv-SE" sz="1400" dirty="0" err="1"/>
                    <a:t>ArcCatalog</a:t>
                  </a:r>
                  <a:r>
                    <a:rPr lang="sv-SE" sz="1400" dirty="0"/>
                    <a:t>-panelen dockad till höger så når du </a:t>
                  </a:r>
                  <a:r>
                    <a:rPr lang="sv-SE" sz="1400" dirty="0" err="1"/>
                    <a:t>ArcCatalog</a:t>
                  </a:r>
                  <a:r>
                    <a:rPr lang="sv-SE" sz="1400" dirty="0"/>
                    <a:t> via toolbar-raden </a:t>
                  </a:r>
                </a:p>
                <a:p>
                  <a:endParaRPr lang="sv-SE" sz="1200" dirty="0"/>
                </a:p>
              </p:txBody>
            </p:sp>
            <p:grpSp>
              <p:nvGrpSpPr>
                <p:cNvPr id="7" name="Grupp 6"/>
                <p:cNvGrpSpPr/>
                <p:nvPr/>
              </p:nvGrpSpPr>
              <p:grpSpPr>
                <a:xfrm>
                  <a:off x="7772400" y="546229"/>
                  <a:ext cx="1371600" cy="1565151"/>
                  <a:chOff x="5868144" y="1082147"/>
                  <a:chExt cx="1371600" cy="1565151"/>
                </a:xfrm>
              </p:grpSpPr>
              <p:pic>
                <p:nvPicPr>
                  <p:cNvPr id="2" name="Bildobjekt 1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b="53138"/>
                  <a:stretch/>
                </p:blipFill>
                <p:spPr>
                  <a:xfrm>
                    <a:off x="5868144" y="1082147"/>
                    <a:ext cx="1371600" cy="834685"/>
                  </a:xfrm>
                  <a:prstGeom prst="rect">
                    <a:avLst/>
                  </a:prstGeom>
                </p:spPr>
              </p:pic>
              <p:pic>
                <p:nvPicPr>
                  <p:cNvPr id="8" name="Bildobjekt 7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t="60641"/>
                  <a:stretch/>
                </p:blipFill>
                <p:spPr>
                  <a:xfrm>
                    <a:off x="5868144" y="1946243"/>
                    <a:ext cx="1371600" cy="70105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8" name="Rektangel 17"/>
                <p:cNvSpPr/>
                <p:nvPr/>
              </p:nvSpPr>
              <p:spPr bwMode="auto">
                <a:xfrm>
                  <a:off x="7821283" y="1598995"/>
                  <a:ext cx="755823" cy="185039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" name="Rektangel 2"/>
                <p:cNvSpPr/>
                <p:nvPr/>
              </p:nvSpPr>
              <p:spPr>
                <a:xfrm>
                  <a:off x="7405651" y="5964892"/>
                  <a:ext cx="1468641" cy="55399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sv-SE" sz="1000" i="1" dirty="0"/>
                    <a:t>SGI-intern-relaterat: Testad i ArcGIS10.3-10.5</a:t>
                  </a:r>
                </a:p>
              </p:txBody>
            </p:sp>
            <p:sp>
              <p:nvSpPr>
                <p:cNvPr id="19" name="textruta 18"/>
                <p:cNvSpPr txBox="1"/>
                <p:nvPr/>
              </p:nvSpPr>
              <p:spPr>
                <a:xfrm>
                  <a:off x="0" y="495420"/>
                  <a:ext cx="76815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b="1" dirty="0"/>
                    <a:t>Start</a:t>
                  </a:r>
                </a:p>
              </p:txBody>
            </p:sp>
            <p:sp>
              <p:nvSpPr>
                <p:cNvPr id="21" name="Rektangel 20"/>
                <p:cNvSpPr/>
                <p:nvPr/>
              </p:nvSpPr>
              <p:spPr>
                <a:xfrm>
                  <a:off x="66736" y="906198"/>
                  <a:ext cx="3273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b="1" dirty="0"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  <p:pic>
              <p:nvPicPr>
                <p:cNvPr id="15" name="Bildobjekt 14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4079" y="2057679"/>
                  <a:ext cx="6414218" cy="4669803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sp>
              <p:nvSpPr>
                <p:cNvPr id="30" name="Rektangel 29"/>
                <p:cNvSpPr/>
                <p:nvPr/>
              </p:nvSpPr>
              <p:spPr bwMode="auto">
                <a:xfrm>
                  <a:off x="3999807" y="1572361"/>
                  <a:ext cx="1664146" cy="275188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32" name="Rak pilkoppling 31"/>
                <p:cNvCxnSpPr/>
                <p:nvPr/>
              </p:nvCxnSpPr>
              <p:spPr bwMode="auto">
                <a:xfrm>
                  <a:off x="4295078" y="1691514"/>
                  <a:ext cx="1728217" cy="1575372"/>
                </a:xfrm>
                <a:prstGeom prst="straightConnector1">
                  <a:avLst/>
                </a:prstGeom>
                <a:noFill/>
                <a:ln w="31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34" name="Rektangel 33"/>
                <p:cNvSpPr/>
                <p:nvPr/>
              </p:nvSpPr>
              <p:spPr bwMode="auto">
                <a:xfrm>
                  <a:off x="1916718" y="1800215"/>
                  <a:ext cx="2378360" cy="305055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" name="Rektangel 34"/>
                <p:cNvSpPr/>
                <p:nvPr/>
              </p:nvSpPr>
              <p:spPr bwMode="auto">
                <a:xfrm>
                  <a:off x="2586066" y="2418684"/>
                  <a:ext cx="116191" cy="126623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37" name="Rak pilkoppling 36"/>
                <p:cNvCxnSpPr>
                  <a:stCxn id="34" idx="2"/>
                  <a:endCxn id="35" idx="0"/>
                </p:cNvCxnSpPr>
                <p:nvPr/>
              </p:nvCxnSpPr>
              <p:spPr bwMode="auto">
                <a:xfrm flipH="1">
                  <a:off x="2644162" y="2105270"/>
                  <a:ext cx="461736" cy="313414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39" name="textruta 38"/>
                <p:cNvSpPr txBox="1"/>
                <p:nvPr/>
              </p:nvSpPr>
              <p:spPr>
                <a:xfrm>
                  <a:off x="3343808" y="300631"/>
                  <a:ext cx="3871573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1600" dirty="0">
                      <a:solidFill>
                        <a:srgbClr val="FF0000"/>
                      </a:solidFill>
                    </a:rPr>
                    <a:t>Följ stegen </a:t>
                  </a:r>
                  <a:r>
                    <a:rPr lang="sv-SE" sz="1600" b="1" dirty="0">
                      <a:solidFill>
                        <a:srgbClr val="FF0000"/>
                      </a:solidFill>
                    </a:rPr>
                    <a:t>1, 2 </a:t>
                  </a:r>
                  <a:r>
                    <a:rPr lang="sv-SE" sz="1600" dirty="0">
                      <a:solidFill>
                        <a:srgbClr val="FF0000"/>
                      </a:solidFill>
                    </a:rPr>
                    <a:t>osv och de röda rutorna!</a:t>
                  </a:r>
                </a:p>
              </p:txBody>
            </p:sp>
            <p:cxnSp>
              <p:nvCxnSpPr>
                <p:cNvPr id="41" name="Rak pilkoppling 40"/>
                <p:cNvCxnSpPr>
                  <a:endCxn id="18" idx="1"/>
                </p:cNvCxnSpPr>
                <p:nvPr/>
              </p:nvCxnSpPr>
              <p:spPr bwMode="auto">
                <a:xfrm>
                  <a:off x="5429250" y="1228725"/>
                  <a:ext cx="2392033" cy="462790"/>
                </a:xfrm>
                <a:prstGeom prst="straightConnector1">
                  <a:avLst/>
                </a:prstGeom>
                <a:noFill/>
                <a:ln w="31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6" name="Rektangel 15"/>
              <p:cNvSpPr/>
              <p:nvPr/>
            </p:nvSpPr>
            <p:spPr>
              <a:xfrm>
                <a:off x="6964440" y="3078079"/>
                <a:ext cx="1833331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200" dirty="0"/>
                  <a:t>Du kan växla mellan dockad panel (’nålen’ pekar neråt)</a:t>
                </a:r>
              </a:p>
              <a:p>
                <a:r>
                  <a:rPr lang="sv-SE" sz="1200" dirty="0"/>
                  <a:t>eller ”Auto </a:t>
                </a:r>
                <a:r>
                  <a:rPr lang="sv-SE" sz="1200" dirty="0" err="1"/>
                  <a:t>Hide</a:t>
                </a:r>
                <a:r>
                  <a:rPr lang="sv-SE" sz="1200" dirty="0"/>
                  <a:t>” (’nålen’ pekar horisontellt)</a:t>
                </a:r>
              </a:p>
              <a:p>
                <a:r>
                  <a:rPr lang="sv-SE" sz="1200" dirty="0"/>
                  <a:t>Vid Auto </a:t>
                </a:r>
                <a:r>
                  <a:rPr lang="sv-SE" sz="1200" dirty="0" err="1"/>
                  <a:t>Hide</a:t>
                </a:r>
                <a:r>
                  <a:rPr lang="sv-SE" sz="1200" dirty="0"/>
                  <a:t> döljs panelen automatisk. </a:t>
                </a:r>
              </a:p>
              <a:p>
                <a:r>
                  <a:rPr lang="sv-SE" sz="1200" dirty="0"/>
                  <a:t>Dockad panel </a:t>
                </a:r>
                <a:r>
                  <a:rPr lang="sv-SE" sz="1200" dirty="0" err="1"/>
                  <a:t>rekom-menderas</a:t>
                </a:r>
                <a:r>
                  <a:rPr lang="sv-SE" sz="1200" dirty="0"/>
                  <a:t>!   </a:t>
                </a:r>
              </a:p>
            </p:txBody>
          </p:sp>
          <p:sp>
            <p:nvSpPr>
              <p:cNvPr id="17" name="Rektangel: rundade hörn 16"/>
              <p:cNvSpPr/>
              <p:nvPr/>
            </p:nvSpPr>
            <p:spPr bwMode="auto">
              <a:xfrm>
                <a:off x="6617563" y="2545307"/>
                <a:ext cx="263806" cy="242281"/>
              </a:xfrm>
              <a:prstGeom prst="roundRect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Rektangel: rundade hörn 19"/>
              <p:cNvSpPr/>
              <p:nvPr/>
            </p:nvSpPr>
            <p:spPr bwMode="auto">
              <a:xfrm>
                <a:off x="6964440" y="3000652"/>
                <a:ext cx="1930985" cy="1988598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22" name="Bildobjekt 2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15325" y="3879042"/>
                <a:ext cx="142875" cy="152400"/>
              </a:xfrm>
              <a:prstGeom prst="rect">
                <a:avLst/>
              </a:prstGeom>
            </p:spPr>
          </p:pic>
          <p:pic>
            <p:nvPicPr>
              <p:cNvPr id="24" name="Bildobjekt 2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29932" y="3535741"/>
                <a:ext cx="114300" cy="142875"/>
              </a:xfrm>
              <a:prstGeom prst="rect">
                <a:avLst/>
              </a:prstGeom>
            </p:spPr>
          </p:pic>
          <p:cxnSp>
            <p:nvCxnSpPr>
              <p:cNvPr id="26" name="Koppling: vinklad 25"/>
              <p:cNvCxnSpPr>
                <a:stCxn id="17" idx="3"/>
                <a:endCxn id="20" idx="0"/>
              </p:cNvCxnSpPr>
              <p:nvPr/>
            </p:nvCxnSpPr>
            <p:spPr bwMode="auto">
              <a:xfrm>
                <a:off x="6881369" y="2666448"/>
                <a:ext cx="1048564" cy="334204"/>
              </a:xfrm>
              <a:prstGeom prst="bentConnector2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28" name="Bildobjekt 27"/>
            <p:cNvPicPr>
              <a:picLocks noChangeAspect="1"/>
            </p:cNvPicPr>
            <p:nvPr/>
          </p:nvPicPr>
          <p:blipFill rotWithShape="1">
            <a:blip r:embed="rId8"/>
            <a:srcRect l="88492" b="62467"/>
            <a:stretch/>
          </p:blipFill>
          <p:spPr>
            <a:xfrm>
              <a:off x="6870677" y="2395188"/>
              <a:ext cx="448322" cy="1680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8648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 23"/>
          <p:cNvGrpSpPr/>
          <p:nvPr/>
        </p:nvGrpSpPr>
        <p:grpSpPr>
          <a:xfrm>
            <a:off x="101463" y="610017"/>
            <a:ext cx="8898610" cy="5878840"/>
            <a:chOff x="101463" y="610017"/>
            <a:chExt cx="8898610" cy="5878840"/>
          </a:xfrm>
        </p:grpSpPr>
        <p:grpSp>
          <p:nvGrpSpPr>
            <p:cNvPr id="4" name="Grupp 3"/>
            <p:cNvGrpSpPr/>
            <p:nvPr/>
          </p:nvGrpSpPr>
          <p:grpSpPr>
            <a:xfrm>
              <a:off x="5546297" y="4275477"/>
              <a:ext cx="3453776" cy="2003033"/>
              <a:chOff x="5546297" y="666496"/>
              <a:chExt cx="3453776" cy="2003033"/>
            </a:xfrm>
          </p:grpSpPr>
          <p:sp>
            <p:nvSpPr>
              <p:cNvPr id="9" name="textruta 8"/>
              <p:cNvSpPr txBox="1"/>
              <p:nvPr/>
            </p:nvSpPr>
            <p:spPr>
              <a:xfrm>
                <a:off x="5546297" y="666496"/>
                <a:ext cx="3453776" cy="138499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1200" dirty="0"/>
                  <a:t>Vårt exempel här är vid Norsälven. Vi skall göra en profil och stabilitetsberäkning där det redan finns en (i SLOPE) utredd profil. Det är </a:t>
                </a:r>
                <a:r>
                  <a:rPr lang="sv-SE" sz="1200" b="1" dirty="0"/>
                  <a:t>4/545 N. </a:t>
                </a:r>
                <a:r>
                  <a:rPr lang="sv-SE" sz="1200" dirty="0"/>
                  <a:t>Dessa plansektioner kan visas som WMS och ligger under </a:t>
                </a:r>
                <a:r>
                  <a:rPr lang="sv-SE" sz="1200" dirty="0">
                    <a:hlinkClick r:id="rId3"/>
                  </a:rPr>
                  <a:t>https://gis.swedgeo.se/geoserver/wms</a:t>
                </a:r>
                <a:r>
                  <a:rPr lang="sv-SE" sz="1200" dirty="0"/>
                  <a:t> och med lagernamn=_</a:t>
                </a:r>
                <a:r>
                  <a:rPr lang="sv-SE" sz="1200" dirty="0" err="1"/>
                  <a:t>sgi_norsalven_plansektioner</a:t>
                </a:r>
                <a:r>
                  <a:rPr lang="sv-SE" sz="1200" dirty="0"/>
                  <a:t>. </a:t>
                </a:r>
              </a:p>
            </p:txBody>
          </p:sp>
          <p:sp>
            <p:nvSpPr>
              <p:cNvPr id="20" name="textruta 19"/>
              <p:cNvSpPr txBox="1"/>
              <p:nvPr/>
            </p:nvSpPr>
            <p:spPr>
              <a:xfrm>
                <a:off x="5546297" y="2207864"/>
                <a:ext cx="3453776" cy="46166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1200" dirty="0" err="1"/>
                  <a:t>Plankoord</a:t>
                </a:r>
                <a:r>
                  <a:rPr lang="sv-SE" sz="1200" dirty="0"/>
                  <a:t>: SWEREF99TM</a:t>
                </a:r>
              </a:p>
              <a:p>
                <a:r>
                  <a:rPr lang="sv-SE" sz="1200" dirty="0" err="1"/>
                  <a:t>Höjdkoord</a:t>
                </a:r>
                <a:r>
                  <a:rPr lang="sv-SE" sz="1200" dirty="0"/>
                  <a:t>: RH2000</a:t>
                </a:r>
              </a:p>
            </p:txBody>
          </p:sp>
        </p:grpSp>
        <p:grpSp>
          <p:nvGrpSpPr>
            <p:cNvPr id="15" name="Grupp 14"/>
            <p:cNvGrpSpPr/>
            <p:nvPr/>
          </p:nvGrpSpPr>
          <p:grpSpPr>
            <a:xfrm>
              <a:off x="113445" y="610017"/>
              <a:ext cx="7610128" cy="2001113"/>
              <a:chOff x="-29430" y="610017"/>
              <a:chExt cx="7610128" cy="2001113"/>
            </a:xfrm>
          </p:grpSpPr>
          <p:pic>
            <p:nvPicPr>
              <p:cNvPr id="10" name="Bildobjekt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947" y="1239530"/>
                <a:ext cx="5067300" cy="13716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1" name="Rektangel 10"/>
              <p:cNvSpPr/>
              <p:nvPr/>
            </p:nvSpPr>
            <p:spPr>
              <a:xfrm>
                <a:off x="339023" y="610017"/>
                <a:ext cx="7241675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sv-SE" sz="1600" dirty="0"/>
                  <a:t>Kontrollera att det ser ut så här under </a:t>
                </a:r>
                <a:r>
                  <a:rPr lang="sv-SE" sz="1600" dirty="0" err="1"/>
                  <a:t>Geoprocessing</a:t>
                </a:r>
                <a:r>
                  <a:rPr lang="sv-SE" sz="1600" dirty="0"/>
                  <a:t>/</a:t>
                </a:r>
                <a:r>
                  <a:rPr lang="sv-SE" sz="1600" dirty="0" err="1"/>
                  <a:t>Geoprocessing</a:t>
                </a:r>
                <a:r>
                  <a:rPr lang="sv-SE" sz="1600" dirty="0"/>
                  <a:t> options (görs en gång för varje användare)</a:t>
                </a:r>
              </a:p>
            </p:txBody>
          </p:sp>
          <p:sp>
            <p:nvSpPr>
              <p:cNvPr id="12" name="Rektangel 11"/>
              <p:cNvSpPr/>
              <p:nvPr/>
            </p:nvSpPr>
            <p:spPr bwMode="auto">
              <a:xfrm>
                <a:off x="1298147" y="1865125"/>
                <a:ext cx="2638425" cy="2286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Rektangel 18"/>
              <p:cNvSpPr/>
              <p:nvPr/>
            </p:nvSpPr>
            <p:spPr>
              <a:xfrm>
                <a:off x="-29430" y="611624"/>
                <a:ext cx="3273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b="1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grpSp>
          <p:nvGrpSpPr>
            <p:cNvPr id="17" name="Grupp 16"/>
            <p:cNvGrpSpPr/>
            <p:nvPr/>
          </p:nvGrpSpPr>
          <p:grpSpPr>
            <a:xfrm>
              <a:off x="1423266" y="3222971"/>
              <a:ext cx="4507019" cy="3265886"/>
              <a:chOff x="1358299" y="2367205"/>
              <a:chExt cx="4507019" cy="3265886"/>
            </a:xfrm>
          </p:grpSpPr>
          <p:sp>
            <p:nvSpPr>
              <p:cNvPr id="6" name="Rektangel 5"/>
              <p:cNvSpPr/>
              <p:nvPr/>
            </p:nvSpPr>
            <p:spPr>
              <a:xfrm>
                <a:off x="1358299" y="2367205"/>
                <a:ext cx="450701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dirty="0"/>
                  <a:t>Man kan, förslagsvis, lägga in EGNA DATA (egna </a:t>
                </a:r>
                <a:r>
                  <a:rPr lang="sv-SE" sz="1600" dirty="0" err="1"/>
                  <a:t>shp</a:t>
                </a:r>
                <a:r>
                  <a:rPr lang="sv-SE" sz="1600" dirty="0"/>
                  <a:t>, GDB eller WMS t ex) i en egen grupp</a:t>
                </a:r>
              </a:p>
            </p:txBody>
          </p:sp>
          <p:pic>
            <p:nvPicPr>
              <p:cNvPr id="16" name="Bildobjekt 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8881" y="3228922"/>
                <a:ext cx="2863217" cy="2404169"/>
              </a:xfrm>
              <a:prstGeom prst="rect">
                <a:avLst/>
              </a:prstGeom>
            </p:spPr>
          </p:pic>
        </p:grpSp>
        <p:sp>
          <p:nvSpPr>
            <p:cNvPr id="21" name="Rektangel 20"/>
            <p:cNvSpPr/>
            <p:nvPr/>
          </p:nvSpPr>
          <p:spPr>
            <a:xfrm>
              <a:off x="101463" y="3250842"/>
              <a:ext cx="13484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FF0000"/>
                  </a:solidFill>
                </a:rPr>
                <a:t>(3 valfritt)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0373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0" y="495420"/>
            <a:ext cx="3882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Skapa profillinje i plan (</a:t>
            </a:r>
            <a:r>
              <a:rPr lang="sv-SE" b="1" dirty="0" err="1"/>
              <a:t>xy</a:t>
            </a:r>
            <a:r>
              <a:rPr lang="sv-SE" b="1" dirty="0"/>
              <a:t>-led)</a:t>
            </a:r>
          </a:p>
        </p:txBody>
      </p:sp>
      <p:grpSp>
        <p:nvGrpSpPr>
          <p:cNvPr id="29" name="Grupp 28"/>
          <p:cNvGrpSpPr/>
          <p:nvPr/>
        </p:nvGrpSpPr>
        <p:grpSpPr>
          <a:xfrm>
            <a:off x="232605" y="1539468"/>
            <a:ext cx="5356533" cy="2761023"/>
            <a:chOff x="35082" y="1049551"/>
            <a:chExt cx="5356533" cy="2761023"/>
          </a:xfrm>
        </p:grpSpPr>
        <p:grpSp>
          <p:nvGrpSpPr>
            <p:cNvPr id="7" name="Grupp 6"/>
            <p:cNvGrpSpPr/>
            <p:nvPr/>
          </p:nvGrpSpPr>
          <p:grpSpPr>
            <a:xfrm>
              <a:off x="362415" y="1100002"/>
              <a:ext cx="5029200" cy="2710572"/>
              <a:chOff x="228600" y="895530"/>
              <a:chExt cx="5029200" cy="2710572"/>
            </a:xfrm>
          </p:grpSpPr>
          <p:pic>
            <p:nvPicPr>
              <p:cNvPr id="3" name="Bildobjekt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8600" y="904935"/>
                <a:ext cx="5029200" cy="270116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4" name="Rektangel 3"/>
              <p:cNvSpPr/>
              <p:nvPr/>
            </p:nvSpPr>
            <p:spPr bwMode="auto">
              <a:xfrm>
                <a:off x="228601" y="895530"/>
                <a:ext cx="952500" cy="409515"/>
              </a:xfrm>
              <a:prstGeom prst="rect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" name="Rektangel 4"/>
              <p:cNvSpPr/>
              <p:nvPr/>
            </p:nvSpPr>
            <p:spPr bwMode="auto">
              <a:xfrm>
                <a:off x="3305176" y="2943285"/>
                <a:ext cx="819150" cy="238065"/>
              </a:xfrm>
              <a:prstGeom prst="rect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6" name="Rektangel 15"/>
            <p:cNvSpPr/>
            <p:nvPr/>
          </p:nvSpPr>
          <p:spPr>
            <a:xfrm>
              <a:off x="35082" y="1049551"/>
              <a:ext cx="3273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30" name="Grupp 29"/>
          <p:cNvGrpSpPr/>
          <p:nvPr/>
        </p:nvGrpSpPr>
        <p:grpSpPr>
          <a:xfrm>
            <a:off x="232605" y="4652862"/>
            <a:ext cx="4384984" cy="419100"/>
            <a:chOff x="23006" y="4049208"/>
            <a:chExt cx="4384984" cy="419100"/>
          </a:xfrm>
        </p:grpSpPr>
        <p:pic>
          <p:nvPicPr>
            <p:cNvPr id="10" name="Bildobjekt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0340" y="4049208"/>
              <a:ext cx="4057650" cy="4191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Rektangel 10"/>
            <p:cNvSpPr/>
            <p:nvPr/>
          </p:nvSpPr>
          <p:spPr bwMode="auto">
            <a:xfrm>
              <a:off x="3947184" y="4074658"/>
              <a:ext cx="238125" cy="352425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ktangel 16"/>
            <p:cNvSpPr/>
            <p:nvPr/>
          </p:nvSpPr>
          <p:spPr>
            <a:xfrm>
              <a:off x="23006" y="4049208"/>
              <a:ext cx="3273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27" name="Grupp 26"/>
          <p:cNvGrpSpPr/>
          <p:nvPr/>
        </p:nvGrpSpPr>
        <p:grpSpPr>
          <a:xfrm>
            <a:off x="5035346" y="4602432"/>
            <a:ext cx="1611751" cy="1943914"/>
            <a:chOff x="42755" y="4706942"/>
            <a:chExt cx="1611751" cy="1943914"/>
          </a:xfrm>
        </p:grpSpPr>
        <p:grpSp>
          <p:nvGrpSpPr>
            <p:cNvPr id="26" name="Grupp 25"/>
            <p:cNvGrpSpPr/>
            <p:nvPr/>
          </p:nvGrpSpPr>
          <p:grpSpPr>
            <a:xfrm>
              <a:off x="356009" y="4706942"/>
              <a:ext cx="1298497" cy="1943914"/>
              <a:chOff x="2080034" y="4646703"/>
              <a:chExt cx="1298497" cy="1943914"/>
            </a:xfrm>
          </p:grpSpPr>
          <p:pic>
            <p:nvPicPr>
              <p:cNvPr id="12" name="Bildobjekt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80034" y="4646703"/>
                <a:ext cx="1298497" cy="194391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3" name="Rektangel 12"/>
              <p:cNvSpPr/>
              <p:nvPr/>
            </p:nvSpPr>
            <p:spPr bwMode="auto">
              <a:xfrm>
                <a:off x="2092250" y="5106398"/>
                <a:ext cx="718653" cy="165368"/>
              </a:xfrm>
              <a:prstGeom prst="rect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Rektangel 13"/>
              <p:cNvSpPr/>
              <p:nvPr/>
            </p:nvSpPr>
            <p:spPr bwMode="auto">
              <a:xfrm>
                <a:off x="2125858" y="5833057"/>
                <a:ext cx="718653" cy="165368"/>
              </a:xfrm>
              <a:prstGeom prst="rect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8" name="Rektangel 17"/>
            <p:cNvSpPr/>
            <p:nvPr/>
          </p:nvSpPr>
          <p:spPr>
            <a:xfrm>
              <a:off x="54971" y="5047316"/>
              <a:ext cx="3273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9" name="Rektangel 18"/>
            <p:cNvSpPr/>
            <p:nvPr/>
          </p:nvSpPr>
          <p:spPr>
            <a:xfrm>
              <a:off x="42755" y="5789426"/>
              <a:ext cx="3273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22" name="Grupp 21"/>
          <p:cNvGrpSpPr/>
          <p:nvPr/>
        </p:nvGrpSpPr>
        <p:grpSpPr>
          <a:xfrm>
            <a:off x="6896013" y="1186430"/>
            <a:ext cx="1936852" cy="2113373"/>
            <a:chOff x="6896013" y="1186430"/>
            <a:chExt cx="1936852" cy="2113373"/>
          </a:xfrm>
        </p:grpSpPr>
        <p:grpSp>
          <p:nvGrpSpPr>
            <p:cNvPr id="20" name="Grupp 19"/>
            <p:cNvGrpSpPr/>
            <p:nvPr/>
          </p:nvGrpSpPr>
          <p:grpSpPr>
            <a:xfrm>
              <a:off x="6896013" y="1186430"/>
              <a:ext cx="1920816" cy="1733550"/>
              <a:chOff x="6896013" y="1186430"/>
              <a:chExt cx="1920816" cy="1733550"/>
            </a:xfrm>
          </p:grpSpPr>
          <p:pic>
            <p:nvPicPr>
              <p:cNvPr id="8" name="Bildobjekt 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96013" y="1186430"/>
                <a:ext cx="1543050" cy="1733550"/>
              </a:xfrm>
              <a:prstGeom prst="rect">
                <a:avLst/>
              </a:prstGeom>
            </p:spPr>
          </p:pic>
          <p:sp>
            <p:nvSpPr>
              <p:cNvPr id="15" name="textruta 14"/>
              <p:cNvSpPr txBox="1"/>
              <p:nvPr/>
            </p:nvSpPr>
            <p:spPr>
              <a:xfrm rot="539639" flipH="1">
                <a:off x="7511921" y="2265401"/>
                <a:ext cx="13049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400" dirty="0"/>
                  <a:t>PLAN</a:t>
                </a:r>
              </a:p>
            </p:txBody>
          </p:sp>
          <p:sp>
            <p:nvSpPr>
              <p:cNvPr id="24" name="textruta 23"/>
              <p:cNvSpPr txBox="1"/>
              <p:nvPr/>
            </p:nvSpPr>
            <p:spPr>
              <a:xfrm rot="18934136" flipH="1">
                <a:off x="7015084" y="1295772"/>
                <a:ext cx="13049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400" dirty="0"/>
                  <a:t>PROFIL</a:t>
                </a:r>
              </a:p>
            </p:txBody>
          </p:sp>
        </p:grpSp>
        <p:sp>
          <p:nvSpPr>
            <p:cNvPr id="21" name="Rektangel 20"/>
            <p:cNvSpPr/>
            <p:nvPr/>
          </p:nvSpPr>
          <p:spPr>
            <a:xfrm>
              <a:off x="7000874" y="2838138"/>
              <a:ext cx="183199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200" dirty="0"/>
                <a:t>”Profil” används här synonymt med ”sektion”</a:t>
              </a:r>
            </a:p>
          </p:txBody>
        </p:sp>
      </p:grpSp>
      <p:sp>
        <p:nvSpPr>
          <p:cNvPr id="9" name="Rektangel 8"/>
          <p:cNvSpPr/>
          <p:nvPr/>
        </p:nvSpPr>
        <p:spPr>
          <a:xfrm>
            <a:off x="485778" y="1123551"/>
            <a:ext cx="28328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/>
              <a:t>Zooma först in till ditt område</a:t>
            </a:r>
          </a:p>
        </p:txBody>
      </p:sp>
      <p:sp>
        <p:nvSpPr>
          <p:cNvPr id="28" name="Rektangel 27"/>
          <p:cNvSpPr/>
          <p:nvPr/>
        </p:nvSpPr>
        <p:spPr>
          <a:xfrm>
            <a:off x="235851" y="107738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75901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 21"/>
          <p:cNvGrpSpPr/>
          <p:nvPr/>
        </p:nvGrpSpPr>
        <p:grpSpPr>
          <a:xfrm>
            <a:off x="52025" y="638443"/>
            <a:ext cx="8854593" cy="5919871"/>
            <a:chOff x="52025" y="638443"/>
            <a:chExt cx="8854593" cy="5919871"/>
          </a:xfrm>
        </p:grpSpPr>
        <p:sp>
          <p:nvSpPr>
            <p:cNvPr id="28" name="textruta 27"/>
            <p:cNvSpPr txBox="1"/>
            <p:nvPr/>
          </p:nvSpPr>
          <p:spPr>
            <a:xfrm>
              <a:off x="394009" y="638443"/>
              <a:ext cx="669924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dirty="0"/>
                <a:t>Dra linjen (t ex från älven upp på land). Avsluta med dubbelklick (linjen blir cyanfärgad – detta är </a:t>
              </a:r>
              <a:r>
                <a:rPr lang="sv-SE" sz="1600" dirty="0" err="1"/>
                <a:t>ArcGIS</a:t>
              </a:r>
              <a:r>
                <a:rPr lang="sv-SE" sz="1600" dirty="0"/>
                <a:t> grundinställda markeringsfärg). Linjen Får ID=1 och längd, här 368m.</a:t>
              </a:r>
            </a:p>
            <a:p>
              <a:endParaRPr lang="sv-SE" sz="1600" dirty="0"/>
            </a:p>
          </p:txBody>
        </p:sp>
        <p:grpSp>
          <p:nvGrpSpPr>
            <p:cNvPr id="15" name="Grupp 14"/>
            <p:cNvGrpSpPr/>
            <p:nvPr/>
          </p:nvGrpSpPr>
          <p:grpSpPr>
            <a:xfrm>
              <a:off x="461812" y="2763975"/>
              <a:ext cx="5154895" cy="3794339"/>
              <a:chOff x="212364" y="1508039"/>
              <a:chExt cx="6004245" cy="4457700"/>
            </a:xfrm>
          </p:grpSpPr>
          <p:pic>
            <p:nvPicPr>
              <p:cNvPr id="21" name="Bildobjekt 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2364" y="1508039"/>
                <a:ext cx="1914525" cy="44577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6" name="Bildobjekt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84052" y="1508039"/>
                <a:ext cx="1816100" cy="44577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8" name="Bildobjekt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11451" y="1508039"/>
                <a:ext cx="1905158" cy="44577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sp>
          <p:nvSpPr>
            <p:cNvPr id="2" name="textruta 1"/>
            <p:cNvSpPr txBox="1"/>
            <p:nvPr/>
          </p:nvSpPr>
          <p:spPr>
            <a:xfrm>
              <a:off x="66675" y="663751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b="1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0" name="textruta 9"/>
            <p:cNvSpPr txBox="1"/>
            <p:nvPr/>
          </p:nvSpPr>
          <p:spPr>
            <a:xfrm>
              <a:off x="52025" y="1791898"/>
              <a:ext cx="389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rgbClr val="FF0000"/>
                  </a:solidFill>
                </a:rPr>
                <a:t>6</a:t>
              </a:r>
            </a:p>
          </p:txBody>
        </p:sp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67162" y="2755237"/>
              <a:ext cx="2739456" cy="7557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Rektangel 6"/>
            <p:cNvSpPr/>
            <p:nvPr/>
          </p:nvSpPr>
          <p:spPr bwMode="auto">
            <a:xfrm>
              <a:off x="6028350" y="2746220"/>
              <a:ext cx="1361141" cy="76348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ktangel 8"/>
            <p:cNvSpPr/>
            <p:nvPr/>
          </p:nvSpPr>
          <p:spPr bwMode="auto">
            <a:xfrm>
              <a:off x="783488" y="1837103"/>
              <a:ext cx="1258375" cy="257299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394009" y="1810469"/>
              <a:ext cx="522269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Via toolbar Editor: </a:t>
              </a:r>
            </a:p>
            <a:p>
              <a:r>
                <a:rPr lang="sv-SE" sz="1600" dirty="0"/>
                <a:t>Stop </a:t>
              </a:r>
              <a:r>
                <a:rPr lang="sv-SE" sz="1600" dirty="0" err="1"/>
                <a:t>editing</a:t>
              </a:r>
              <a:r>
                <a:rPr lang="sv-SE" sz="1600" dirty="0"/>
                <a:t> and och svara ja på frågan ”Do </a:t>
              </a:r>
              <a:r>
                <a:rPr lang="sv-SE" sz="1600" dirty="0" err="1"/>
                <a:t>you</a:t>
              </a:r>
              <a:r>
                <a:rPr lang="sv-SE" sz="1600" dirty="0"/>
                <a:t> </a:t>
              </a:r>
              <a:r>
                <a:rPr lang="sv-SE" sz="1600" dirty="0" err="1"/>
                <a:t>want</a:t>
              </a:r>
              <a:r>
                <a:rPr lang="sv-SE" sz="1600" dirty="0"/>
                <a:t> to save </a:t>
              </a:r>
              <a:r>
                <a:rPr lang="sv-SE" sz="1600" dirty="0" err="1"/>
                <a:t>your</a:t>
              </a:r>
              <a:r>
                <a:rPr lang="sv-SE" sz="1600" dirty="0"/>
                <a:t> </a:t>
              </a:r>
              <a:r>
                <a:rPr lang="sv-SE" sz="1600" dirty="0" err="1"/>
                <a:t>edits</a:t>
              </a:r>
              <a:r>
                <a:rPr lang="sv-SE" sz="1600" dirty="0"/>
                <a:t>?”. Linjen blir gul. </a:t>
              </a:r>
            </a:p>
          </p:txBody>
        </p:sp>
        <p:cxnSp>
          <p:nvCxnSpPr>
            <p:cNvPr id="18" name="Koppling: vinklad 17"/>
            <p:cNvCxnSpPr>
              <a:endCxn id="7" idx="0"/>
            </p:cNvCxnSpPr>
            <p:nvPr/>
          </p:nvCxnSpPr>
          <p:spPr bwMode="auto">
            <a:xfrm>
              <a:off x="1944210" y="1979720"/>
              <a:ext cx="4764711" cy="766500"/>
            </a:xfrm>
            <a:prstGeom prst="bentConnector2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10952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ruta 27"/>
          <p:cNvSpPr txBox="1"/>
          <p:nvPr/>
        </p:nvSpPr>
        <p:spPr>
          <a:xfrm>
            <a:off x="20482" y="500621"/>
            <a:ext cx="8697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Verktyget ’1.Create </a:t>
            </a:r>
            <a:r>
              <a:rPr lang="sv-SE" b="1" dirty="0" err="1"/>
              <a:t>profile</a:t>
            </a:r>
            <a:r>
              <a:rPr lang="sv-SE" b="1" dirty="0"/>
              <a:t>’</a:t>
            </a:r>
            <a:endParaRPr lang="sv-SE" sz="1600" b="1" dirty="0">
              <a:solidFill>
                <a:srgbClr val="FF0000"/>
              </a:solidFill>
            </a:endParaRPr>
          </a:p>
        </p:txBody>
      </p:sp>
      <p:grpSp>
        <p:nvGrpSpPr>
          <p:cNvPr id="19" name="Grupp 18"/>
          <p:cNvGrpSpPr/>
          <p:nvPr/>
        </p:nvGrpSpPr>
        <p:grpSpPr>
          <a:xfrm>
            <a:off x="157001" y="2369489"/>
            <a:ext cx="8424215" cy="1444779"/>
            <a:chOff x="167778" y="941038"/>
            <a:chExt cx="8424215" cy="1444779"/>
          </a:xfrm>
        </p:grpSpPr>
        <p:pic>
          <p:nvPicPr>
            <p:cNvPr id="8" name="Bildobjekt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778" y="941038"/>
              <a:ext cx="2038538" cy="14135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Rektangel 10"/>
            <p:cNvSpPr/>
            <p:nvPr/>
          </p:nvSpPr>
          <p:spPr bwMode="auto">
            <a:xfrm>
              <a:off x="692096" y="1819074"/>
              <a:ext cx="989901" cy="175695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Höger klammerparentes 14"/>
            <p:cNvSpPr/>
            <p:nvPr/>
          </p:nvSpPr>
          <p:spPr bwMode="auto">
            <a:xfrm>
              <a:off x="2277753" y="1704220"/>
              <a:ext cx="45719" cy="681597"/>
            </a:xfrm>
            <a:prstGeom prst="rightBrac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8" name="textruta 17"/>
            <p:cNvSpPr txBox="1"/>
            <p:nvPr/>
          </p:nvSpPr>
          <p:spPr>
            <a:xfrm>
              <a:off x="2394650" y="1720618"/>
              <a:ext cx="31346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dirty="0"/>
                <a:t>OBS! Vilken </a:t>
              </a:r>
              <a:r>
                <a:rPr lang="sv-SE" sz="1200" dirty="0" err="1"/>
                <a:t>ArcGIS</a:t>
              </a:r>
              <a:r>
                <a:rPr lang="sv-SE" sz="1200" dirty="0"/>
                <a:t>-version kör du?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sv-SE" sz="1200" dirty="0"/>
                <a:t>Om 10.3: Använd </a:t>
              </a:r>
              <a:r>
                <a:rPr lang="sv-SE" sz="1200" dirty="0" err="1"/>
                <a:t>Toolbox</a:t>
              </a:r>
              <a:r>
                <a:rPr lang="sv-SE" sz="1200" dirty="0"/>
                <a:t> 10.3.tbx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sv-SE" sz="1200" dirty="0"/>
                <a:t>Om 10.4-10.5: Använd </a:t>
              </a:r>
              <a:r>
                <a:rPr lang="sv-SE" sz="1200" dirty="0" err="1"/>
                <a:t>Toolbox</a:t>
              </a:r>
              <a:r>
                <a:rPr lang="sv-SE" sz="1200" dirty="0"/>
                <a:t> 10.5.tbx </a:t>
              </a:r>
            </a:p>
          </p:txBody>
        </p:sp>
        <p:sp>
          <p:nvSpPr>
            <p:cNvPr id="37" name="textruta 36"/>
            <p:cNvSpPr txBox="1"/>
            <p:nvPr/>
          </p:nvSpPr>
          <p:spPr>
            <a:xfrm>
              <a:off x="2476056" y="948541"/>
              <a:ext cx="61159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b="1" dirty="0">
                  <a:solidFill>
                    <a:srgbClr val="FF0000"/>
                  </a:solidFill>
                </a:rPr>
                <a:t>1. </a:t>
              </a:r>
              <a:r>
                <a:rPr lang="sv-SE" sz="1600" dirty="0"/>
                <a:t>Starta verktyget genom att </a:t>
              </a:r>
              <a:r>
                <a:rPr lang="sv-SE" sz="1600" b="1" dirty="0"/>
                <a:t>dubbelklicka</a:t>
              </a:r>
              <a:r>
                <a:rPr lang="sv-SE" sz="1600" dirty="0"/>
                <a:t> på det</a:t>
              </a:r>
            </a:p>
          </p:txBody>
        </p:sp>
      </p:grpSp>
      <p:sp>
        <p:nvSpPr>
          <p:cNvPr id="39" name="Rektangel 38"/>
          <p:cNvSpPr/>
          <p:nvPr/>
        </p:nvSpPr>
        <p:spPr>
          <a:xfrm>
            <a:off x="5922628" y="6387687"/>
            <a:ext cx="3054533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v-SE" sz="1000" i="1" dirty="0"/>
              <a:t>SGI aug 2018: Vi har </a:t>
            </a:r>
            <a:r>
              <a:rPr lang="sv-SE" sz="1000" i="1" dirty="0" err="1"/>
              <a:t>ArcGIS</a:t>
            </a:r>
            <a:r>
              <a:rPr lang="sv-SE" sz="1000" i="1" dirty="0"/>
              <a:t> 10.5 på Windows 10</a:t>
            </a:r>
          </a:p>
        </p:txBody>
      </p:sp>
    </p:spTree>
    <p:extLst>
      <p:ext uri="{BB962C8B-B14F-4D97-AF65-F5344CB8AC3E}">
        <p14:creationId xmlns:p14="http://schemas.microsoft.com/office/powerpoint/2010/main" val="2040630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 23"/>
          <p:cNvGrpSpPr/>
          <p:nvPr/>
        </p:nvGrpSpPr>
        <p:grpSpPr>
          <a:xfrm>
            <a:off x="1" y="706547"/>
            <a:ext cx="9001125" cy="5979483"/>
            <a:chOff x="1" y="706547"/>
            <a:chExt cx="9001125" cy="5979483"/>
          </a:xfrm>
        </p:grpSpPr>
        <p:grpSp>
          <p:nvGrpSpPr>
            <p:cNvPr id="38" name="Grupp 37"/>
            <p:cNvGrpSpPr/>
            <p:nvPr/>
          </p:nvGrpSpPr>
          <p:grpSpPr>
            <a:xfrm>
              <a:off x="1" y="706547"/>
              <a:ext cx="9001125" cy="4613971"/>
              <a:chOff x="0" y="2054829"/>
              <a:chExt cx="9001125" cy="4613971"/>
            </a:xfrm>
          </p:grpSpPr>
          <p:sp>
            <p:nvSpPr>
              <p:cNvPr id="30" name="Rektangel 29"/>
              <p:cNvSpPr/>
              <p:nvPr/>
            </p:nvSpPr>
            <p:spPr bwMode="auto">
              <a:xfrm>
                <a:off x="2838450" y="6257925"/>
                <a:ext cx="638175" cy="323009"/>
              </a:xfrm>
              <a:prstGeom prst="rect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32" name="Grupp 31"/>
              <p:cNvGrpSpPr/>
              <p:nvPr/>
            </p:nvGrpSpPr>
            <p:grpSpPr>
              <a:xfrm>
                <a:off x="0" y="2054829"/>
                <a:ext cx="9001125" cy="4613971"/>
                <a:chOff x="0" y="2054829"/>
                <a:chExt cx="9001125" cy="4613971"/>
              </a:xfrm>
            </p:grpSpPr>
            <p:grpSp>
              <p:nvGrpSpPr>
                <p:cNvPr id="29" name="Grupp 28"/>
                <p:cNvGrpSpPr/>
                <p:nvPr/>
              </p:nvGrpSpPr>
              <p:grpSpPr>
                <a:xfrm>
                  <a:off x="0" y="2054829"/>
                  <a:ext cx="9001125" cy="4613971"/>
                  <a:chOff x="0" y="2054829"/>
                  <a:chExt cx="9001125" cy="4613971"/>
                </a:xfrm>
              </p:grpSpPr>
              <p:sp>
                <p:nvSpPr>
                  <p:cNvPr id="10" name="textruta 9"/>
                  <p:cNvSpPr txBox="1"/>
                  <p:nvPr/>
                </p:nvSpPr>
                <p:spPr>
                  <a:xfrm>
                    <a:off x="0" y="2608090"/>
                    <a:ext cx="5476875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sz="1600" b="1" dirty="0">
                        <a:solidFill>
                          <a:srgbClr val="FF0000"/>
                        </a:solidFill>
                      </a:rPr>
                      <a:t>2. </a:t>
                    </a:r>
                    <a:r>
                      <a:rPr lang="sv-SE" sz="1600" dirty="0"/>
                      <a:t>Då får man ett antal val. </a:t>
                    </a:r>
                    <a:r>
                      <a:rPr lang="sv-SE" sz="1600" dirty="0">
                        <a:solidFill>
                          <a:srgbClr val="FF0000"/>
                        </a:solidFill>
                      </a:rPr>
                      <a:t>Här är kommentarer till dessa</a:t>
                    </a:r>
                  </a:p>
                </p:txBody>
              </p:sp>
              <p:pic>
                <p:nvPicPr>
                  <p:cNvPr id="5" name="Bildobjekt 4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75763" y="2948305"/>
                    <a:ext cx="5319713" cy="3720495"/>
                  </a:xfrm>
                  <a:prstGeom prst="rect">
                    <a:avLst/>
                  </a:prstGeom>
                </p:spPr>
              </p:pic>
              <p:grpSp>
                <p:nvGrpSpPr>
                  <p:cNvPr id="9" name="Grupp 8"/>
                  <p:cNvGrpSpPr/>
                  <p:nvPr/>
                </p:nvGrpSpPr>
                <p:grpSpPr>
                  <a:xfrm>
                    <a:off x="6067425" y="2054829"/>
                    <a:ext cx="2790826" cy="1470009"/>
                    <a:chOff x="6067425" y="2054829"/>
                    <a:chExt cx="2790826" cy="1470009"/>
                  </a:xfrm>
                </p:grpSpPr>
                <p:sp>
                  <p:nvSpPr>
                    <p:cNvPr id="12" name="textruta 11"/>
                    <p:cNvSpPr txBox="1"/>
                    <p:nvPr/>
                  </p:nvSpPr>
                  <p:spPr>
                    <a:xfrm>
                      <a:off x="6067425" y="2054829"/>
                      <a:ext cx="2790826" cy="86177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Välj </a:t>
                      </a:r>
                      <a:r>
                        <a:rPr lang="sv-SE" sz="1000" dirty="0" err="1">
                          <a:solidFill>
                            <a:srgbClr val="FF0000"/>
                          </a:solidFill>
                        </a:rPr>
                        <a:t>Ground</a:t>
                      </a:r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 för NH-data; </a:t>
                      </a:r>
                      <a:r>
                        <a:rPr lang="sv-SE" sz="1000" dirty="0" err="1">
                          <a:solidFill>
                            <a:srgbClr val="FF0000"/>
                          </a:solidFill>
                        </a:rPr>
                        <a:t>Bathymetry</a:t>
                      </a:r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 (om det finns används, se längre fram); </a:t>
                      </a:r>
                      <a:r>
                        <a:rPr lang="sv-SE" sz="1000" dirty="0" err="1">
                          <a:solidFill>
                            <a:srgbClr val="FF0000"/>
                          </a:solidFill>
                        </a:rPr>
                        <a:t>Landslide</a:t>
                      </a:r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 om geometrin kommer från en DEM  som fångats med drönare e dyl. De tre typerna använder olika </a:t>
                      </a:r>
                      <a:r>
                        <a:rPr lang="sv-SE" sz="1000" dirty="0" err="1">
                          <a:solidFill>
                            <a:srgbClr val="FF0000"/>
                          </a:solidFill>
                        </a:rPr>
                        <a:t>symbologi</a:t>
                      </a:r>
                      <a:endParaRPr lang="sv-SE" sz="1000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pic>
                  <p:nvPicPr>
                    <p:cNvPr id="7" name="Bildobjekt 6"/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7151234" y="2753313"/>
                      <a:ext cx="790575" cy="771525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</p:pic>
              </p:grpSp>
              <p:cxnSp>
                <p:nvCxnSpPr>
                  <p:cNvPr id="13" name="Rak koppling 12"/>
                  <p:cNvCxnSpPr/>
                  <p:nvPr/>
                </p:nvCxnSpPr>
                <p:spPr bwMode="auto">
                  <a:xfrm flipV="1">
                    <a:off x="4953000" y="2753313"/>
                    <a:ext cx="1043247" cy="771525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4" name="Rektangel 13"/>
                  <p:cNvSpPr/>
                  <p:nvPr/>
                </p:nvSpPr>
                <p:spPr>
                  <a:xfrm>
                    <a:off x="5648325" y="6334713"/>
                    <a:ext cx="3352800" cy="24622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1000" dirty="0"/>
                      <a:t>Övriga behöver ej ändras (men kan/bör kontrolleras)</a:t>
                    </a:r>
                  </a:p>
                </p:txBody>
              </p:sp>
              <p:sp>
                <p:nvSpPr>
                  <p:cNvPr id="20" name="Rektangel 19"/>
                  <p:cNvSpPr/>
                  <p:nvPr/>
                </p:nvSpPr>
                <p:spPr>
                  <a:xfrm>
                    <a:off x="6301715" y="5762917"/>
                    <a:ext cx="2699410" cy="55399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1000" dirty="0"/>
                      <a:t>Datafält som existerar och väntar på data. Helt i sin ordning med gul varningstriangel. Rör ej.</a:t>
                    </a:r>
                  </a:p>
                </p:txBody>
              </p:sp>
              <p:sp>
                <p:nvSpPr>
                  <p:cNvPr id="16" name="Höger klammerparentes 15"/>
                  <p:cNvSpPr/>
                  <p:nvPr/>
                </p:nvSpPr>
                <p:spPr bwMode="auto">
                  <a:xfrm>
                    <a:off x="5476875" y="4991100"/>
                    <a:ext cx="57150" cy="1085850"/>
                  </a:xfrm>
                  <a:prstGeom prst="rightBrace">
                    <a:avLst/>
                  </a:prstGeom>
                  <a:no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grpSp>
                <p:nvGrpSpPr>
                  <p:cNvPr id="23" name="Grupp 22"/>
                  <p:cNvGrpSpPr/>
                  <p:nvPr/>
                </p:nvGrpSpPr>
                <p:grpSpPr>
                  <a:xfrm>
                    <a:off x="5929313" y="3980520"/>
                    <a:ext cx="2814637" cy="861774"/>
                    <a:chOff x="5929313" y="3980520"/>
                    <a:chExt cx="2814637" cy="861774"/>
                  </a:xfrm>
                </p:grpSpPr>
                <p:sp>
                  <p:nvSpPr>
                    <p:cNvPr id="22" name="Rektangel 21"/>
                    <p:cNvSpPr/>
                    <p:nvPr/>
                  </p:nvSpPr>
                  <p:spPr>
                    <a:xfrm>
                      <a:off x="5929313" y="3980520"/>
                      <a:ext cx="1533525" cy="861774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Från vilken riktning skall PROFIL (nästa </a:t>
                      </a:r>
                      <a:r>
                        <a:rPr lang="sv-SE" sz="1000" dirty="0" err="1">
                          <a:solidFill>
                            <a:srgbClr val="FF0000"/>
                          </a:solidFill>
                        </a:rPr>
                        <a:t>mxd</a:t>
                      </a:r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) ritas och börja </a:t>
                      </a:r>
                      <a:r>
                        <a:rPr lang="sv-SE" sz="1000" dirty="0" err="1">
                          <a:solidFill>
                            <a:srgbClr val="FF0000"/>
                          </a:solidFill>
                        </a:rPr>
                        <a:t>längdräknas</a:t>
                      </a:r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?. Default är LOWER_RIGHT </a:t>
                      </a:r>
                      <a:endParaRPr lang="sv-SE" sz="1000" dirty="0"/>
                    </a:p>
                  </p:txBody>
                </p:sp>
                <p:pic>
                  <p:nvPicPr>
                    <p:cNvPr id="17" name="Bildobjekt 16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7353300" y="4001088"/>
                      <a:ext cx="1390650" cy="838200"/>
                    </a:xfrm>
                    <a:prstGeom prst="rect">
                      <a:avLst/>
                    </a:prstGeom>
                  </p:spPr>
                </p:pic>
              </p:grpSp>
              <p:cxnSp>
                <p:nvCxnSpPr>
                  <p:cNvPr id="25" name="Rak koppling 24"/>
                  <p:cNvCxnSpPr/>
                  <p:nvPr/>
                </p:nvCxnSpPr>
                <p:spPr bwMode="auto">
                  <a:xfrm>
                    <a:off x="4913971" y="4296363"/>
                    <a:ext cx="957263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31" name="textruta 30"/>
                <p:cNvSpPr txBox="1"/>
                <p:nvPr/>
              </p:nvSpPr>
              <p:spPr>
                <a:xfrm>
                  <a:off x="2620373" y="6303089"/>
                  <a:ext cx="29848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1600" b="1" dirty="0">
                      <a:solidFill>
                        <a:srgbClr val="FF0000"/>
                      </a:solidFill>
                    </a:rPr>
                    <a:t>3</a:t>
                  </a:r>
                </a:p>
              </p:txBody>
            </p:sp>
          </p:grpSp>
          <p:sp>
            <p:nvSpPr>
              <p:cNvPr id="33" name="Rektangel 32"/>
              <p:cNvSpPr/>
              <p:nvPr/>
            </p:nvSpPr>
            <p:spPr>
              <a:xfrm>
                <a:off x="5895047" y="4896996"/>
                <a:ext cx="2543175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000" dirty="0">
                    <a:solidFill>
                      <a:srgbClr val="FF0000"/>
                    </a:solidFill>
                  </a:rPr>
                  <a:t>Här måste du kontrollera och ange DEM resolution. För LM WCS-tjänsten är den ju 1m (men kan det kan ju vara så att du använder en annan DEM eller </a:t>
                </a:r>
                <a:r>
                  <a:rPr lang="sv-SE" sz="1000" dirty="0" err="1">
                    <a:solidFill>
                      <a:srgbClr val="FF0000"/>
                    </a:solidFill>
                  </a:rPr>
                  <a:t>batymetri</a:t>
                </a:r>
                <a:r>
                  <a:rPr lang="sv-SE" sz="1000" dirty="0">
                    <a:solidFill>
                      <a:srgbClr val="FF0000"/>
                    </a:solidFill>
                  </a:rPr>
                  <a:t> med annan upplösning)</a:t>
                </a:r>
                <a:endParaRPr lang="sv-SE" sz="1000" dirty="0"/>
              </a:p>
            </p:txBody>
          </p:sp>
          <p:cxnSp>
            <p:nvCxnSpPr>
              <p:cNvPr id="34" name="Rak koppling 33"/>
              <p:cNvCxnSpPr>
                <a:endCxn id="33" idx="1"/>
              </p:cNvCxnSpPr>
              <p:nvPr/>
            </p:nvCxnSpPr>
            <p:spPr bwMode="auto">
              <a:xfrm>
                <a:off x="3995737" y="4802518"/>
                <a:ext cx="1899310" cy="525365"/>
              </a:xfrm>
              <a:prstGeom prst="lin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Rak koppling 35"/>
              <p:cNvCxnSpPr>
                <a:stCxn id="16" idx="1"/>
              </p:cNvCxnSpPr>
              <p:nvPr/>
            </p:nvCxnSpPr>
            <p:spPr bwMode="auto">
              <a:xfrm>
                <a:off x="5534025" y="5534025"/>
                <a:ext cx="695325" cy="418345"/>
              </a:xfrm>
              <a:prstGeom prst="lin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5" name="Rektangel 34"/>
            <p:cNvSpPr/>
            <p:nvPr/>
          </p:nvSpPr>
          <p:spPr bwMode="auto">
            <a:xfrm>
              <a:off x="2918854" y="5007745"/>
              <a:ext cx="552450" cy="232679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1" name="Grupp 20"/>
            <p:cNvGrpSpPr/>
            <p:nvPr/>
          </p:nvGrpSpPr>
          <p:grpSpPr>
            <a:xfrm>
              <a:off x="113691" y="5485701"/>
              <a:ext cx="8783742" cy="1200329"/>
              <a:chOff x="113691" y="5485701"/>
              <a:chExt cx="8783742" cy="1200329"/>
            </a:xfrm>
          </p:grpSpPr>
          <p:sp>
            <p:nvSpPr>
              <p:cNvPr id="2" name="textruta 1"/>
              <p:cNvSpPr txBox="1"/>
              <p:nvPr/>
            </p:nvSpPr>
            <p:spPr>
              <a:xfrm>
                <a:off x="113691" y="5485701"/>
                <a:ext cx="387333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dirty="0"/>
                  <a:t>Körning tar några minuter (beroende på din maskins prestanda förstås). Efter avslutad körning kan det se ut så här (om ”Close </a:t>
                </a:r>
                <a:r>
                  <a:rPr lang="sv-SE" sz="1200" dirty="0" err="1"/>
                  <a:t>this</a:t>
                </a:r>
                <a:r>
                  <a:rPr lang="sv-SE" sz="1200" dirty="0"/>
                  <a:t> dialog </a:t>
                </a:r>
                <a:r>
                  <a:rPr lang="sv-SE" sz="1200" dirty="0" err="1"/>
                  <a:t>when</a:t>
                </a:r>
                <a:r>
                  <a:rPr lang="sv-SE" sz="1200" dirty="0"/>
                  <a:t> </a:t>
                </a:r>
                <a:r>
                  <a:rPr lang="sv-SE" sz="1200" dirty="0" err="1"/>
                  <a:t>completed</a:t>
                </a:r>
                <a:r>
                  <a:rPr lang="sv-SE" sz="1200" dirty="0"/>
                  <a:t> </a:t>
                </a:r>
                <a:r>
                  <a:rPr lang="sv-SE" sz="1200" dirty="0" err="1"/>
                  <a:t>successfully</a:t>
                </a:r>
                <a:r>
                  <a:rPr lang="sv-SE" sz="1200" dirty="0"/>
                  <a:t>” </a:t>
                </a:r>
                <a:r>
                  <a:rPr lang="sv-SE" sz="1200" u="sng" dirty="0"/>
                  <a:t>inte</a:t>
                </a:r>
                <a:r>
                  <a:rPr lang="sv-SE" sz="1200" dirty="0"/>
                  <a:t> är bockad). Tryck då på Close</a:t>
                </a:r>
              </a:p>
              <a:p>
                <a:r>
                  <a:rPr lang="sv-SE" sz="1200" i="1" dirty="0"/>
                  <a:t>(man kan vilja ha rutan </a:t>
                </a:r>
                <a:r>
                  <a:rPr lang="sv-SE" sz="1200" i="1" dirty="0" err="1"/>
                  <a:t>obockad</a:t>
                </a:r>
                <a:r>
                  <a:rPr lang="sv-SE" sz="1200" i="1" dirty="0"/>
                  <a:t> om man vill se hur scriptet har fortlöpt; vilken tid det har tagit </a:t>
                </a:r>
                <a:r>
                  <a:rPr lang="sv-SE" sz="1200" i="1" dirty="0" err="1"/>
                  <a:t>etc</a:t>
                </a:r>
                <a:r>
                  <a:rPr lang="sv-SE" sz="1200" i="1" dirty="0"/>
                  <a:t>) </a:t>
                </a:r>
              </a:p>
            </p:txBody>
          </p:sp>
          <p:pic>
            <p:nvPicPr>
              <p:cNvPr id="6" name="Bildobjekt 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95738" y="5604982"/>
                <a:ext cx="4901695" cy="935331"/>
              </a:xfrm>
              <a:prstGeom prst="rect">
                <a:avLst/>
              </a:prstGeom>
            </p:spPr>
          </p:pic>
          <p:sp>
            <p:nvSpPr>
              <p:cNvPr id="39" name="Rektangel 38"/>
              <p:cNvSpPr/>
              <p:nvPr/>
            </p:nvSpPr>
            <p:spPr bwMode="auto">
              <a:xfrm>
                <a:off x="8274598" y="5853187"/>
                <a:ext cx="552450" cy="232679"/>
              </a:xfrm>
              <a:prstGeom prst="rect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Rektangel 39"/>
              <p:cNvSpPr/>
              <p:nvPr/>
            </p:nvSpPr>
            <p:spPr bwMode="auto">
              <a:xfrm>
                <a:off x="3987026" y="6307634"/>
                <a:ext cx="1931949" cy="232679"/>
              </a:xfrm>
              <a:prstGeom prst="rect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2863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 12"/>
          <p:cNvGrpSpPr/>
          <p:nvPr/>
        </p:nvGrpSpPr>
        <p:grpSpPr>
          <a:xfrm>
            <a:off x="0" y="495420"/>
            <a:ext cx="9088838" cy="6214901"/>
            <a:chOff x="0" y="495420"/>
            <a:chExt cx="9088838" cy="6214901"/>
          </a:xfrm>
        </p:grpSpPr>
        <p:grpSp>
          <p:nvGrpSpPr>
            <p:cNvPr id="19" name="Grupp 18"/>
            <p:cNvGrpSpPr/>
            <p:nvPr/>
          </p:nvGrpSpPr>
          <p:grpSpPr>
            <a:xfrm>
              <a:off x="0" y="495420"/>
              <a:ext cx="9088838" cy="6214901"/>
              <a:chOff x="0" y="495420"/>
              <a:chExt cx="9088838" cy="6214901"/>
            </a:xfrm>
          </p:grpSpPr>
          <p:sp>
            <p:nvSpPr>
              <p:cNvPr id="3" name="textruta 2"/>
              <p:cNvSpPr txBox="1"/>
              <p:nvPr/>
            </p:nvSpPr>
            <p:spPr>
              <a:xfrm>
                <a:off x="0" y="495420"/>
                <a:ext cx="67722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b="1" dirty="0"/>
                  <a:t>Studera profilen (</a:t>
                </a:r>
                <a:r>
                  <a:rPr lang="sv-SE" b="1" dirty="0" err="1"/>
                  <a:t>yz</a:t>
                </a:r>
                <a:r>
                  <a:rPr lang="sv-SE" b="1" dirty="0"/>
                  <a:t>-led </a:t>
                </a:r>
                <a:r>
                  <a:rPr lang="sv-SE" b="1" dirty="0" err="1"/>
                  <a:t>xz</a:t>
                </a:r>
                <a:r>
                  <a:rPr lang="sv-SE" b="1" dirty="0"/>
                  <a:t>-led)</a:t>
                </a:r>
              </a:p>
            </p:txBody>
          </p:sp>
          <p:grpSp>
            <p:nvGrpSpPr>
              <p:cNvPr id="14" name="Grupp 13"/>
              <p:cNvGrpSpPr/>
              <p:nvPr/>
            </p:nvGrpSpPr>
            <p:grpSpPr>
              <a:xfrm>
                <a:off x="7717238" y="522498"/>
                <a:ext cx="1371600" cy="1565151"/>
                <a:chOff x="2084329" y="3639103"/>
                <a:chExt cx="1371600" cy="1565151"/>
              </a:xfrm>
            </p:grpSpPr>
            <p:grpSp>
              <p:nvGrpSpPr>
                <p:cNvPr id="7" name="Grupp 6"/>
                <p:cNvGrpSpPr/>
                <p:nvPr/>
              </p:nvGrpSpPr>
              <p:grpSpPr>
                <a:xfrm>
                  <a:off x="2084329" y="3639103"/>
                  <a:ext cx="1371600" cy="1565151"/>
                  <a:chOff x="5868144" y="1082147"/>
                  <a:chExt cx="1371600" cy="1565151"/>
                </a:xfrm>
              </p:grpSpPr>
              <p:pic>
                <p:nvPicPr>
                  <p:cNvPr id="8" name="Bildobjekt 7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b="53138"/>
                  <a:stretch/>
                </p:blipFill>
                <p:spPr>
                  <a:xfrm>
                    <a:off x="5868144" y="1082147"/>
                    <a:ext cx="1371600" cy="834685"/>
                  </a:xfrm>
                  <a:prstGeom prst="rect">
                    <a:avLst/>
                  </a:prstGeom>
                </p:spPr>
              </p:pic>
              <p:pic>
                <p:nvPicPr>
                  <p:cNvPr id="9" name="Bildobjekt 8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t="60641"/>
                  <a:stretch/>
                </p:blipFill>
                <p:spPr>
                  <a:xfrm>
                    <a:off x="5868144" y="1946243"/>
                    <a:ext cx="1371600" cy="70105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" name="Rektangel 1"/>
                <p:cNvSpPr/>
                <p:nvPr/>
              </p:nvSpPr>
              <p:spPr bwMode="auto">
                <a:xfrm>
                  <a:off x="2084329" y="4859485"/>
                  <a:ext cx="886168" cy="24765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" name="Grupp 17"/>
              <p:cNvGrpSpPr/>
              <p:nvPr/>
            </p:nvGrpSpPr>
            <p:grpSpPr>
              <a:xfrm>
                <a:off x="69271" y="1125437"/>
                <a:ext cx="6034367" cy="738664"/>
                <a:chOff x="69271" y="1125437"/>
                <a:chExt cx="6034367" cy="738664"/>
              </a:xfrm>
            </p:grpSpPr>
            <p:sp>
              <p:nvSpPr>
                <p:cNvPr id="6" name="textruta 5"/>
                <p:cNvSpPr txBox="1"/>
                <p:nvPr/>
              </p:nvSpPr>
              <p:spPr>
                <a:xfrm>
                  <a:off x="396605" y="1125437"/>
                  <a:ext cx="5707033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400" dirty="0"/>
                    <a:t>Öppna </a:t>
                  </a:r>
                  <a:r>
                    <a:rPr lang="sv-SE" sz="1400" b="1" dirty="0" err="1"/>
                    <a:t>Profil.mxd</a:t>
                  </a:r>
                  <a:r>
                    <a:rPr lang="sv-SE" sz="1400" b="1" dirty="0"/>
                    <a:t> från Windows</a:t>
                  </a:r>
                  <a:r>
                    <a:rPr lang="sv-SE" sz="1400" dirty="0"/>
                    <a:t> (inte från </a:t>
                  </a:r>
                  <a:r>
                    <a:rPr lang="sv-SE" sz="1400" dirty="0" err="1"/>
                    <a:t>ArcCatalog</a:t>
                  </a:r>
                  <a:r>
                    <a:rPr lang="sv-SE" sz="1400" dirty="0"/>
                    <a:t>). Vi vill ha två </a:t>
                  </a:r>
                  <a:r>
                    <a:rPr lang="sv-SE" sz="1400" dirty="0" err="1"/>
                    <a:t>ArcGIS</a:t>
                  </a:r>
                  <a:r>
                    <a:rPr lang="sv-SE" sz="1400" dirty="0"/>
                    <a:t> (</a:t>
                  </a:r>
                  <a:r>
                    <a:rPr lang="sv-SE" sz="1400" dirty="0" err="1"/>
                    <a:t>ArcMap</a:t>
                  </a:r>
                  <a:r>
                    <a:rPr lang="sv-SE" sz="1400" dirty="0"/>
                    <a:t>) igång, dels </a:t>
                  </a:r>
                  <a:r>
                    <a:rPr lang="sv-SE" sz="1400" dirty="0" err="1"/>
                    <a:t>plan.mxd</a:t>
                  </a:r>
                  <a:r>
                    <a:rPr lang="sv-SE" sz="1400" dirty="0"/>
                    <a:t> (som du kan minimera), dels </a:t>
                  </a:r>
                  <a:r>
                    <a:rPr lang="sv-SE" sz="1400" dirty="0" err="1"/>
                    <a:t>profil.mxd</a:t>
                  </a:r>
                  <a:endParaRPr lang="sv-SE" sz="1400" dirty="0"/>
                </a:p>
              </p:txBody>
            </p:sp>
            <p:sp>
              <p:nvSpPr>
                <p:cNvPr id="5" name="Rektangel 4"/>
                <p:cNvSpPr/>
                <p:nvPr/>
              </p:nvSpPr>
              <p:spPr>
                <a:xfrm>
                  <a:off x="69271" y="1127585"/>
                  <a:ext cx="3273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b="1" dirty="0">
                      <a:solidFill>
                        <a:srgbClr val="FF0000"/>
                      </a:solidFill>
                    </a:rPr>
                    <a:t>1</a:t>
                  </a:r>
                  <a:endParaRPr lang="sv-SE" dirty="0"/>
                </a:p>
              </p:txBody>
            </p:sp>
          </p:grpSp>
          <p:grpSp>
            <p:nvGrpSpPr>
              <p:cNvPr id="16" name="Grupp 15"/>
              <p:cNvGrpSpPr/>
              <p:nvPr/>
            </p:nvGrpSpPr>
            <p:grpSpPr>
              <a:xfrm>
                <a:off x="69271" y="2449065"/>
                <a:ext cx="6331529" cy="4261256"/>
                <a:chOff x="69271" y="2449065"/>
                <a:chExt cx="6331529" cy="4261256"/>
              </a:xfrm>
            </p:grpSpPr>
            <p:sp>
              <p:nvSpPr>
                <p:cNvPr id="10" name="Rektangel 9"/>
                <p:cNvSpPr/>
                <p:nvPr/>
              </p:nvSpPr>
              <p:spPr>
                <a:xfrm>
                  <a:off x="1452584" y="2465716"/>
                  <a:ext cx="3243703" cy="116955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1400" dirty="0"/>
                    <a:t>Om du vill kan du i </a:t>
                  </a:r>
                  <a:r>
                    <a:rPr lang="sv-SE" sz="1400" b="1" dirty="0" err="1"/>
                    <a:t>plan.mxd</a:t>
                  </a:r>
                  <a:r>
                    <a:rPr lang="sv-SE" sz="1400" b="1" dirty="0"/>
                    <a:t> </a:t>
                  </a:r>
                  <a:r>
                    <a:rPr lang="sv-SE" sz="1400" dirty="0"/>
                    <a:t>se hur verktyget har </a:t>
                  </a:r>
                  <a:r>
                    <a:rPr lang="sv-SE" sz="1400" dirty="0" err="1"/>
                    <a:t>längdmätt</a:t>
                  </a:r>
                  <a:r>
                    <a:rPr lang="sv-SE" sz="1400" dirty="0"/>
                    <a:t> (och plockat höjdpunkter för </a:t>
                  </a:r>
                  <a:r>
                    <a:rPr lang="sv-SE" sz="1400" u="sng" dirty="0"/>
                    <a:t>varje meter</a:t>
                  </a:r>
                  <a:r>
                    <a:rPr lang="sv-SE" sz="1400" dirty="0"/>
                    <a:t>) genom att dra in </a:t>
                  </a:r>
                  <a:r>
                    <a:rPr lang="sv-SE" sz="1400" b="1" dirty="0"/>
                    <a:t>LYR-filen</a:t>
                  </a:r>
                  <a:r>
                    <a:rPr lang="sv-SE" sz="1400" dirty="0"/>
                    <a:t> </a:t>
                  </a:r>
                  <a:r>
                    <a:rPr lang="sv-SE" sz="1400" b="1" dirty="0" err="1"/>
                    <a:t>Layerfiles</a:t>
                  </a:r>
                  <a:r>
                    <a:rPr lang="sv-SE" sz="1400" b="1" dirty="0"/>
                    <a:t>/Plan 2D </a:t>
                  </a:r>
                  <a:r>
                    <a:rPr lang="sv-SE" sz="1400" b="1" dirty="0" err="1"/>
                    <a:t>Ground.lyr</a:t>
                  </a:r>
                  <a:r>
                    <a:rPr lang="sv-SE" sz="1400" b="1" dirty="0"/>
                    <a:t> </a:t>
                  </a:r>
                  <a:r>
                    <a:rPr lang="sv-SE" sz="1400" dirty="0"/>
                    <a:t>i kartfönstret</a:t>
                  </a:r>
                </a:p>
              </p:txBody>
            </p:sp>
            <p:pic>
              <p:nvPicPr>
                <p:cNvPr id="11" name="Bildobjekt 10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79516" y="2465715"/>
                  <a:ext cx="1621284" cy="4239563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2" name="Bildobjekt 11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11276" y="3857625"/>
                  <a:ext cx="2110818" cy="285269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sp>
              <p:nvSpPr>
                <p:cNvPr id="15" name="Rektangel 14"/>
                <p:cNvSpPr/>
                <p:nvPr/>
              </p:nvSpPr>
              <p:spPr>
                <a:xfrm>
                  <a:off x="69271" y="2449065"/>
                  <a:ext cx="134844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b="1" dirty="0">
                      <a:solidFill>
                        <a:srgbClr val="FF0000"/>
                      </a:solidFill>
                    </a:rPr>
                    <a:t>2 (valfritt)</a:t>
                  </a:r>
                  <a:endParaRPr lang="sv-SE" dirty="0"/>
                </a:p>
              </p:txBody>
            </p:sp>
          </p:grpSp>
        </p:grpSp>
        <p:pic>
          <p:nvPicPr>
            <p:cNvPr id="4" name="Bildobjekt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271" y="3857625"/>
              <a:ext cx="1378443" cy="601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4335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upp 54"/>
          <p:cNvGrpSpPr/>
          <p:nvPr/>
        </p:nvGrpSpPr>
        <p:grpSpPr>
          <a:xfrm>
            <a:off x="13692" y="593399"/>
            <a:ext cx="9025533" cy="6197926"/>
            <a:chOff x="13692" y="593399"/>
            <a:chExt cx="9025533" cy="6197926"/>
          </a:xfrm>
        </p:grpSpPr>
        <p:sp>
          <p:nvSpPr>
            <p:cNvPr id="14" name="textruta 13"/>
            <p:cNvSpPr txBox="1"/>
            <p:nvPr/>
          </p:nvSpPr>
          <p:spPr>
            <a:xfrm>
              <a:off x="13692" y="865999"/>
              <a:ext cx="2303199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dirty="0"/>
                <a:t>Se de olika manéren i lagerlistan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sv-SE" sz="1200" dirty="0" err="1"/>
                <a:t>Ground</a:t>
              </a:r>
              <a:r>
                <a:rPr lang="sv-SE" sz="1200" dirty="0"/>
                <a:t> (den enda vi har än så länge) är heldragen svart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sv-SE" sz="1200" dirty="0" err="1"/>
                <a:t>Batymetri</a:t>
              </a:r>
              <a:r>
                <a:rPr lang="sv-SE" sz="1200" dirty="0"/>
                <a:t> är svart streckad </a:t>
              </a:r>
              <a:r>
                <a:rPr lang="sv-SE" sz="1200" dirty="0" err="1"/>
                <a:t>Landslide</a:t>
              </a:r>
              <a:r>
                <a:rPr lang="sv-SE" sz="1200" dirty="0"/>
                <a:t> är lila</a:t>
              </a:r>
            </a:p>
            <a:p>
              <a:endParaRPr lang="sv-SE" sz="1200" dirty="0"/>
            </a:p>
            <a:p>
              <a:endParaRPr lang="sv-SE" sz="1200" dirty="0"/>
            </a:p>
            <a:p>
              <a:r>
                <a:rPr lang="sv-SE" sz="1200" dirty="0"/>
                <a:t>Skapande av </a:t>
              </a:r>
              <a:r>
                <a:rPr lang="sv-SE" sz="1200" dirty="0" err="1"/>
                <a:t>Helplines</a:t>
              </a:r>
              <a:r>
                <a:rPr lang="sv-SE" sz="1200" dirty="0"/>
                <a:t> beskrivs på kommande</a:t>
              </a:r>
            </a:p>
            <a:p>
              <a:r>
                <a:rPr lang="sv-SE" sz="1200" dirty="0"/>
                <a:t> sidor</a:t>
              </a:r>
            </a:p>
            <a:p>
              <a:endParaRPr lang="sv-SE" sz="1200" dirty="0"/>
            </a:p>
            <a:p>
              <a:endParaRPr lang="sv-SE" sz="1200" dirty="0"/>
            </a:p>
            <a:p>
              <a:endParaRPr lang="sv-SE" sz="1200" dirty="0"/>
            </a:p>
            <a:p>
              <a:r>
                <a:rPr lang="sv-SE" sz="1200" dirty="0"/>
                <a:t>Det finns ett rutnät (</a:t>
              </a:r>
              <a:r>
                <a:rPr lang="sv-SE" sz="1200" dirty="0" err="1"/>
                <a:t>grid</a:t>
              </a:r>
              <a:r>
                <a:rPr lang="sv-SE" sz="1200" dirty="0"/>
                <a:t>) med indelning för varje (1m) och (5m) i både höjd och sidled</a:t>
              </a:r>
            </a:p>
          </p:txBody>
        </p:sp>
        <p:grpSp>
          <p:nvGrpSpPr>
            <p:cNvPr id="8" name="Grupp 7"/>
            <p:cNvGrpSpPr/>
            <p:nvPr/>
          </p:nvGrpSpPr>
          <p:grpSpPr>
            <a:xfrm>
              <a:off x="2390775" y="593399"/>
              <a:ext cx="6648450" cy="6197926"/>
              <a:chOff x="2495550" y="660074"/>
              <a:chExt cx="6648450" cy="6197926"/>
            </a:xfrm>
          </p:grpSpPr>
          <p:grpSp>
            <p:nvGrpSpPr>
              <p:cNvPr id="6" name="Grupp 5"/>
              <p:cNvGrpSpPr/>
              <p:nvPr/>
            </p:nvGrpSpPr>
            <p:grpSpPr>
              <a:xfrm>
                <a:off x="2495550" y="660074"/>
                <a:ext cx="6648450" cy="6197926"/>
                <a:chOff x="133350" y="576921"/>
                <a:chExt cx="6648450" cy="6197926"/>
              </a:xfrm>
            </p:grpSpPr>
            <p:grpSp>
              <p:nvGrpSpPr>
                <p:cNvPr id="16" name="Grupp 15"/>
                <p:cNvGrpSpPr/>
                <p:nvPr/>
              </p:nvGrpSpPr>
              <p:grpSpPr>
                <a:xfrm>
                  <a:off x="133350" y="576921"/>
                  <a:ext cx="6648450" cy="6197926"/>
                  <a:chOff x="133350" y="576921"/>
                  <a:chExt cx="6648450" cy="6197926"/>
                </a:xfrm>
              </p:grpSpPr>
              <p:pic>
                <p:nvPicPr>
                  <p:cNvPr id="4" name="Bildobjekt 3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33350" y="576921"/>
                    <a:ext cx="6648450" cy="6197926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</p:pic>
              <p:pic>
                <p:nvPicPr>
                  <p:cNvPr id="15" name="Bildobjekt 14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266700" y="3752850"/>
                    <a:ext cx="1390880" cy="114300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grpSp>
            <p:grpSp>
              <p:nvGrpSpPr>
                <p:cNvPr id="21" name="Grupp 20"/>
                <p:cNvGrpSpPr/>
                <p:nvPr/>
              </p:nvGrpSpPr>
              <p:grpSpPr>
                <a:xfrm>
                  <a:off x="2107398" y="1172098"/>
                  <a:ext cx="1276981" cy="1272742"/>
                  <a:chOff x="2392624" y="1012707"/>
                  <a:chExt cx="1276981" cy="1272742"/>
                </a:xfrm>
              </p:grpSpPr>
              <p:cxnSp>
                <p:nvCxnSpPr>
                  <p:cNvPr id="3" name="Rak pilkoppling 2"/>
                  <p:cNvCxnSpPr/>
                  <p:nvPr/>
                </p:nvCxnSpPr>
                <p:spPr bwMode="auto">
                  <a:xfrm flipV="1">
                    <a:off x="2541864" y="1392573"/>
                    <a:ext cx="0" cy="713064"/>
                  </a:xfrm>
                  <a:prstGeom prst="straightConnector1">
                    <a:avLst/>
                  </a:prstGeom>
                  <a:ln w="28575">
                    <a:headEnd type="none" w="med" len="med"/>
                    <a:tailEnd type="triangle"/>
                  </a:ln>
                  <a:extLst/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Rak pilkoppling 16"/>
                  <p:cNvCxnSpPr/>
                  <p:nvPr/>
                </p:nvCxnSpPr>
                <p:spPr bwMode="auto">
                  <a:xfrm>
                    <a:off x="2541864" y="2105637"/>
                    <a:ext cx="871057" cy="0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headEnd type="none" w="med" len="med"/>
                    <a:tailEnd type="triangle"/>
                  </a:ln>
                  <a:extLst/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textruta 18"/>
                  <p:cNvSpPr txBox="1"/>
                  <p:nvPr/>
                </p:nvSpPr>
                <p:spPr>
                  <a:xfrm>
                    <a:off x="2392624" y="1012707"/>
                    <a:ext cx="298480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z</a:t>
                    </a:r>
                  </a:p>
                </p:txBody>
              </p:sp>
              <p:sp>
                <p:nvSpPr>
                  <p:cNvPr id="20" name="textruta 19"/>
                  <p:cNvSpPr txBox="1"/>
                  <p:nvPr/>
                </p:nvSpPr>
                <p:spPr>
                  <a:xfrm>
                    <a:off x="3356699" y="1885339"/>
                    <a:ext cx="31290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</a:p>
                </p:txBody>
              </p:sp>
            </p:grpSp>
          </p:grpSp>
          <p:grpSp>
            <p:nvGrpSpPr>
              <p:cNvPr id="7" name="Grupp 6"/>
              <p:cNvGrpSpPr/>
              <p:nvPr/>
            </p:nvGrpSpPr>
            <p:grpSpPr>
              <a:xfrm>
                <a:off x="5861593" y="1433069"/>
                <a:ext cx="1583696" cy="1369264"/>
                <a:chOff x="5861593" y="1433069"/>
                <a:chExt cx="1583696" cy="1369264"/>
              </a:xfrm>
            </p:grpSpPr>
            <p:pic>
              <p:nvPicPr>
                <p:cNvPr id="11" name="Bildobjekt 10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61593" y="1433069"/>
                  <a:ext cx="1272231" cy="1369264"/>
                </a:xfrm>
                <a:prstGeom prst="rect">
                  <a:avLst/>
                </a:prstGeom>
              </p:spPr>
            </p:pic>
            <p:sp>
              <p:nvSpPr>
                <p:cNvPr id="12" name="textruta 11"/>
                <p:cNvSpPr txBox="1"/>
                <p:nvPr/>
              </p:nvSpPr>
              <p:spPr>
                <a:xfrm rot="539639" flipH="1">
                  <a:off x="6369404" y="2285306"/>
                  <a:ext cx="1075885" cy="2431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400" dirty="0"/>
                    <a:t>PLAN</a:t>
                  </a:r>
                </a:p>
              </p:txBody>
            </p:sp>
            <p:sp>
              <p:nvSpPr>
                <p:cNvPr id="13" name="textruta 12"/>
                <p:cNvSpPr txBox="1"/>
                <p:nvPr/>
              </p:nvSpPr>
              <p:spPr>
                <a:xfrm rot="18934136" flipH="1">
                  <a:off x="5959766" y="1519434"/>
                  <a:ext cx="1075885" cy="2431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400" dirty="0"/>
                    <a:t>PROFIL</a:t>
                  </a:r>
                </a:p>
              </p:txBody>
            </p:sp>
          </p:grpSp>
        </p:grpSp>
        <p:sp>
          <p:nvSpPr>
            <p:cNvPr id="2" name="Rektangel 1"/>
            <p:cNvSpPr/>
            <p:nvPr/>
          </p:nvSpPr>
          <p:spPr bwMode="auto">
            <a:xfrm>
              <a:off x="39874" y="3407619"/>
              <a:ext cx="2044207" cy="803963"/>
            </a:xfrm>
            <a:prstGeom prst="rect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Rektangel 4"/>
            <p:cNvSpPr/>
            <p:nvPr/>
          </p:nvSpPr>
          <p:spPr bwMode="auto">
            <a:xfrm>
              <a:off x="39874" y="2335695"/>
              <a:ext cx="1848550" cy="792630"/>
            </a:xfrm>
            <a:prstGeom prst="rect">
              <a:avLst/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ktangel 22"/>
            <p:cNvSpPr/>
            <p:nvPr/>
          </p:nvSpPr>
          <p:spPr bwMode="auto">
            <a:xfrm>
              <a:off x="2628902" y="1790944"/>
              <a:ext cx="1441594" cy="629306"/>
            </a:xfrm>
            <a:prstGeom prst="rect">
              <a:avLst/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ktangel 23"/>
            <p:cNvSpPr/>
            <p:nvPr/>
          </p:nvSpPr>
          <p:spPr bwMode="auto">
            <a:xfrm>
              <a:off x="2524125" y="3746606"/>
              <a:ext cx="1295400" cy="1232397"/>
            </a:xfrm>
            <a:prstGeom prst="rect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8" name="Rak koppling 17"/>
            <p:cNvCxnSpPr>
              <a:stCxn id="2" idx="3"/>
              <a:endCxn id="24" idx="1"/>
            </p:cNvCxnSpPr>
            <p:nvPr/>
          </p:nvCxnSpPr>
          <p:spPr bwMode="auto">
            <a:xfrm>
              <a:off x="2084081" y="3809601"/>
              <a:ext cx="440044" cy="553204"/>
            </a:xfrm>
            <a:prstGeom prst="line">
              <a:avLst/>
            </a:prstGeom>
            <a:noFill/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Rektangel 41"/>
            <p:cNvSpPr/>
            <p:nvPr/>
          </p:nvSpPr>
          <p:spPr bwMode="auto">
            <a:xfrm>
              <a:off x="288181" y="1287607"/>
              <a:ext cx="559377" cy="202048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ktangel 42"/>
            <p:cNvSpPr/>
            <p:nvPr/>
          </p:nvSpPr>
          <p:spPr bwMode="auto">
            <a:xfrm>
              <a:off x="2590915" y="3056675"/>
              <a:ext cx="1228610" cy="286599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5" name="Rak koppling 44"/>
            <p:cNvCxnSpPr>
              <a:stCxn id="42" idx="3"/>
              <a:endCxn id="43" idx="1"/>
            </p:cNvCxnSpPr>
            <p:nvPr/>
          </p:nvCxnSpPr>
          <p:spPr bwMode="auto">
            <a:xfrm>
              <a:off x="847558" y="1388631"/>
              <a:ext cx="1743357" cy="1811344"/>
            </a:xfrm>
            <a:prstGeom prst="lin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Rak pilkoppling 53"/>
            <p:cNvCxnSpPr>
              <a:stCxn id="5" idx="3"/>
              <a:endCxn id="23" idx="1"/>
            </p:cNvCxnSpPr>
            <p:nvPr/>
          </p:nvCxnSpPr>
          <p:spPr bwMode="auto">
            <a:xfrm flipV="1">
              <a:off x="1888424" y="2105597"/>
              <a:ext cx="740478" cy="626413"/>
            </a:xfrm>
            <a:prstGeom prst="straightConnector1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403463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ruta 17"/>
          <p:cNvSpPr txBox="1"/>
          <p:nvPr/>
        </p:nvSpPr>
        <p:spPr>
          <a:xfrm>
            <a:off x="295274" y="838320"/>
            <a:ext cx="83604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/>
              <a:t>Om det endast är profilen (t ex från LM NH 1m) du vill ha/behöver kan du stoppa här. </a:t>
            </a:r>
          </a:p>
        </p:txBody>
      </p:sp>
      <p:sp>
        <p:nvSpPr>
          <p:cNvPr id="2" name="Rektangel 1"/>
          <p:cNvSpPr/>
          <p:nvPr/>
        </p:nvSpPr>
        <p:spPr>
          <a:xfrm>
            <a:off x="667212" y="3565433"/>
            <a:ext cx="70008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Du kan göra ett skärmklipp (t ex med Paint, Windows skärmklippverktyg) och spara som *.</a:t>
            </a:r>
            <a:r>
              <a:rPr lang="sv-SE" dirty="0" err="1"/>
              <a:t>png</a:t>
            </a:r>
            <a:r>
              <a:rPr lang="sv-SE" dirty="0"/>
              <a:t> för att använda i SLOPE </a:t>
            </a:r>
            <a:r>
              <a:rPr lang="sv-SE" dirty="0" err="1"/>
              <a:t>etc</a:t>
            </a:r>
            <a:r>
              <a:rPr lang="sv-SE" dirty="0"/>
              <a:t> 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Kommande sidor visar handgreppen vid beräkning av </a:t>
            </a:r>
            <a:r>
              <a:rPr lang="sv-SE" dirty="0" err="1"/>
              <a:t>Fc</a:t>
            </a:r>
            <a:r>
              <a:rPr lang="sv-SE" dirty="0"/>
              <a:t> samt visar exempel från hur en profil för </a:t>
            </a:r>
            <a:r>
              <a:rPr lang="sv-SE" dirty="0" err="1"/>
              <a:t>batymetri</a:t>
            </a:r>
            <a:r>
              <a:rPr lang="sv-SE" dirty="0"/>
              <a:t> (om du har dessa data förstås) kan genereras med samma verktyg</a:t>
            </a:r>
          </a:p>
        </p:txBody>
      </p:sp>
    </p:spTree>
    <p:extLst>
      <p:ext uri="{BB962C8B-B14F-4D97-AF65-F5344CB8AC3E}">
        <p14:creationId xmlns:p14="http://schemas.microsoft.com/office/powerpoint/2010/main" val="2221102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0" y="465206"/>
            <a:ext cx="9029700" cy="6285317"/>
            <a:chOff x="0" y="465206"/>
            <a:chExt cx="9029700" cy="6285317"/>
          </a:xfrm>
        </p:grpSpPr>
        <p:sp>
          <p:nvSpPr>
            <p:cNvPr id="14" name="textruta 13"/>
            <p:cNvSpPr txBox="1"/>
            <p:nvPr/>
          </p:nvSpPr>
          <p:spPr>
            <a:xfrm>
              <a:off x="95249" y="926871"/>
              <a:ext cx="829627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dirty="0"/>
                <a:t>Nu skall vi komplettera med </a:t>
              </a:r>
              <a:r>
                <a:rPr lang="sv-SE" sz="1400" u="sng" dirty="0"/>
                <a:t>hjälplinjer</a:t>
              </a:r>
              <a:r>
                <a:rPr lang="sv-SE" sz="1400" dirty="0"/>
                <a:t> så vi kan få input (längder/höjder) till beräkningarna. Med hjälplinjer avses här:</a:t>
              </a:r>
            </a:p>
            <a:p>
              <a:endParaRPr lang="sv-SE" sz="1400" dirty="0"/>
            </a:p>
          </p:txBody>
        </p:sp>
        <p:sp>
          <p:nvSpPr>
            <p:cNvPr id="5" name="textruta 4"/>
            <p:cNvSpPr txBox="1"/>
            <p:nvPr/>
          </p:nvSpPr>
          <p:spPr>
            <a:xfrm>
              <a:off x="0" y="465206"/>
              <a:ext cx="9029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b="1" dirty="0"/>
                <a:t>Komplettering av hjälplinjer (”min ritning”) </a:t>
              </a:r>
            </a:p>
          </p:txBody>
        </p:sp>
        <p:grpSp>
          <p:nvGrpSpPr>
            <p:cNvPr id="12" name="Grupp 11"/>
            <p:cNvGrpSpPr/>
            <p:nvPr/>
          </p:nvGrpSpPr>
          <p:grpSpPr>
            <a:xfrm>
              <a:off x="210936" y="1483428"/>
              <a:ext cx="8746633" cy="1640841"/>
              <a:chOff x="210936" y="1483428"/>
              <a:chExt cx="8746633" cy="1640841"/>
            </a:xfrm>
          </p:grpSpPr>
          <p:pic>
            <p:nvPicPr>
              <p:cNvPr id="7" name="Bildobjekt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936" y="1483428"/>
                <a:ext cx="3654377" cy="1519962"/>
              </a:xfrm>
              <a:prstGeom prst="rect">
                <a:avLst/>
              </a:prstGeom>
            </p:spPr>
          </p:pic>
          <p:sp>
            <p:nvSpPr>
              <p:cNvPr id="9" name="Rektangel 8"/>
              <p:cNvSpPr/>
              <p:nvPr/>
            </p:nvSpPr>
            <p:spPr>
              <a:xfrm>
                <a:off x="1920387" y="1816524"/>
                <a:ext cx="3355899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000" dirty="0"/>
                  <a:t>För att rita höjder och länger – input till </a:t>
                </a:r>
                <a:r>
                  <a:rPr lang="sv-SE" sz="1000" dirty="0" err="1"/>
                  <a:t>Fc</a:t>
                </a:r>
                <a:r>
                  <a:rPr lang="sv-SE" sz="1000" dirty="0"/>
                  <a:t> beräkning</a:t>
                </a:r>
              </a:p>
            </p:txBody>
          </p:sp>
          <p:sp>
            <p:nvSpPr>
              <p:cNvPr id="8" name="Rektangel 7"/>
              <p:cNvSpPr/>
              <p:nvPr/>
            </p:nvSpPr>
            <p:spPr>
              <a:xfrm>
                <a:off x="2234198" y="2120807"/>
                <a:ext cx="6723371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000" b="1" dirty="0"/>
                  <a:t>Aktuell vattenyta </a:t>
                </a:r>
                <a:r>
                  <a:rPr lang="sv-SE" sz="1000" dirty="0"/>
                  <a:t>(som förstås kan skilja sig från vattenyta som uppmättes i LM höjddata vid detta enda tillfälle) </a:t>
                </a:r>
              </a:p>
            </p:txBody>
          </p:sp>
          <p:sp>
            <p:nvSpPr>
              <p:cNvPr id="10" name="Rektangel 9"/>
              <p:cNvSpPr/>
              <p:nvPr/>
            </p:nvSpPr>
            <p:spPr>
              <a:xfrm>
                <a:off x="3672855" y="2361522"/>
                <a:ext cx="453223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000" dirty="0"/>
                  <a:t>Rita/bedöm </a:t>
                </a:r>
                <a:r>
                  <a:rPr lang="sv-SE" sz="1000" b="1" dirty="0"/>
                  <a:t>bottenprofil</a:t>
                </a:r>
                <a:r>
                  <a:rPr lang="sv-SE" sz="1000" dirty="0"/>
                  <a:t>. Om </a:t>
                </a:r>
                <a:r>
                  <a:rPr lang="sv-SE" sz="1000" dirty="0" err="1"/>
                  <a:t>batymetri</a:t>
                </a:r>
                <a:r>
                  <a:rPr lang="sv-SE" sz="1000" dirty="0"/>
                  <a:t> har använts i steg 1 </a:t>
                </a:r>
                <a:r>
                  <a:rPr lang="sv-SE" sz="1000" dirty="0" err="1"/>
                  <a:t>Create</a:t>
                </a:r>
                <a:r>
                  <a:rPr lang="sv-SE" sz="1000" dirty="0"/>
                  <a:t> </a:t>
                </a:r>
                <a:r>
                  <a:rPr lang="sv-SE" sz="1000" dirty="0" err="1"/>
                  <a:t>profile</a:t>
                </a:r>
                <a:r>
                  <a:rPr lang="sv-SE" sz="1000" dirty="0"/>
                  <a:t> så kan ju denna </a:t>
                </a:r>
                <a:r>
                  <a:rPr lang="sv-SE" sz="1000" dirty="0" err="1"/>
                  <a:t>batymetri</a:t>
                </a:r>
                <a:r>
                  <a:rPr lang="sv-SE" sz="1000" dirty="0"/>
                  <a:t> DEM kalkeras/ritas av)</a:t>
                </a:r>
              </a:p>
            </p:txBody>
          </p:sp>
          <p:sp>
            <p:nvSpPr>
              <p:cNvPr id="11" name="Rektangel 10"/>
              <p:cNvSpPr/>
              <p:nvPr/>
            </p:nvSpPr>
            <p:spPr>
              <a:xfrm>
                <a:off x="2531439" y="2724159"/>
                <a:ext cx="4572000" cy="4001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sv-SE" sz="1000" dirty="0"/>
                  <a:t>Rita/bedöm markprofilen från geometri-situationen </a:t>
                </a:r>
                <a:r>
                  <a:rPr lang="sv-SE" sz="1000" u="sng" dirty="0"/>
                  <a:t>efter</a:t>
                </a:r>
                <a:r>
                  <a:rPr lang="sv-SE" sz="1000" dirty="0"/>
                  <a:t> ett inträffat skred. Kan i princip fångas med drönare, helikopter, bedömning från </a:t>
                </a:r>
                <a:r>
                  <a:rPr lang="sv-SE" sz="1000" dirty="0" err="1"/>
                  <a:t>fältfoto</a:t>
                </a:r>
                <a:r>
                  <a:rPr lang="sv-SE" sz="1000" dirty="0"/>
                  <a:t> eller dyl.  </a:t>
                </a:r>
              </a:p>
            </p:txBody>
          </p:sp>
        </p:grpSp>
        <p:sp>
          <p:nvSpPr>
            <p:cNvPr id="13" name="Rektangel 12"/>
            <p:cNvSpPr/>
            <p:nvPr/>
          </p:nvSpPr>
          <p:spPr>
            <a:xfrm>
              <a:off x="95250" y="3458662"/>
              <a:ext cx="33847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Så här kan det se ut (</a:t>
              </a:r>
              <a:r>
                <a:rPr lang="sv-SE" sz="1400" u="sng" dirty="0"/>
                <a:t>innan</a:t>
              </a:r>
              <a:r>
                <a:rPr lang="sv-SE" sz="1400" dirty="0"/>
                <a:t> du börjat rita hjälplinjer)</a:t>
              </a:r>
            </a:p>
          </p:txBody>
        </p:sp>
        <p:pic>
          <p:nvPicPr>
            <p:cNvPr id="15" name="Bildobjekt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0936" y="4026264"/>
              <a:ext cx="3269111" cy="27242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6" name="Bildobjekt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98336" y="3360521"/>
              <a:ext cx="1760592" cy="339000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Rektangel 16"/>
            <p:cNvSpPr/>
            <p:nvPr/>
          </p:nvSpPr>
          <p:spPr>
            <a:xfrm>
              <a:off x="5411040" y="4965419"/>
              <a:ext cx="3384798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000" dirty="0"/>
                <a:t>Det som finns i detta läge är: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sv-SE" sz="1000" dirty="0" err="1"/>
                <a:t>Profile</a:t>
              </a:r>
              <a:r>
                <a:rPr lang="sv-SE" sz="1000" dirty="0"/>
                <a:t> Line </a:t>
              </a:r>
              <a:r>
                <a:rPr lang="sv-SE" sz="1000" dirty="0" err="1"/>
                <a:t>Ground</a:t>
              </a:r>
              <a:r>
                <a:rPr lang="sv-SE" sz="1000" dirty="0"/>
                <a:t> (heldragen svart)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sv-SE" sz="1000" dirty="0"/>
                <a:t>(Om man vill kan man tända </a:t>
              </a:r>
              <a:r>
                <a:rPr lang="sv-SE" sz="1000" dirty="0" err="1"/>
                <a:t>Profile</a:t>
              </a:r>
              <a:r>
                <a:rPr lang="sv-SE" sz="1000" dirty="0"/>
                <a:t> Point </a:t>
              </a:r>
              <a:r>
                <a:rPr lang="sv-SE" sz="1000" dirty="0" err="1"/>
                <a:t>Ground</a:t>
              </a:r>
              <a:r>
                <a:rPr lang="sv-SE" sz="1000" dirty="0"/>
                <a:t>’, som alltså är samma som ’Line Point ZM </a:t>
              </a:r>
              <a:r>
                <a:rPr lang="sv-SE" sz="1000" dirty="0" err="1"/>
                <a:t>Ground</a:t>
              </a:r>
              <a:r>
                <a:rPr lang="sv-SE" sz="1000" dirty="0"/>
                <a:t>’ på sidan 15) 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sv-SE" sz="1000" dirty="0"/>
                <a:t>Grid/rutnät med 1m/5m i höjd och sidled</a:t>
              </a:r>
            </a:p>
            <a:p>
              <a:endParaRPr lang="sv-SE" sz="1000" dirty="0"/>
            </a:p>
            <a:p>
              <a:r>
                <a:rPr lang="sv-SE" sz="1000" dirty="0"/>
                <a:t>Inget mer -  </a:t>
              </a:r>
              <a:r>
                <a:rPr lang="sv-SE" sz="1000" dirty="0" err="1"/>
                <a:t>Create</a:t>
              </a:r>
              <a:r>
                <a:rPr lang="sv-SE" sz="1000" dirty="0"/>
                <a:t> </a:t>
              </a:r>
              <a:r>
                <a:rPr lang="sv-SE" sz="1000" dirty="0" err="1"/>
                <a:t>profile</a:t>
              </a:r>
              <a:r>
                <a:rPr lang="sv-SE" sz="1000" dirty="0"/>
                <a:t> på sidan 14 gällde ju LM NH1m höjddata DEM. Hade vi gjort beräkning av DEM </a:t>
              </a:r>
              <a:r>
                <a:rPr lang="sv-SE" sz="1000" dirty="0" err="1"/>
                <a:t>batymetri</a:t>
              </a:r>
              <a:r>
                <a:rPr lang="sv-SE" sz="1000" dirty="0"/>
                <a:t> så hade ju den visas här som streckad svart linje…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7071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843808" y="2726891"/>
            <a:ext cx="34740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400" b="1" dirty="0"/>
              <a:t>BAKGRUND</a:t>
            </a:r>
          </a:p>
        </p:txBody>
      </p:sp>
    </p:spTree>
    <p:extLst>
      <p:ext uri="{BB962C8B-B14F-4D97-AF65-F5344CB8AC3E}">
        <p14:creationId xmlns:p14="http://schemas.microsoft.com/office/powerpoint/2010/main" val="1243321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p 34"/>
          <p:cNvGrpSpPr/>
          <p:nvPr/>
        </p:nvGrpSpPr>
        <p:grpSpPr>
          <a:xfrm>
            <a:off x="0" y="500142"/>
            <a:ext cx="8775935" cy="6261385"/>
            <a:chOff x="0" y="500142"/>
            <a:chExt cx="8775935" cy="6261385"/>
          </a:xfrm>
        </p:grpSpPr>
        <p:sp>
          <p:nvSpPr>
            <p:cNvPr id="2" name="Rektangel 1"/>
            <p:cNvSpPr/>
            <p:nvPr/>
          </p:nvSpPr>
          <p:spPr>
            <a:xfrm>
              <a:off x="0" y="500142"/>
              <a:ext cx="87759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Gör </a:t>
              </a:r>
              <a:r>
                <a:rPr lang="sv-SE" sz="1400" dirty="0" err="1"/>
                <a:t>Helplines</a:t>
              </a:r>
              <a:r>
                <a:rPr lang="sv-SE" sz="1400" dirty="0"/>
                <a:t> </a:t>
              </a:r>
              <a:r>
                <a:rPr lang="sv-SE" sz="1400" dirty="0" err="1"/>
                <a:t>editerbar</a:t>
              </a:r>
              <a:r>
                <a:rPr lang="sv-SE" sz="1400" dirty="0"/>
                <a:t> (sker enligt samma princip som på sida 12, men upprepas här för tydlighet skull). </a:t>
              </a:r>
            </a:p>
          </p:txBody>
        </p:sp>
        <p:grpSp>
          <p:nvGrpSpPr>
            <p:cNvPr id="7" name="Grupp 6"/>
            <p:cNvGrpSpPr/>
            <p:nvPr/>
          </p:nvGrpSpPr>
          <p:grpSpPr>
            <a:xfrm>
              <a:off x="83022" y="1246773"/>
              <a:ext cx="8171256" cy="4821788"/>
              <a:chOff x="57855" y="1439720"/>
              <a:chExt cx="8171256" cy="4821788"/>
            </a:xfrm>
          </p:grpSpPr>
          <p:grpSp>
            <p:nvGrpSpPr>
              <p:cNvPr id="17" name="Grupp 16"/>
              <p:cNvGrpSpPr/>
              <p:nvPr/>
            </p:nvGrpSpPr>
            <p:grpSpPr>
              <a:xfrm>
                <a:off x="57855" y="1439720"/>
                <a:ext cx="4465738" cy="2484211"/>
                <a:chOff x="0" y="965817"/>
                <a:chExt cx="4465738" cy="2484211"/>
              </a:xfrm>
            </p:grpSpPr>
            <p:pic>
              <p:nvPicPr>
                <p:cNvPr id="3" name="Bildobjekt 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99395" y="1037245"/>
                  <a:ext cx="4066343" cy="2412783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sp>
              <p:nvSpPr>
                <p:cNvPr id="13" name="Rektangel 12"/>
                <p:cNvSpPr/>
                <p:nvPr/>
              </p:nvSpPr>
              <p:spPr>
                <a:xfrm>
                  <a:off x="0" y="965817"/>
                  <a:ext cx="3273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b="1" dirty="0">
                      <a:solidFill>
                        <a:srgbClr val="FF0000"/>
                      </a:solidFill>
                    </a:rPr>
                    <a:t>2</a:t>
                  </a:r>
                </a:p>
              </p:txBody>
            </p:sp>
            <p:sp>
              <p:nvSpPr>
                <p:cNvPr id="15" name="Rektangel 14"/>
                <p:cNvSpPr/>
                <p:nvPr/>
              </p:nvSpPr>
              <p:spPr bwMode="auto">
                <a:xfrm>
                  <a:off x="3036163" y="2831977"/>
                  <a:ext cx="648070" cy="213064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" name="Rektangel 15"/>
                <p:cNvSpPr/>
                <p:nvPr/>
              </p:nvSpPr>
              <p:spPr bwMode="auto">
                <a:xfrm>
                  <a:off x="1279864" y="2804620"/>
                  <a:ext cx="648070" cy="213064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" name="Grupp 17"/>
              <p:cNvGrpSpPr/>
              <p:nvPr/>
            </p:nvGrpSpPr>
            <p:grpSpPr>
              <a:xfrm>
                <a:off x="138609" y="4144941"/>
                <a:ext cx="4384984" cy="419100"/>
                <a:chOff x="23006" y="4049208"/>
                <a:chExt cx="4384984" cy="419100"/>
              </a:xfrm>
            </p:grpSpPr>
            <p:pic>
              <p:nvPicPr>
                <p:cNvPr id="19" name="Bildobjekt 18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0340" y="4049208"/>
                  <a:ext cx="4057650" cy="4191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sp>
              <p:nvSpPr>
                <p:cNvPr id="20" name="Rektangel 19"/>
                <p:cNvSpPr/>
                <p:nvPr/>
              </p:nvSpPr>
              <p:spPr bwMode="auto">
                <a:xfrm>
                  <a:off x="3947184" y="4074658"/>
                  <a:ext cx="238125" cy="352425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" name="Rektangel 20"/>
                <p:cNvSpPr/>
                <p:nvPr/>
              </p:nvSpPr>
              <p:spPr>
                <a:xfrm>
                  <a:off x="23006" y="4049208"/>
                  <a:ext cx="3273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b="1" dirty="0">
                      <a:solidFill>
                        <a:srgbClr val="FF0000"/>
                      </a:solidFill>
                    </a:rPr>
                    <a:t>3</a:t>
                  </a:r>
                </a:p>
              </p:txBody>
            </p:sp>
          </p:grpSp>
          <p:grpSp>
            <p:nvGrpSpPr>
              <p:cNvPr id="5" name="Grupp 4"/>
              <p:cNvGrpSpPr/>
              <p:nvPr/>
            </p:nvGrpSpPr>
            <p:grpSpPr>
              <a:xfrm>
                <a:off x="4926785" y="1507029"/>
                <a:ext cx="3302326" cy="4754479"/>
                <a:chOff x="4918396" y="1037245"/>
                <a:chExt cx="3302326" cy="4754479"/>
              </a:xfrm>
            </p:grpSpPr>
            <p:sp>
              <p:nvSpPr>
                <p:cNvPr id="4" name="Rektangel 3"/>
                <p:cNvSpPr/>
                <p:nvPr/>
              </p:nvSpPr>
              <p:spPr>
                <a:xfrm>
                  <a:off x="5114589" y="4960727"/>
                  <a:ext cx="3106133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1200" dirty="0"/>
                    <a:t>Dito för de andra tre linjetyperna (</a:t>
                  </a:r>
                  <a:r>
                    <a:rPr lang="sv-SE" sz="1200" dirty="0" err="1"/>
                    <a:t>Helplines</a:t>
                  </a:r>
                  <a:r>
                    <a:rPr lang="sv-SE" sz="1200" dirty="0"/>
                    <a:t>, </a:t>
                  </a:r>
                  <a:r>
                    <a:rPr lang="sv-SE" sz="1200" dirty="0" err="1"/>
                    <a:t>Landslide</a:t>
                  </a:r>
                  <a:r>
                    <a:rPr lang="sv-SE" sz="1200" dirty="0"/>
                    <a:t> </a:t>
                  </a:r>
                  <a:r>
                    <a:rPr lang="sv-SE" sz="1200" dirty="0" err="1"/>
                    <a:t>profile</a:t>
                  </a:r>
                  <a:r>
                    <a:rPr lang="sv-SE" sz="1200" dirty="0"/>
                    <a:t> och </a:t>
                  </a:r>
                  <a:r>
                    <a:rPr lang="sv-SE" sz="1200" dirty="0" err="1"/>
                    <a:t>Watersurface</a:t>
                  </a:r>
                  <a:r>
                    <a:rPr lang="sv-SE" sz="1200" dirty="0"/>
                    <a:t>) – dvs först markeras typ av linje, sen ritas denna linjetyp</a:t>
                  </a:r>
                </a:p>
              </p:txBody>
            </p:sp>
            <p:grpSp>
              <p:nvGrpSpPr>
                <p:cNvPr id="31" name="Grupp 30"/>
                <p:cNvGrpSpPr/>
                <p:nvPr/>
              </p:nvGrpSpPr>
              <p:grpSpPr>
                <a:xfrm>
                  <a:off x="4918396" y="1037245"/>
                  <a:ext cx="3194448" cy="3857625"/>
                  <a:chOff x="4918396" y="1037245"/>
                  <a:chExt cx="3194448" cy="3857625"/>
                </a:xfrm>
              </p:grpSpPr>
              <p:pic>
                <p:nvPicPr>
                  <p:cNvPr id="22" name="Bildobjekt 21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255344" y="1037245"/>
                    <a:ext cx="2857500" cy="3857625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</p:pic>
              <p:sp>
                <p:nvSpPr>
                  <p:cNvPr id="23" name="Rektangel 22"/>
                  <p:cNvSpPr/>
                  <p:nvPr/>
                </p:nvSpPr>
                <p:spPr bwMode="auto">
                  <a:xfrm>
                    <a:off x="5255344" y="1660726"/>
                    <a:ext cx="1624850" cy="176212"/>
                  </a:xfrm>
                  <a:prstGeom prst="rect">
                    <a:avLst/>
                  </a:prstGeom>
                  <a:noFill/>
                  <a:ln w="254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0000" tIns="46800" rIns="90000" bIns="4680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sv-SE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" name="Rektangel 23"/>
                  <p:cNvSpPr/>
                  <p:nvPr/>
                </p:nvSpPr>
                <p:spPr bwMode="auto">
                  <a:xfrm>
                    <a:off x="5296129" y="3819393"/>
                    <a:ext cx="580888" cy="267148"/>
                  </a:xfrm>
                  <a:prstGeom prst="rect">
                    <a:avLst/>
                  </a:prstGeom>
                  <a:noFill/>
                  <a:ln w="254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0000" tIns="46800" rIns="90000" bIns="4680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sv-SE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" name="Rektangel 24"/>
                  <p:cNvSpPr/>
                  <p:nvPr/>
                </p:nvSpPr>
                <p:spPr>
                  <a:xfrm>
                    <a:off x="4918396" y="1548777"/>
                    <a:ext cx="32733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sv-SE" b="1" dirty="0">
                        <a:solidFill>
                          <a:srgbClr val="FF0000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26" name="Rektangel 25"/>
                  <p:cNvSpPr/>
                  <p:nvPr/>
                </p:nvSpPr>
                <p:spPr>
                  <a:xfrm>
                    <a:off x="4948403" y="3752912"/>
                    <a:ext cx="32733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sv-SE" b="1" dirty="0">
                        <a:solidFill>
                          <a:srgbClr val="FF0000"/>
                        </a:solidFill>
                      </a:rPr>
                      <a:t>5</a:t>
                    </a:r>
                  </a:p>
                </p:txBody>
              </p:sp>
            </p:grpSp>
          </p:grpSp>
        </p:grpSp>
        <p:grpSp>
          <p:nvGrpSpPr>
            <p:cNvPr id="30" name="Grupp 29"/>
            <p:cNvGrpSpPr/>
            <p:nvPr/>
          </p:nvGrpSpPr>
          <p:grpSpPr>
            <a:xfrm>
              <a:off x="44657" y="840776"/>
              <a:ext cx="6154807" cy="400110"/>
              <a:chOff x="0" y="1112568"/>
              <a:chExt cx="6154807" cy="400110"/>
            </a:xfrm>
          </p:grpSpPr>
          <p:sp>
            <p:nvSpPr>
              <p:cNvPr id="28" name="Rektangel 27"/>
              <p:cNvSpPr/>
              <p:nvPr/>
            </p:nvSpPr>
            <p:spPr>
              <a:xfrm>
                <a:off x="351579" y="1133593"/>
                <a:ext cx="580322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Zooma först in till den dela av profiler där du vill utföra ritning</a:t>
                </a:r>
              </a:p>
            </p:txBody>
          </p:sp>
          <p:sp>
            <p:nvSpPr>
              <p:cNvPr id="29" name="Rektangel 28"/>
              <p:cNvSpPr/>
              <p:nvPr/>
            </p:nvSpPr>
            <p:spPr>
              <a:xfrm>
                <a:off x="0" y="1112568"/>
                <a:ext cx="3273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b="1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grpSp>
          <p:nvGrpSpPr>
            <p:cNvPr id="34" name="Grupp 33"/>
            <p:cNvGrpSpPr/>
            <p:nvPr/>
          </p:nvGrpSpPr>
          <p:grpSpPr>
            <a:xfrm>
              <a:off x="78367" y="4483202"/>
              <a:ext cx="4903592" cy="2278325"/>
              <a:chOff x="78367" y="4483202"/>
              <a:chExt cx="4903592" cy="2278325"/>
            </a:xfrm>
          </p:grpSpPr>
          <p:sp>
            <p:nvSpPr>
              <p:cNvPr id="27" name="Rektangel 26"/>
              <p:cNvSpPr/>
              <p:nvPr/>
            </p:nvSpPr>
            <p:spPr>
              <a:xfrm>
                <a:off x="78367" y="4560397"/>
                <a:ext cx="478724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000" dirty="0"/>
                  <a:t>Första gången du gör </a:t>
                </a:r>
                <a:r>
                  <a:rPr lang="sv-SE" sz="1000" dirty="0" err="1"/>
                  <a:t>Helplines</a:t>
                </a:r>
                <a:r>
                  <a:rPr lang="sv-SE" sz="1000" dirty="0"/>
                  <a:t> </a:t>
                </a:r>
                <a:r>
                  <a:rPr lang="sv-SE" sz="1000" dirty="0" err="1"/>
                  <a:t>editerbar</a:t>
                </a:r>
                <a:r>
                  <a:rPr lang="sv-SE" sz="1000" dirty="0"/>
                  <a:t> får du detta informationsmeddelande.</a:t>
                </a:r>
              </a:p>
              <a:p>
                <a:r>
                  <a:rPr lang="sv-SE" sz="1000" dirty="0"/>
                  <a:t>Det beror på att profilen har ett lokalt koordinatsystem med 0,0 i LOWER_RIGHT (om det var där du lät rita profilen). </a:t>
                </a:r>
              </a:p>
              <a:p>
                <a:r>
                  <a:rPr lang="sv-SE" sz="1000" b="1" dirty="0"/>
                  <a:t>Ignorera och bocka i ”Do not show </a:t>
                </a:r>
                <a:r>
                  <a:rPr lang="sv-SE" sz="1000" b="1" dirty="0" err="1"/>
                  <a:t>this</a:t>
                </a:r>
                <a:r>
                  <a:rPr lang="sv-SE" sz="1000" b="1" dirty="0"/>
                  <a:t> dialog….” </a:t>
                </a:r>
                <a:r>
                  <a:rPr lang="sv-SE" sz="1000" dirty="0"/>
                  <a:t>så syns det inte nästa gång.   </a:t>
                </a:r>
              </a:p>
            </p:txBody>
          </p:sp>
          <p:pic>
            <p:nvPicPr>
              <p:cNvPr id="9" name="Bildobjekt 8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93" t="65148" r="8872" b="6884"/>
              <a:stretch/>
            </p:blipFill>
            <p:spPr>
              <a:xfrm>
                <a:off x="179690" y="5399381"/>
                <a:ext cx="3045204" cy="100437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0" name="Rektangel 9"/>
              <p:cNvSpPr/>
              <p:nvPr/>
            </p:nvSpPr>
            <p:spPr bwMode="auto">
              <a:xfrm>
                <a:off x="83022" y="4483202"/>
                <a:ext cx="4898937" cy="2278325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12" name="Bildobjekt 1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29118" y="5321626"/>
                <a:ext cx="1302273" cy="130227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4" name="Ellips 13"/>
              <p:cNvSpPr/>
              <p:nvPr/>
            </p:nvSpPr>
            <p:spPr bwMode="auto">
              <a:xfrm>
                <a:off x="3967993" y="5696125"/>
                <a:ext cx="218113" cy="176169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textruta 32"/>
              <p:cNvSpPr txBox="1"/>
              <p:nvPr/>
            </p:nvSpPr>
            <p:spPr>
              <a:xfrm>
                <a:off x="4186106" y="5473794"/>
                <a:ext cx="44755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000" dirty="0">
                    <a:solidFill>
                      <a:srgbClr val="FF0000"/>
                    </a:solidFill>
                  </a:rPr>
                  <a:t>(0,0)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8245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 9"/>
          <p:cNvGrpSpPr/>
          <p:nvPr/>
        </p:nvGrpSpPr>
        <p:grpSpPr>
          <a:xfrm>
            <a:off x="55995" y="562727"/>
            <a:ext cx="8693722" cy="5841066"/>
            <a:chOff x="55995" y="562727"/>
            <a:chExt cx="8693722" cy="5841066"/>
          </a:xfrm>
        </p:grpSpPr>
        <p:sp>
          <p:nvSpPr>
            <p:cNvPr id="6" name="textruta 5"/>
            <p:cNvSpPr txBox="1"/>
            <p:nvPr/>
          </p:nvSpPr>
          <p:spPr>
            <a:xfrm>
              <a:off x="55995" y="1676225"/>
              <a:ext cx="852265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>
                  <a:solidFill>
                    <a:srgbClr val="FF0000"/>
                  </a:solidFill>
                </a:rPr>
                <a:t>6b</a:t>
              </a:r>
              <a:r>
                <a:rPr lang="sv-SE" sz="1400" dirty="0">
                  <a:solidFill>
                    <a:srgbClr val="FF0000"/>
                  </a:solidFill>
                </a:rPr>
                <a:t>. </a:t>
              </a:r>
              <a:r>
                <a:rPr lang="sv-SE" sz="1400" dirty="0"/>
                <a:t>Ritning: Som geotekniker bedömer jag (då jag inte har </a:t>
              </a:r>
              <a:r>
                <a:rPr lang="sv-SE" sz="1400" dirty="0" err="1"/>
                <a:t>batymetrin</a:t>
              </a:r>
              <a:r>
                <a:rPr lang="sv-SE" sz="1400" dirty="0"/>
                <a:t>) </a:t>
              </a:r>
              <a:r>
                <a:rPr lang="sv-SE" sz="1400" b="1" dirty="0" err="1">
                  <a:solidFill>
                    <a:srgbClr val="FF0000"/>
                  </a:solidFill>
                </a:rPr>
                <a:t>Current</a:t>
              </a:r>
              <a:r>
                <a:rPr lang="sv-SE" sz="1400" b="1" dirty="0">
                  <a:solidFill>
                    <a:srgbClr val="FF0000"/>
                  </a:solidFill>
                </a:rPr>
                <a:t> </a:t>
              </a:r>
              <a:r>
                <a:rPr lang="sv-SE" sz="1400" b="1" dirty="0" err="1">
                  <a:solidFill>
                    <a:srgbClr val="FF0000"/>
                  </a:solidFill>
                </a:rPr>
                <a:t>Riverbed</a:t>
              </a:r>
              <a:r>
                <a:rPr lang="sv-SE" sz="1400" b="1" dirty="0">
                  <a:solidFill>
                    <a:srgbClr val="FF0000"/>
                  </a:solidFill>
                </a:rPr>
                <a:t>/Lake </a:t>
              </a:r>
              <a:r>
                <a:rPr lang="sv-SE" sz="1400" b="1" dirty="0" err="1">
                  <a:solidFill>
                    <a:srgbClr val="FF0000"/>
                  </a:solidFill>
                </a:rPr>
                <a:t>Profile</a:t>
              </a:r>
              <a:r>
                <a:rPr lang="sv-SE" sz="1400" b="1" dirty="0">
                  <a:solidFill>
                    <a:srgbClr val="FF0000"/>
                  </a:solidFill>
                </a:rPr>
                <a:t> </a:t>
              </a:r>
            </a:p>
            <a:p>
              <a:r>
                <a:rPr lang="sv-SE" sz="1400" dirty="0"/>
                <a:t>att</a:t>
              </a:r>
              <a:r>
                <a:rPr lang="sv-SE" sz="1400" b="1" dirty="0">
                  <a:solidFill>
                    <a:srgbClr val="FF0000"/>
                  </a:solidFill>
                </a:rPr>
                <a:t> </a:t>
              </a:r>
              <a:r>
                <a:rPr lang="sv-SE" sz="1400" dirty="0"/>
                <a:t>se ut som här nedan och ritar in den. Älvbottenbotten har jag bedömt till att ligga på </a:t>
              </a:r>
              <a:r>
                <a:rPr lang="sv-SE" sz="1400" b="1" dirty="0"/>
                <a:t>+39 m</a:t>
              </a:r>
            </a:p>
            <a:p>
              <a:r>
                <a:rPr lang="sv-SE" sz="1400" dirty="0"/>
                <a:t>Jag ritar in den. </a:t>
              </a:r>
            </a:p>
            <a:p>
              <a:r>
                <a:rPr lang="sv-SE" sz="1400" b="1" dirty="0"/>
                <a:t>Avslutar med dubbelklick</a:t>
              </a:r>
              <a:endParaRPr lang="sv-SE" sz="1400" i="1" dirty="0">
                <a:solidFill>
                  <a:srgbClr val="FF0000"/>
                </a:solidFill>
              </a:endParaRPr>
            </a:p>
          </p:txBody>
        </p:sp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605" y="3061097"/>
              <a:ext cx="4736845" cy="33426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Rektangel 3"/>
            <p:cNvSpPr/>
            <p:nvPr/>
          </p:nvSpPr>
          <p:spPr>
            <a:xfrm>
              <a:off x="55995" y="562727"/>
              <a:ext cx="869372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b="1" dirty="0">
                  <a:solidFill>
                    <a:srgbClr val="FF0000"/>
                  </a:solidFill>
                </a:rPr>
                <a:t>6a</a:t>
              </a:r>
              <a:r>
                <a:rPr lang="sv-SE" sz="1400" dirty="0">
                  <a:solidFill>
                    <a:srgbClr val="FF0000"/>
                  </a:solidFill>
                </a:rPr>
                <a:t>. </a:t>
              </a:r>
              <a:r>
                <a:rPr lang="sv-SE" sz="1400" dirty="0"/>
                <a:t>Ritning: Som geotekniker bedömer jag rådande </a:t>
              </a:r>
              <a:r>
                <a:rPr lang="sv-SE" sz="1400" b="1" dirty="0" err="1">
                  <a:solidFill>
                    <a:srgbClr val="0000FF"/>
                  </a:solidFill>
                </a:rPr>
                <a:t>Watersurface</a:t>
              </a:r>
              <a:r>
                <a:rPr lang="sv-SE" sz="1400" dirty="0">
                  <a:solidFill>
                    <a:srgbClr val="FF0000"/>
                  </a:solidFill>
                </a:rPr>
                <a:t> </a:t>
              </a:r>
              <a:r>
                <a:rPr lang="sv-SE" sz="1400" dirty="0"/>
                <a:t>att ligga på </a:t>
              </a:r>
              <a:r>
                <a:rPr lang="sv-SE" sz="1400" b="1" dirty="0"/>
                <a:t>+44 m </a:t>
              </a:r>
              <a:r>
                <a:rPr lang="sv-SE" sz="1400" dirty="0"/>
                <a:t>(som jag har hämtat in från SMHI, SjöV, kommun eller på annat sätt bedömt själv). </a:t>
              </a:r>
            </a:p>
            <a:p>
              <a:r>
                <a:rPr lang="sv-SE" sz="1400" dirty="0"/>
                <a:t>Jag ritar in den. Passning i sidled är inte viktig - det är höjden vi skall använda/mäta in. </a:t>
              </a:r>
            </a:p>
            <a:p>
              <a:r>
                <a:rPr lang="sv-SE" sz="1400" b="1" dirty="0"/>
                <a:t>Avslutar med dubbelklick</a:t>
              </a:r>
              <a:r>
                <a:rPr lang="sv-SE" sz="14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8852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0" y="594925"/>
            <a:ext cx="8524873" cy="5613848"/>
            <a:chOff x="0" y="594925"/>
            <a:chExt cx="8524873" cy="5613848"/>
          </a:xfrm>
        </p:grpSpPr>
        <p:sp>
          <p:nvSpPr>
            <p:cNvPr id="14" name="textruta 13"/>
            <p:cNvSpPr txBox="1"/>
            <p:nvPr/>
          </p:nvSpPr>
          <p:spPr>
            <a:xfrm>
              <a:off x="228598" y="594925"/>
              <a:ext cx="829627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>
                  <a:solidFill>
                    <a:srgbClr val="FF0000"/>
                  </a:solidFill>
                </a:rPr>
                <a:t>6c</a:t>
              </a:r>
              <a:r>
                <a:rPr lang="sv-SE" sz="1400" dirty="0">
                  <a:solidFill>
                    <a:srgbClr val="FF0000"/>
                  </a:solidFill>
                </a:rPr>
                <a:t>. </a:t>
              </a:r>
              <a:r>
                <a:rPr lang="sv-SE" sz="1400" dirty="0"/>
                <a:t>Nu ritar jag de gröna </a:t>
              </a:r>
              <a:r>
                <a:rPr lang="sv-SE" sz="1400" b="1" dirty="0" err="1">
                  <a:solidFill>
                    <a:srgbClr val="008000"/>
                  </a:solidFill>
                </a:rPr>
                <a:t>Helplines</a:t>
              </a:r>
              <a:r>
                <a:rPr lang="sv-SE" sz="1400" dirty="0"/>
                <a:t> som kommer (måste) användas i stabilitetsberäkningarna.</a:t>
              </a:r>
            </a:p>
            <a:p>
              <a:r>
                <a:rPr lang="sv-SE" sz="1400" dirty="0"/>
                <a:t>Jag ritar två linjer (inte en sammanhängande, då blir etiketteringen fel!), dvs </a:t>
              </a:r>
              <a:r>
                <a:rPr lang="sv-SE" sz="1400" b="1" dirty="0"/>
                <a:t>avslutar med dubbelklick </a:t>
              </a:r>
              <a:r>
                <a:rPr lang="sv-SE" sz="1400" dirty="0"/>
                <a:t>efter </a:t>
              </a:r>
              <a:r>
                <a:rPr lang="sv-SE" sz="1400" b="1" dirty="0"/>
                <a:t>en</a:t>
              </a:r>
              <a:r>
                <a:rPr lang="sv-SE" sz="1400" dirty="0"/>
                <a:t> ritad linje. Längdernas etiketter (</a:t>
              </a:r>
              <a:r>
                <a:rPr lang="sv-SE" sz="1400" dirty="0" err="1"/>
                <a:t>labels</a:t>
              </a:r>
              <a:r>
                <a:rPr lang="sv-SE" sz="1400" dirty="0"/>
                <a:t>) skrivs ut automatiskt. I det här fallet är </a:t>
              </a:r>
              <a:r>
                <a:rPr lang="sv-SE" sz="1400" dirty="0" err="1"/>
                <a:t>Hw</a:t>
              </a:r>
              <a:r>
                <a:rPr lang="sv-SE" sz="1400" dirty="0"/>
                <a:t>=5; H=12,7 och L=50 (se input till FC beräkning sida 25). </a:t>
              </a:r>
              <a:r>
                <a:rPr lang="sv-SE" sz="1400" b="1" dirty="0"/>
                <a:t>Avslutar med Stop and Save Edits.</a:t>
              </a:r>
            </a:p>
            <a:p>
              <a:r>
                <a:rPr lang="sv-SE" sz="1400" dirty="0"/>
                <a:t> </a:t>
              </a:r>
            </a:p>
          </p:txBody>
        </p:sp>
        <p:pic>
          <p:nvPicPr>
            <p:cNvPr id="3" name="Bildobjekt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1947" y="1649282"/>
              <a:ext cx="7439025" cy="30003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Rektangel 3"/>
            <p:cNvSpPr/>
            <p:nvPr/>
          </p:nvSpPr>
          <p:spPr>
            <a:xfrm>
              <a:off x="0" y="4801306"/>
              <a:ext cx="259141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200" i="1" dirty="0"/>
                <a:t>Om man vill kan man även rita in ”Ekvivalentslänten” (men </a:t>
              </a:r>
              <a:r>
                <a:rPr lang="sv-SE" sz="1200" b="1" i="1" dirty="0"/>
                <a:t>släntvinkeln beta </a:t>
              </a:r>
              <a:r>
                <a:rPr lang="sv-SE" sz="1200" i="1" dirty="0"/>
                <a:t>kommer ändå att beräknas med </a:t>
              </a:r>
              <a:r>
                <a:rPr lang="sv-SE" sz="1200" i="1" dirty="0" err="1"/>
                <a:t>arctan</a:t>
              </a:r>
              <a:r>
                <a:rPr lang="sv-SE" sz="1200" i="1" dirty="0"/>
                <a:t> H/L)  </a:t>
              </a:r>
            </a:p>
          </p:txBody>
        </p:sp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8038" y="4801306"/>
              <a:ext cx="4355869" cy="140746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Rektangel 6"/>
            <p:cNvSpPr/>
            <p:nvPr/>
          </p:nvSpPr>
          <p:spPr>
            <a:xfrm>
              <a:off x="4792354" y="5353391"/>
              <a:ext cx="17315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200" b="1" i="1" dirty="0">
                  <a:solidFill>
                    <a:srgbClr val="008000"/>
                  </a:solidFill>
                </a:rPr>
                <a:t>”Ekvivalentslänten” </a:t>
              </a:r>
              <a:endParaRPr lang="sv-SE" sz="1200" b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6" name="Rektangel 5"/>
          <p:cNvSpPr/>
          <p:nvPr/>
        </p:nvSpPr>
        <p:spPr>
          <a:xfrm>
            <a:off x="361947" y="6334780"/>
            <a:ext cx="6723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FF0000"/>
                </a:solidFill>
              </a:rPr>
              <a:t>7 (valfritt) </a:t>
            </a:r>
            <a:r>
              <a:rPr lang="sv-SE" sz="1400" dirty="0"/>
              <a:t>Nu kan du ta din </a:t>
            </a:r>
            <a:r>
              <a:rPr lang="sv-SE" sz="1400" dirty="0" err="1"/>
              <a:t>skärmdump</a:t>
            </a:r>
            <a:r>
              <a:rPr lang="sv-SE" sz="1400" dirty="0"/>
              <a:t> med lämpligt verktyg och spara undan denna </a:t>
            </a:r>
            <a:r>
              <a:rPr lang="sv-SE" sz="1400" dirty="0" err="1"/>
              <a:t>png</a:t>
            </a:r>
            <a:r>
              <a:rPr lang="sv-SE" sz="1400" dirty="0"/>
              <a:t>-fil någonstans för senare användning (i t ex SLOPE) </a:t>
            </a:r>
          </a:p>
        </p:txBody>
      </p:sp>
    </p:spTree>
    <p:extLst>
      <p:ext uri="{BB962C8B-B14F-4D97-AF65-F5344CB8AC3E}">
        <p14:creationId xmlns:p14="http://schemas.microsoft.com/office/powerpoint/2010/main" val="3454075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ruta 13"/>
          <p:cNvSpPr txBox="1"/>
          <p:nvPr/>
        </p:nvSpPr>
        <p:spPr>
          <a:xfrm>
            <a:off x="228598" y="594925"/>
            <a:ext cx="8781177" cy="242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Skall jag spara eller inte spara </a:t>
            </a:r>
            <a:r>
              <a:rPr lang="sv-SE" b="1" dirty="0" err="1"/>
              <a:t>profil.mxd</a:t>
            </a:r>
            <a:r>
              <a:rPr lang="sv-SE" dirty="0"/>
              <a:t>?</a:t>
            </a:r>
          </a:p>
          <a:p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050" dirty="0"/>
              <a:t>Om du </a:t>
            </a:r>
            <a:r>
              <a:rPr lang="sv-SE" sz="1050" u="sng" dirty="0"/>
              <a:t>sparar</a:t>
            </a:r>
            <a:r>
              <a:rPr lang="sv-SE" sz="1050" dirty="0"/>
              <a:t> </a:t>
            </a:r>
            <a:r>
              <a:rPr lang="sv-SE" sz="1050" dirty="0" err="1"/>
              <a:t>profil.mxd</a:t>
            </a:r>
            <a:r>
              <a:rPr lang="sv-SE" sz="1050" dirty="0"/>
              <a:t> (med denna senast ritning) så kommer denna ritning att ligga kvar under grupplagret ”</a:t>
            </a:r>
            <a:r>
              <a:rPr lang="sv-SE" sz="1050" dirty="0" err="1"/>
              <a:t>Profile_Map</a:t>
            </a:r>
            <a:r>
              <a:rPr lang="sv-SE" sz="1050" dirty="0"/>
              <a:t>/</a:t>
            </a:r>
            <a:r>
              <a:rPr lang="sv-SE" sz="1050" dirty="0" err="1"/>
              <a:t>Helplines</a:t>
            </a:r>
            <a:r>
              <a:rPr lang="sv-SE" sz="1050" dirty="0"/>
              <a:t>” nästa gång du öppnar </a:t>
            </a:r>
            <a:r>
              <a:rPr lang="sv-SE" sz="1050" dirty="0" err="1"/>
              <a:t>profil.mxd</a:t>
            </a:r>
            <a:endParaRPr lang="sv-SE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050" dirty="0"/>
              <a:t>Om du </a:t>
            </a:r>
            <a:r>
              <a:rPr lang="sv-SE" sz="1050" u="sng" dirty="0"/>
              <a:t>inte sparar</a:t>
            </a:r>
            <a:r>
              <a:rPr lang="sv-SE" sz="1050" dirty="0"/>
              <a:t> </a:t>
            </a:r>
            <a:r>
              <a:rPr lang="sv-SE" sz="1050" dirty="0" err="1"/>
              <a:t>profil.mxd</a:t>
            </a:r>
            <a:r>
              <a:rPr lang="sv-SE" sz="1050" dirty="0"/>
              <a:t>, så kommer grupplagret ”</a:t>
            </a:r>
            <a:r>
              <a:rPr lang="sv-SE" sz="1050" dirty="0" err="1"/>
              <a:t>Profile_Map</a:t>
            </a:r>
            <a:r>
              <a:rPr lang="sv-SE" sz="1050" dirty="0"/>
              <a:t>/</a:t>
            </a:r>
            <a:r>
              <a:rPr lang="sv-SE" sz="1050" dirty="0" err="1"/>
              <a:t>Helplines</a:t>
            </a:r>
            <a:r>
              <a:rPr lang="sv-SE" sz="1050" dirty="0"/>
              <a:t>” att vara tomt (och ”väntar” på ny ritning vid nästa körning). </a:t>
            </a:r>
            <a:r>
              <a:rPr lang="sv-SE" sz="1050" b="1" dirty="0"/>
              <a:t>Oberoende av om du sparar </a:t>
            </a:r>
            <a:r>
              <a:rPr lang="sv-SE" sz="1050" b="1" dirty="0" err="1"/>
              <a:t>profil.mxd</a:t>
            </a:r>
            <a:r>
              <a:rPr lang="sv-SE" sz="1050" b="1" dirty="0"/>
              <a:t> eller inte så sparas själva ritningen</a:t>
            </a:r>
            <a:r>
              <a:rPr lang="sv-SE" sz="1050" dirty="0"/>
              <a:t> i en s k </a:t>
            </a:r>
            <a:r>
              <a:rPr lang="sv-SE" sz="1050" dirty="0" err="1"/>
              <a:t>Layer</a:t>
            </a:r>
            <a:r>
              <a:rPr lang="sv-SE" sz="1050" dirty="0"/>
              <a:t> </a:t>
            </a:r>
            <a:r>
              <a:rPr lang="sv-SE" sz="1050" dirty="0" err="1"/>
              <a:t>Package</a:t>
            </a:r>
            <a:r>
              <a:rPr lang="sv-SE" sz="1050" dirty="0"/>
              <a:t> (se bild 34 ”Återanvänd </a:t>
            </a:r>
            <a:r>
              <a:rPr lang="sv-SE" sz="1050" dirty="0" err="1"/>
              <a:t>Layer</a:t>
            </a:r>
            <a:r>
              <a:rPr lang="sv-SE" sz="1050" dirty="0"/>
              <a:t> </a:t>
            </a:r>
            <a:r>
              <a:rPr lang="sv-SE" sz="1050" dirty="0" err="1"/>
              <a:t>Packages</a:t>
            </a:r>
            <a:r>
              <a:rPr lang="sv-SE" sz="1050" dirty="0"/>
              <a:t> (</a:t>
            </a:r>
            <a:r>
              <a:rPr lang="sv-SE" sz="1050" dirty="0" err="1"/>
              <a:t>lpk</a:t>
            </a:r>
            <a:r>
              <a:rPr lang="sv-SE" sz="1050" dirty="0"/>
              <a:t>) i </a:t>
            </a:r>
            <a:r>
              <a:rPr lang="sv-SE" sz="1050" dirty="0" err="1"/>
              <a:t>profil.mxd</a:t>
            </a:r>
            <a:r>
              <a:rPr lang="sv-SE" sz="1050" dirty="0"/>
              <a:t>”). </a:t>
            </a:r>
            <a:r>
              <a:rPr lang="sv-SE" sz="1050" i="1" dirty="0"/>
              <a:t>Spara </a:t>
            </a:r>
            <a:r>
              <a:rPr lang="sv-SE" sz="1050" i="1" dirty="0" err="1"/>
              <a:t>profil.mxd</a:t>
            </a:r>
            <a:r>
              <a:rPr lang="sv-SE" sz="1050" i="1" dirty="0"/>
              <a:t> är en sak, (automatiskt) sparande till </a:t>
            </a:r>
            <a:r>
              <a:rPr lang="sv-SE" sz="1050" i="1" dirty="0" err="1"/>
              <a:t>Layer</a:t>
            </a:r>
            <a:r>
              <a:rPr lang="sv-SE" sz="1050" i="1" dirty="0"/>
              <a:t> </a:t>
            </a:r>
            <a:r>
              <a:rPr lang="sv-SE" sz="1050" i="1" dirty="0" err="1"/>
              <a:t>Package</a:t>
            </a:r>
            <a:r>
              <a:rPr lang="sv-SE" sz="1050" i="1" dirty="0"/>
              <a:t> är en annan</a:t>
            </a:r>
            <a:r>
              <a:rPr lang="sv-SE" sz="1050" dirty="0"/>
              <a:t>.</a:t>
            </a:r>
          </a:p>
          <a:p>
            <a:endParaRPr lang="sv-SE" sz="1050" dirty="0"/>
          </a:p>
          <a:p>
            <a:r>
              <a:rPr lang="sv-SE" sz="1050" dirty="0"/>
              <a:t>Det är alltså en smaksak hur man vill göra, men man skall vara medveten om de olika valen. Man kan ha flera grupplager ”</a:t>
            </a:r>
            <a:r>
              <a:rPr lang="sv-SE" sz="1050" dirty="0" err="1"/>
              <a:t>Profile_Map</a:t>
            </a:r>
            <a:r>
              <a:rPr lang="sv-SE" sz="1050" dirty="0"/>
              <a:t>/</a:t>
            </a:r>
            <a:r>
              <a:rPr lang="sv-SE" sz="1050" dirty="0" err="1"/>
              <a:t>Helplines</a:t>
            </a:r>
            <a:r>
              <a:rPr lang="sv-SE" sz="1050" dirty="0"/>
              <a:t>” i </a:t>
            </a:r>
            <a:r>
              <a:rPr lang="sv-SE" sz="1050" dirty="0" err="1"/>
              <a:t>profil.mxd</a:t>
            </a:r>
            <a:r>
              <a:rPr lang="sv-SE" sz="1050" dirty="0"/>
              <a:t>, men man måste hålla koll på vilken ritning som ligger i vilken ”</a:t>
            </a:r>
            <a:r>
              <a:rPr lang="sv-SE" sz="1050" dirty="0" err="1"/>
              <a:t>Profile_Map</a:t>
            </a:r>
            <a:r>
              <a:rPr lang="sv-SE" sz="1050" dirty="0"/>
              <a:t>/</a:t>
            </a:r>
            <a:r>
              <a:rPr lang="sv-SE" sz="1050" dirty="0" err="1"/>
              <a:t>Helplines</a:t>
            </a:r>
            <a:r>
              <a:rPr lang="sv-SE" sz="1050" dirty="0"/>
              <a:t>”. Om man väljer att ha flera ”</a:t>
            </a:r>
            <a:r>
              <a:rPr lang="sv-SE" sz="1050" dirty="0" err="1"/>
              <a:t>Profile_Map</a:t>
            </a:r>
            <a:r>
              <a:rPr lang="sv-SE" sz="1050" dirty="0"/>
              <a:t>/</a:t>
            </a:r>
            <a:r>
              <a:rPr lang="sv-SE" sz="1050" dirty="0" err="1"/>
              <a:t>Helplines</a:t>
            </a:r>
            <a:r>
              <a:rPr lang="sv-SE" sz="1050" dirty="0"/>
              <a:t>” i sparad </a:t>
            </a:r>
            <a:r>
              <a:rPr lang="sv-SE" sz="1050" dirty="0" err="1"/>
              <a:t>profil.mxd</a:t>
            </a:r>
            <a:r>
              <a:rPr lang="sv-SE" sz="1050" dirty="0"/>
              <a:t>, så kan man t ex namna om resp. grupplager i </a:t>
            </a:r>
            <a:r>
              <a:rPr lang="sv-SE" sz="1050" dirty="0" err="1"/>
              <a:t>TOC-en</a:t>
            </a:r>
            <a:r>
              <a:rPr lang="sv-SE" sz="1050" dirty="0"/>
              <a:t> (markera ”</a:t>
            </a:r>
            <a:r>
              <a:rPr lang="sv-SE" sz="1050" dirty="0" err="1"/>
              <a:t>Profile_Map</a:t>
            </a:r>
            <a:r>
              <a:rPr lang="sv-SE" sz="1050" dirty="0"/>
              <a:t>” i TOC, tryck F2 och namna om)  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17327" y="3129742"/>
            <a:ext cx="5535533" cy="29858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ktangel 9"/>
          <p:cNvSpPr/>
          <p:nvPr/>
        </p:nvSpPr>
        <p:spPr>
          <a:xfrm>
            <a:off x="5652859" y="3129742"/>
            <a:ext cx="33569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00" dirty="0"/>
              <a:t>Här ligger tre ”</a:t>
            </a:r>
            <a:r>
              <a:rPr lang="sv-SE" sz="1000" dirty="0" err="1"/>
              <a:t>Profile_Map</a:t>
            </a:r>
            <a:r>
              <a:rPr lang="sv-SE" sz="1000" dirty="0"/>
              <a:t>”-grupper.</a:t>
            </a:r>
          </a:p>
          <a:p>
            <a:endParaRPr lang="sv-SE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dirty="0" err="1"/>
              <a:t>Profile_Map</a:t>
            </a:r>
            <a:r>
              <a:rPr lang="sv-SE" sz="1000" dirty="0"/>
              <a:t> (LPK 171123) – </a:t>
            </a:r>
            <a:r>
              <a:rPr lang="sv-SE" sz="1000" dirty="0" err="1"/>
              <a:t>omnamnad</a:t>
            </a:r>
            <a:r>
              <a:rPr lang="sv-SE" sz="1000" dirty="0"/>
              <a:t>, visas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dirty="0" err="1"/>
              <a:t>Profile_Map</a:t>
            </a:r>
            <a:r>
              <a:rPr lang="sv-SE" sz="1000" dirty="0"/>
              <a:t> (LPK 180816) – </a:t>
            </a:r>
            <a:r>
              <a:rPr lang="sv-SE" sz="1000" dirty="0" err="1"/>
              <a:t>omnamnad</a:t>
            </a:r>
            <a:r>
              <a:rPr lang="sv-SE" sz="1000" dirty="0"/>
              <a:t>, visas ej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dirty="0" err="1"/>
              <a:t>Profile_Map</a:t>
            </a:r>
            <a:r>
              <a:rPr lang="sv-SE" sz="1000" dirty="0"/>
              <a:t> – ej </a:t>
            </a:r>
            <a:r>
              <a:rPr lang="sv-SE" sz="1000" dirty="0" err="1"/>
              <a:t>omnamnad</a:t>
            </a:r>
            <a:r>
              <a:rPr lang="sv-SE" sz="1000" dirty="0"/>
              <a:t>, visas ej </a:t>
            </a:r>
            <a:r>
              <a:rPr lang="sv-SE" sz="1000" dirty="0">
                <a:solidFill>
                  <a:srgbClr val="FF0000"/>
                </a:solidFill>
              </a:rPr>
              <a:t>(default, ta ej bort denna!)</a:t>
            </a:r>
          </a:p>
          <a:p>
            <a:endParaRPr lang="sv-SE" sz="1000" dirty="0"/>
          </a:p>
          <a:p>
            <a:endParaRPr lang="sv-SE" sz="1000" dirty="0"/>
          </a:p>
        </p:txBody>
      </p:sp>
      <p:sp>
        <p:nvSpPr>
          <p:cNvPr id="11" name="Rektangel 10"/>
          <p:cNvSpPr/>
          <p:nvPr/>
        </p:nvSpPr>
        <p:spPr>
          <a:xfrm>
            <a:off x="6056202" y="5470195"/>
            <a:ext cx="26434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rgbClr val="FF0000"/>
                </a:solidFill>
              </a:rPr>
              <a:t>Rekommendation: spara inte </a:t>
            </a:r>
            <a:r>
              <a:rPr lang="sv-SE" sz="1200" dirty="0" err="1">
                <a:solidFill>
                  <a:srgbClr val="FF0000"/>
                </a:solidFill>
              </a:rPr>
              <a:t>profil.mxd</a:t>
            </a:r>
            <a:r>
              <a:rPr lang="sv-SE" sz="1200" dirty="0">
                <a:solidFill>
                  <a:srgbClr val="FF0000"/>
                </a:solidFill>
              </a:rPr>
              <a:t> alls (resp. ritning sparas ju som en LPK) för att det inte skall bli rörigt</a:t>
            </a:r>
          </a:p>
        </p:txBody>
      </p:sp>
    </p:spTree>
    <p:extLst>
      <p:ext uri="{BB962C8B-B14F-4D97-AF65-F5344CB8AC3E}">
        <p14:creationId xmlns:p14="http://schemas.microsoft.com/office/powerpoint/2010/main" val="542897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upp 43"/>
          <p:cNvGrpSpPr/>
          <p:nvPr/>
        </p:nvGrpSpPr>
        <p:grpSpPr>
          <a:xfrm>
            <a:off x="-32289" y="572622"/>
            <a:ext cx="8775008" cy="6114365"/>
            <a:chOff x="-1" y="572622"/>
            <a:chExt cx="8775008" cy="6114365"/>
          </a:xfrm>
        </p:grpSpPr>
        <p:grpSp>
          <p:nvGrpSpPr>
            <p:cNvPr id="29" name="Grupp 28"/>
            <p:cNvGrpSpPr/>
            <p:nvPr/>
          </p:nvGrpSpPr>
          <p:grpSpPr>
            <a:xfrm>
              <a:off x="-1" y="649659"/>
              <a:ext cx="8775008" cy="3323987"/>
              <a:chOff x="269738" y="479182"/>
              <a:chExt cx="8775008" cy="3323987"/>
            </a:xfrm>
          </p:grpSpPr>
          <p:sp>
            <p:nvSpPr>
              <p:cNvPr id="6" name="textruta 5"/>
              <p:cNvSpPr txBox="1"/>
              <p:nvPr/>
            </p:nvSpPr>
            <p:spPr>
              <a:xfrm>
                <a:off x="269738" y="479182"/>
                <a:ext cx="8522657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sv-SE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sv-SE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v-SE" sz="1400" dirty="0"/>
                  <a:t>Om du ritat fel, kan du stega bakåt med </a:t>
                </a:r>
                <a:r>
                  <a:rPr lang="sv-SE" sz="1400" dirty="0" err="1"/>
                  <a:t>CtrlZ</a:t>
                </a:r>
                <a:r>
                  <a:rPr lang="sv-SE" sz="1400" dirty="0"/>
                  <a:t>. Om du tar bort av misstag kan du göra </a:t>
                </a:r>
                <a:r>
                  <a:rPr lang="sv-SE" sz="1400" dirty="0" err="1"/>
                  <a:t>CtrlY</a:t>
                </a:r>
                <a:r>
                  <a:rPr lang="sv-SE" sz="1400" dirty="0"/>
                  <a:t> (Redo </a:t>
                </a:r>
                <a:r>
                  <a:rPr lang="sv-SE" sz="1400" dirty="0" err="1"/>
                  <a:t>Create</a:t>
                </a:r>
                <a:r>
                  <a:rPr lang="sv-SE" sz="1400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sv-SE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v-SE" sz="1400" dirty="0"/>
                  <a:t>Vid avslutad linje (som först ritas med sitt/rätt manér) kommer den att bli</a:t>
                </a:r>
                <a:r>
                  <a:rPr lang="sv-SE" sz="1400" dirty="0">
                    <a:solidFill>
                      <a:srgbClr val="00FFFF"/>
                    </a:solidFill>
                  </a:rPr>
                  <a:t> cyanfärgad </a:t>
                </a:r>
                <a:r>
                  <a:rPr lang="sv-SE" sz="1400" dirty="0"/>
                  <a:t>– den är SELECTED (så fungerar </a:t>
                </a:r>
                <a:r>
                  <a:rPr lang="sv-SE" sz="1400" dirty="0" err="1"/>
                  <a:t>ArcGIS</a:t>
                </a:r>
                <a:r>
                  <a:rPr lang="sv-SE" sz="1400" dirty="0"/>
                  <a:t>). Om du vill få bort den selektionen så kan du göra på lite olika sätt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sv-SE" sz="1400" dirty="0"/>
                  <a:t>Börja rita en ny linje (någon av de fyra linjetyperna) ELLER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sv-SE" sz="1400" dirty="0"/>
                  <a:t>Stop </a:t>
                </a:r>
                <a:r>
                  <a:rPr lang="sv-SE" sz="1400" dirty="0" err="1"/>
                  <a:t>Editing</a:t>
                </a:r>
                <a:r>
                  <a:rPr lang="sv-SE" sz="1400" dirty="0"/>
                  <a:t> and Save Edits ELLER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sv-SE" sz="1400" dirty="0"/>
                  <a:t>Via menyraden/</a:t>
                </a:r>
                <a:r>
                  <a:rPr lang="sv-SE" sz="1400" dirty="0" err="1"/>
                  <a:t>Selection</a:t>
                </a:r>
                <a:r>
                  <a:rPr lang="sv-SE" sz="1400" dirty="0"/>
                  <a:t>/Clear </a:t>
                </a:r>
                <a:r>
                  <a:rPr lang="sv-SE" sz="1400" dirty="0" err="1"/>
                  <a:t>Selected</a:t>
                </a:r>
                <a:r>
                  <a:rPr lang="sv-SE" sz="1400" dirty="0"/>
                  <a:t> Features </a:t>
                </a:r>
              </a:p>
              <a:p>
                <a:pPr lvl="1"/>
                <a:r>
                  <a:rPr lang="sv-SE" sz="1400" dirty="0"/>
                  <a:t>(Det är en smaksak hur man väljer att jobba)</a:t>
                </a:r>
              </a:p>
              <a:p>
                <a:pPr lvl="1"/>
                <a:endParaRPr lang="sv-SE" sz="1400" dirty="0"/>
              </a:p>
              <a:p>
                <a:pPr lvl="1"/>
                <a:endParaRPr lang="sv-SE" sz="1400" i="1" dirty="0">
                  <a:solidFill>
                    <a:srgbClr val="FF0000"/>
                  </a:solidFill>
                </a:endParaRPr>
              </a:p>
              <a:p>
                <a:pPr lvl="1"/>
                <a:endParaRPr lang="sv-SE" sz="1400" i="1" dirty="0">
                  <a:solidFill>
                    <a:srgbClr val="FF0000"/>
                  </a:solidFill>
                </a:endParaRPr>
              </a:p>
              <a:p>
                <a:pPr lvl="1"/>
                <a:endParaRPr lang="sv-SE" sz="1400" i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3" name="Grupp 12"/>
              <p:cNvGrpSpPr/>
              <p:nvPr/>
            </p:nvGrpSpPr>
            <p:grpSpPr>
              <a:xfrm>
                <a:off x="5873808" y="1813790"/>
                <a:ext cx="3170938" cy="1978396"/>
                <a:chOff x="5894863" y="3330066"/>
                <a:chExt cx="3663749" cy="2209997"/>
              </a:xfrm>
            </p:grpSpPr>
            <p:pic>
              <p:nvPicPr>
                <p:cNvPr id="11" name="Bildobjekt 1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94863" y="3330066"/>
                  <a:ext cx="3663749" cy="2209997"/>
                </a:xfrm>
                <a:prstGeom prst="rect">
                  <a:avLst/>
                </a:prstGeom>
              </p:spPr>
            </p:pic>
            <p:sp>
              <p:nvSpPr>
                <p:cNvPr id="12" name="Rektangel 11"/>
                <p:cNvSpPr/>
                <p:nvPr/>
              </p:nvSpPr>
              <p:spPr bwMode="auto">
                <a:xfrm>
                  <a:off x="7594852" y="3431844"/>
                  <a:ext cx="1926454" cy="2006441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28" name="Rektangel 27"/>
            <p:cNvSpPr/>
            <p:nvPr/>
          </p:nvSpPr>
          <p:spPr>
            <a:xfrm>
              <a:off x="117445" y="572622"/>
              <a:ext cx="635093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u="sng" dirty="0"/>
                <a:t>1. Allmängiltig</a:t>
              </a:r>
              <a:r>
                <a:rPr lang="sv-SE" dirty="0"/>
                <a:t> information om ritning i </a:t>
              </a:r>
              <a:r>
                <a:rPr lang="sv-SE" dirty="0" err="1"/>
                <a:t>ArcGIS</a:t>
              </a:r>
              <a:r>
                <a:rPr lang="sv-SE" dirty="0"/>
                <a:t>/</a:t>
              </a:r>
              <a:r>
                <a:rPr lang="sv-SE" dirty="0" err="1"/>
                <a:t>ArcMap</a:t>
              </a:r>
              <a:endParaRPr lang="sv-SE" dirty="0"/>
            </a:p>
          </p:txBody>
        </p:sp>
        <p:grpSp>
          <p:nvGrpSpPr>
            <p:cNvPr id="39" name="Grupp 38"/>
            <p:cNvGrpSpPr/>
            <p:nvPr/>
          </p:nvGrpSpPr>
          <p:grpSpPr>
            <a:xfrm>
              <a:off x="2934879" y="2618963"/>
              <a:ext cx="4140513" cy="354502"/>
              <a:chOff x="2934879" y="2618963"/>
              <a:chExt cx="4140513" cy="354502"/>
            </a:xfrm>
          </p:grpSpPr>
          <p:sp>
            <p:nvSpPr>
              <p:cNvPr id="30" name="Rektangel 29"/>
              <p:cNvSpPr/>
              <p:nvPr/>
            </p:nvSpPr>
            <p:spPr bwMode="auto">
              <a:xfrm>
                <a:off x="2934879" y="2618963"/>
                <a:ext cx="1972681" cy="206858"/>
              </a:xfrm>
              <a:prstGeom prst="rect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2" name="Rak koppling 31"/>
              <p:cNvCxnSpPr>
                <a:stCxn id="30" idx="3"/>
                <a:endCxn id="12" idx="1"/>
              </p:cNvCxnSpPr>
              <p:nvPr/>
            </p:nvCxnSpPr>
            <p:spPr bwMode="auto">
              <a:xfrm>
                <a:off x="4907560" y="2722392"/>
                <a:ext cx="2167832" cy="251073"/>
              </a:xfrm>
              <a:prstGeom prst="lin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8" name="Grupp 37"/>
            <p:cNvGrpSpPr/>
            <p:nvPr/>
          </p:nvGrpSpPr>
          <p:grpSpPr>
            <a:xfrm>
              <a:off x="159762" y="4314401"/>
              <a:ext cx="8521576" cy="2372586"/>
              <a:chOff x="159762" y="4314401"/>
              <a:chExt cx="8521576" cy="2372586"/>
            </a:xfrm>
          </p:grpSpPr>
          <p:sp>
            <p:nvSpPr>
              <p:cNvPr id="35" name="Rektangel 34"/>
              <p:cNvSpPr/>
              <p:nvPr/>
            </p:nvSpPr>
            <p:spPr>
              <a:xfrm>
                <a:off x="2090189" y="4314401"/>
                <a:ext cx="6591149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sv-SE" sz="1400" dirty="0"/>
                  <a:t>Om du vill att en linje skall gå helt </a:t>
                </a:r>
                <a:r>
                  <a:rPr lang="sv-SE" sz="1400" b="1" dirty="0"/>
                  <a:t>horisontellt</a:t>
                </a:r>
                <a:r>
                  <a:rPr lang="sv-SE" sz="1400" dirty="0"/>
                  <a:t> (tills att du avslutar/ bestämmer dess längd, börjar rita i någon riktning, sedan </a:t>
                </a:r>
                <a:r>
                  <a:rPr lang="sv-SE" sz="1400" b="1" dirty="0"/>
                  <a:t>högerklickar du på linjen </a:t>
                </a:r>
                <a:r>
                  <a:rPr lang="sv-SE" sz="1400" dirty="0"/>
                  <a:t>och väljer </a:t>
                </a:r>
                <a:r>
                  <a:rPr lang="sv-SE" sz="1400" b="1" dirty="0" err="1"/>
                  <a:t>Direction</a:t>
                </a:r>
                <a:r>
                  <a:rPr lang="sv-SE" sz="1400" dirty="0"/>
                  <a:t> (eller </a:t>
                </a:r>
                <a:r>
                  <a:rPr lang="sv-SE" sz="1400" dirty="0" err="1"/>
                  <a:t>CtrlA</a:t>
                </a:r>
                <a:r>
                  <a:rPr lang="sv-SE" sz="1400" dirty="0"/>
                  <a:t>) samt anger denna </a:t>
                </a:r>
                <a:r>
                  <a:rPr lang="sv-SE" sz="1400" dirty="0" err="1"/>
                  <a:t>direction</a:t>
                </a:r>
                <a:r>
                  <a:rPr lang="sv-SE" sz="1400" dirty="0"/>
                  <a:t> (0 eller180 grader, spelar ingen roll). Då kommer linjen att uppträda som ett horisontellt styrt ’gummiband’.</a:t>
                </a:r>
              </a:p>
              <a:p>
                <a:pPr lvl="1"/>
                <a:r>
                  <a:rPr lang="sv-SE" sz="1400" dirty="0"/>
                  <a:t>Dito för vertikala linjer (90 eller 270 grader)</a:t>
                </a:r>
              </a:p>
              <a:p>
                <a:pPr lvl="1"/>
                <a:endParaRPr lang="sv-SE" sz="1400" dirty="0"/>
              </a:p>
              <a:p>
                <a:pPr lvl="1"/>
                <a:r>
                  <a:rPr lang="sv-SE" sz="1400" dirty="0"/>
                  <a:t>Det finns också andra högerklickskommandon med angiven/styrd </a:t>
                </a:r>
                <a:r>
                  <a:rPr lang="sv-SE" sz="1400" dirty="0" err="1"/>
                  <a:t>Length</a:t>
                </a:r>
                <a:r>
                  <a:rPr lang="sv-SE" sz="1400" dirty="0"/>
                  <a:t>, styrd absolute X,Y etc. </a:t>
                </a:r>
              </a:p>
            </p:txBody>
          </p:sp>
          <p:grpSp>
            <p:nvGrpSpPr>
              <p:cNvPr id="37" name="Grupp 36"/>
              <p:cNvGrpSpPr/>
              <p:nvPr/>
            </p:nvGrpSpPr>
            <p:grpSpPr>
              <a:xfrm>
                <a:off x="159762" y="4362275"/>
                <a:ext cx="2403750" cy="2324712"/>
                <a:chOff x="286155" y="4362275"/>
                <a:chExt cx="2403750" cy="2324712"/>
              </a:xfrm>
            </p:grpSpPr>
            <p:pic>
              <p:nvPicPr>
                <p:cNvPr id="34" name="Bildobjekt 33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6155" y="4362275"/>
                  <a:ext cx="2344166" cy="232471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36" name="Bildobjekt 35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43259" y="5232728"/>
                  <a:ext cx="946646" cy="33612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950707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/>
          <p:cNvGrpSpPr/>
          <p:nvPr/>
        </p:nvGrpSpPr>
        <p:grpSpPr>
          <a:xfrm>
            <a:off x="117445" y="567182"/>
            <a:ext cx="8332207" cy="5751761"/>
            <a:chOff x="117445" y="567182"/>
            <a:chExt cx="8332207" cy="5751761"/>
          </a:xfrm>
        </p:grpSpPr>
        <p:grpSp>
          <p:nvGrpSpPr>
            <p:cNvPr id="3" name="Grupp 2"/>
            <p:cNvGrpSpPr/>
            <p:nvPr/>
          </p:nvGrpSpPr>
          <p:grpSpPr>
            <a:xfrm>
              <a:off x="117445" y="567182"/>
              <a:ext cx="8332207" cy="5750265"/>
              <a:chOff x="117445" y="567182"/>
              <a:chExt cx="8332207" cy="5750265"/>
            </a:xfrm>
          </p:grpSpPr>
          <p:grpSp>
            <p:nvGrpSpPr>
              <p:cNvPr id="2" name="Grupp 1"/>
              <p:cNvGrpSpPr/>
              <p:nvPr/>
            </p:nvGrpSpPr>
            <p:grpSpPr>
              <a:xfrm>
                <a:off x="4489798" y="1485355"/>
                <a:ext cx="3959854" cy="1815882"/>
                <a:chOff x="4915948" y="3049493"/>
                <a:chExt cx="3959854" cy="1815882"/>
              </a:xfrm>
            </p:grpSpPr>
            <p:sp>
              <p:nvSpPr>
                <p:cNvPr id="20" name="Rektangel 19"/>
                <p:cNvSpPr/>
                <p:nvPr/>
              </p:nvSpPr>
              <p:spPr>
                <a:xfrm>
                  <a:off x="4915948" y="3049493"/>
                  <a:ext cx="3959854" cy="181588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>
                  <a:spAutoFit/>
                </a:bodyPr>
                <a:lstStyle/>
                <a:p>
                  <a:r>
                    <a:rPr lang="sv-SE" sz="1400" dirty="0"/>
                    <a:t>Om du vill </a:t>
                  </a:r>
                  <a:r>
                    <a:rPr lang="sv-SE" sz="1400" b="1" dirty="0"/>
                    <a:t>ändra en linje </a:t>
                  </a:r>
                  <a:r>
                    <a:rPr lang="sv-SE" sz="1400" dirty="0"/>
                    <a:t>(förlänga eller lägga till </a:t>
                  </a:r>
                  <a:r>
                    <a:rPr lang="sv-SE" sz="1400" dirty="0" err="1"/>
                    <a:t>vertex</a:t>
                  </a:r>
                  <a:r>
                    <a:rPr lang="sv-SE" sz="1400" dirty="0"/>
                    <a:t>/brytpunkter </a:t>
                  </a:r>
                  <a:r>
                    <a:rPr lang="sv-SE" sz="1400" dirty="0" err="1"/>
                    <a:t>etc</a:t>
                  </a:r>
                  <a:r>
                    <a:rPr lang="sv-SE" sz="1400" dirty="0"/>
                    <a:t> </a:t>
                  </a:r>
                  <a:r>
                    <a:rPr lang="sv-SE" sz="1400" dirty="0" err="1"/>
                    <a:t>etc</a:t>
                  </a:r>
                  <a:r>
                    <a:rPr lang="sv-SE" sz="1400" dirty="0"/>
                    <a:t>) använder du detta verktyg 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sv-SE" sz="1400" i="1" dirty="0"/>
                </a:p>
                <a:p>
                  <a:endParaRPr lang="sv-SE" sz="1400" i="1" dirty="0"/>
                </a:p>
                <a:p>
                  <a:endParaRPr lang="sv-SE" sz="1400" dirty="0"/>
                </a:p>
                <a:p>
                  <a:r>
                    <a:rPr lang="sv-SE" sz="1400" dirty="0"/>
                    <a:t>Detta skall dock inte behövas + det är en annan, allmän </a:t>
                  </a:r>
                  <a:r>
                    <a:rPr lang="sv-SE" sz="1400" dirty="0" err="1"/>
                    <a:t>ArcGIS</a:t>
                  </a:r>
                  <a:r>
                    <a:rPr lang="sv-SE" sz="1400" dirty="0"/>
                    <a:t>-kurs..)</a:t>
                  </a:r>
                  <a:endParaRPr lang="sv-SE" sz="1400" b="1" dirty="0"/>
                </a:p>
              </p:txBody>
            </p:sp>
            <p:grpSp>
              <p:nvGrpSpPr>
                <p:cNvPr id="21" name="Grupp 20"/>
                <p:cNvGrpSpPr/>
                <p:nvPr/>
              </p:nvGrpSpPr>
              <p:grpSpPr>
                <a:xfrm>
                  <a:off x="5110540" y="3888942"/>
                  <a:ext cx="805386" cy="352425"/>
                  <a:chOff x="321862" y="4947134"/>
                  <a:chExt cx="929889" cy="352425"/>
                </a:xfrm>
              </p:grpSpPr>
              <p:pic>
                <p:nvPicPr>
                  <p:cNvPr id="17" name="Bildobjekt 16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21862" y="4947134"/>
                    <a:ext cx="847725" cy="352425"/>
                  </a:xfrm>
                  <a:prstGeom prst="rect">
                    <a:avLst/>
                  </a:prstGeom>
                </p:spPr>
              </p:pic>
              <p:sp>
                <p:nvSpPr>
                  <p:cNvPr id="18" name="Rektangel 17"/>
                  <p:cNvSpPr/>
                  <p:nvPr/>
                </p:nvSpPr>
                <p:spPr bwMode="auto">
                  <a:xfrm>
                    <a:off x="878889" y="4947134"/>
                    <a:ext cx="372862" cy="352425"/>
                  </a:xfrm>
                  <a:prstGeom prst="rect">
                    <a:avLst/>
                  </a:prstGeom>
                  <a:noFill/>
                  <a:ln w="254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0000" tIns="46800" rIns="90000" bIns="4680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sv-SE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25" name="Grupp 24"/>
              <p:cNvGrpSpPr/>
              <p:nvPr/>
            </p:nvGrpSpPr>
            <p:grpSpPr>
              <a:xfrm>
                <a:off x="153604" y="1485355"/>
                <a:ext cx="4082836" cy="4832092"/>
                <a:chOff x="5658236" y="992505"/>
                <a:chExt cx="3485792" cy="4832092"/>
              </a:xfrm>
            </p:grpSpPr>
            <p:sp>
              <p:nvSpPr>
                <p:cNvPr id="26" name="Rektangel 25"/>
                <p:cNvSpPr/>
                <p:nvPr/>
              </p:nvSpPr>
              <p:spPr>
                <a:xfrm>
                  <a:off x="5658236" y="992505"/>
                  <a:ext cx="3485792" cy="483209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sv-SE" sz="1400" dirty="0"/>
                    <a:t>(Om du vill kan du använda </a:t>
                  </a:r>
                  <a:r>
                    <a:rPr lang="sv-SE" sz="1400" b="1" dirty="0" err="1"/>
                    <a:t>snapping</a:t>
                  </a:r>
                  <a:r>
                    <a:rPr lang="sv-SE" sz="1400" dirty="0"/>
                    <a:t> för att snappa till någon av de andra lagren). </a:t>
                  </a:r>
                  <a:r>
                    <a:rPr lang="sv-SE" sz="1400" dirty="0" err="1"/>
                    <a:t>Snapping</a:t>
                  </a:r>
                  <a:r>
                    <a:rPr lang="sv-SE" sz="1400" dirty="0"/>
                    <a:t> är en toolbar som fås fram med högerklick i Toolbar-raden (den övre grå listen)</a:t>
                  </a:r>
                </a:p>
                <a:p>
                  <a:endParaRPr lang="sv-SE" sz="1400" dirty="0"/>
                </a:p>
                <a:p>
                  <a:endParaRPr lang="sv-SE" sz="1400" dirty="0"/>
                </a:p>
                <a:p>
                  <a:endParaRPr lang="sv-SE" sz="1400" dirty="0"/>
                </a:p>
                <a:p>
                  <a:endParaRPr lang="sv-SE" sz="1400" dirty="0"/>
                </a:p>
                <a:p>
                  <a:endParaRPr lang="sv-SE" sz="1400" dirty="0"/>
                </a:p>
                <a:p>
                  <a:endParaRPr lang="sv-SE" sz="1400" dirty="0"/>
                </a:p>
                <a:p>
                  <a:endParaRPr lang="sv-SE" sz="1400" dirty="0"/>
                </a:p>
                <a:p>
                  <a:endParaRPr lang="sv-SE" sz="1400" dirty="0"/>
                </a:p>
                <a:p>
                  <a:r>
                    <a:rPr lang="sv-SE" sz="1400" dirty="0"/>
                    <a:t>Men se upp – din ritade linje (kan/kommer att) snappa till </a:t>
                  </a:r>
                  <a:r>
                    <a:rPr lang="sv-SE" sz="1400" u="sng" dirty="0"/>
                    <a:t>alla</a:t>
                  </a:r>
                  <a:r>
                    <a:rPr lang="sv-SE" sz="1400" dirty="0"/>
                    <a:t> andra vektorobjekt/linjer (beroende på inställning).  </a:t>
                  </a:r>
                </a:p>
                <a:p>
                  <a:endParaRPr lang="sv-SE" sz="1400" dirty="0"/>
                </a:p>
                <a:p>
                  <a:r>
                    <a:rPr lang="sv-SE" sz="1400" b="1" dirty="0" err="1"/>
                    <a:t>Snapping</a:t>
                  </a:r>
                  <a:r>
                    <a:rPr lang="sv-SE" sz="1400" b="1" dirty="0"/>
                    <a:t> rekommenderas inte </a:t>
                  </a:r>
                  <a:r>
                    <a:rPr lang="sv-SE" sz="1400" dirty="0"/>
                    <a:t>till att börja med- dessutom, detta är en ritning för överslagsberäkning, så en så detaljerad passning behövs inte.</a:t>
                  </a:r>
                </a:p>
              </p:txBody>
            </p:sp>
            <p:pic>
              <p:nvPicPr>
                <p:cNvPr id="27" name="Bildobjekt 2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841369" y="2152083"/>
                  <a:ext cx="1364551" cy="125646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sp>
            <p:nvSpPr>
              <p:cNvPr id="28" name="Rektangel 27"/>
              <p:cNvSpPr/>
              <p:nvPr/>
            </p:nvSpPr>
            <p:spPr>
              <a:xfrm>
                <a:off x="117445" y="567182"/>
                <a:ext cx="823799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u="sng" dirty="0"/>
                  <a:t>2. Allmängiltig</a:t>
                </a:r>
                <a:r>
                  <a:rPr lang="sv-SE" dirty="0"/>
                  <a:t> information om ritning i </a:t>
                </a:r>
                <a:r>
                  <a:rPr lang="sv-SE" dirty="0" err="1"/>
                  <a:t>ArcGIS</a:t>
                </a:r>
                <a:r>
                  <a:rPr lang="sv-SE" dirty="0"/>
                  <a:t>/</a:t>
                </a:r>
                <a:r>
                  <a:rPr lang="sv-SE" dirty="0" err="1"/>
                  <a:t>ArcMap</a:t>
                </a:r>
                <a:r>
                  <a:rPr lang="sv-SE" dirty="0"/>
                  <a:t> (</a:t>
                </a:r>
                <a:r>
                  <a:rPr lang="sv-SE" dirty="0" err="1"/>
                  <a:t>snapping</a:t>
                </a:r>
                <a:r>
                  <a:rPr lang="sv-SE" dirty="0"/>
                  <a:t> mm)</a:t>
                </a:r>
              </a:p>
            </p:txBody>
          </p:sp>
        </p:grpSp>
        <p:sp>
          <p:nvSpPr>
            <p:cNvPr id="12" name="Rektangel 11"/>
            <p:cNvSpPr/>
            <p:nvPr/>
          </p:nvSpPr>
          <p:spPr>
            <a:xfrm>
              <a:off x="4489798" y="3425843"/>
              <a:ext cx="3959854" cy="28931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r>
                <a:rPr lang="sv-SE" sz="1400" dirty="0"/>
                <a:t>Om du vill ha större etiketter (</a:t>
              </a:r>
              <a:r>
                <a:rPr lang="sv-SE" sz="1400" dirty="0" err="1"/>
                <a:t>labels</a:t>
              </a:r>
              <a:r>
                <a:rPr lang="sv-SE" sz="1400" dirty="0"/>
                <a:t>) på </a:t>
              </a:r>
              <a:r>
                <a:rPr lang="sv-SE" sz="1400" u="sng" dirty="0"/>
                <a:t>exempelvis</a:t>
              </a:r>
              <a:r>
                <a:rPr lang="sv-SE" sz="1400" dirty="0"/>
                <a:t> rutnätet/Grid </a:t>
              </a:r>
              <a:r>
                <a:rPr lang="sv-SE" sz="1400" dirty="0" err="1"/>
                <a:t>Height</a:t>
              </a:r>
              <a:r>
                <a:rPr lang="sv-SE" sz="1400" dirty="0"/>
                <a:t>, så ändrar du det genom högerklick på lagret, </a:t>
              </a:r>
              <a:r>
                <a:rPr lang="sv-SE" sz="1400" dirty="0" err="1"/>
                <a:t>Properties</a:t>
              </a:r>
              <a:r>
                <a:rPr lang="sv-SE" sz="1400" dirty="0"/>
                <a:t>, fliken </a:t>
              </a:r>
              <a:r>
                <a:rPr lang="sv-SE" sz="1400" dirty="0" err="1"/>
                <a:t>Labels</a:t>
              </a:r>
              <a:r>
                <a:rPr lang="sv-SE" sz="1400" dirty="0"/>
                <a:t> – ändra text symbol </a:t>
              </a:r>
            </a:p>
            <a:p>
              <a:endParaRPr lang="sv-SE" sz="1400" b="1" dirty="0"/>
            </a:p>
            <a:p>
              <a:endParaRPr lang="sv-SE" sz="1400" b="1" dirty="0"/>
            </a:p>
            <a:p>
              <a:endParaRPr lang="sv-SE" sz="1400" b="1" dirty="0"/>
            </a:p>
            <a:p>
              <a:endParaRPr lang="sv-SE" sz="1400" b="1" dirty="0"/>
            </a:p>
            <a:p>
              <a:endParaRPr lang="sv-SE" sz="1400" b="1" dirty="0"/>
            </a:p>
            <a:p>
              <a:r>
                <a:rPr lang="sv-SE" sz="1000" dirty="0"/>
                <a:t>Här ändrat till 		</a:t>
              </a:r>
              <a:r>
                <a:rPr lang="sv-SE" sz="1200" b="1" i="1" dirty="0"/>
                <a:t>12 punkter, Fet, kursiv </a:t>
              </a:r>
            </a:p>
            <a:p>
              <a:endParaRPr lang="sv-SE" sz="1000" dirty="0"/>
            </a:p>
            <a:p>
              <a:r>
                <a:rPr lang="sv-SE" sz="1000" dirty="0"/>
                <a:t>Grundinställning är 	</a:t>
              </a:r>
              <a:r>
                <a:rPr lang="sv-SE" sz="800" i="1" dirty="0"/>
                <a:t>8 punkter, ej fet, kursiv</a:t>
              </a:r>
            </a:p>
            <a:p>
              <a:endParaRPr lang="sv-SE" sz="800" i="1" dirty="0"/>
            </a:p>
            <a:p>
              <a:endParaRPr lang="sv-SE" sz="800" i="1" dirty="0"/>
            </a:p>
            <a:p>
              <a:endParaRPr lang="sv-SE" sz="800" i="1" dirty="0"/>
            </a:p>
          </p:txBody>
        </p:sp>
        <p:pic>
          <p:nvPicPr>
            <p:cNvPr id="4" name="Bildobjekt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47904" y="4397344"/>
              <a:ext cx="3807531" cy="9500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549726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 16"/>
          <p:cNvGrpSpPr/>
          <p:nvPr/>
        </p:nvGrpSpPr>
        <p:grpSpPr>
          <a:xfrm>
            <a:off x="95249" y="991136"/>
            <a:ext cx="8753476" cy="5642063"/>
            <a:chOff x="95249" y="991136"/>
            <a:chExt cx="8753476" cy="5642063"/>
          </a:xfrm>
        </p:grpSpPr>
        <p:sp>
          <p:nvSpPr>
            <p:cNvPr id="14" name="textruta 13"/>
            <p:cNvSpPr txBox="1"/>
            <p:nvPr/>
          </p:nvSpPr>
          <p:spPr>
            <a:xfrm>
              <a:off x="4965300" y="991136"/>
              <a:ext cx="35998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dirty="0"/>
                <a:t>Figur 46, sid 7.11 </a:t>
              </a:r>
            </a:p>
            <a:p>
              <a:r>
                <a:rPr lang="sv-SE" sz="1600" dirty="0"/>
                <a:t>(7.2.2.1 Direktmetoden) i </a:t>
              </a:r>
            </a:p>
            <a:p>
              <a:r>
                <a:rPr lang="sv-SE" sz="1600" dirty="0"/>
                <a:t>Skredkommissionens rapport 3:95</a:t>
              </a:r>
            </a:p>
          </p:txBody>
        </p:sp>
        <p:sp>
          <p:nvSpPr>
            <p:cNvPr id="4" name="textruta 3"/>
            <p:cNvSpPr txBox="1"/>
            <p:nvPr/>
          </p:nvSpPr>
          <p:spPr>
            <a:xfrm>
              <a:off x="95249" y="3763762"/>
              <a:ext cx="8753476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dirty="0">
                  <a:latin typeface="+mj-lt"/>
                </a:rPr>
                <a:t>För odränerad analys används denna formel: </a:t>
              </a:r>
            </a:p>
            <a:p>
              <a:endParaRPr lang="sv-SE" sz="1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sv-SE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Fc</a:t>
              </a:r>
              <a:r>
                <a:rPr lang="sv-SE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5,5 * Cu / (</a:t>
              </a:r>
              <a:r>
                <a:rPr lang="sv-SE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ys</a:t>
              </a:r>
              <a:r>
                <a:rPr lang="sv-SE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*H + q – </a:t>
              </a:r>
              <a:r>
                <a:rPr lang="sv-SE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yw</a:t>
              </a:r>
              <a:r>
                <a:rPr lang="sv-SE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lang="sv-SE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Hw</a:t>
              </a:r>
              <a:r>
                <a:rPr lang="sv-SE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endParaRPr lang="sv-SE" sz="1600" b="1" dirty="0"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0424" y="4427321"/>
              <a:ext cx="1438275" cy="173516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9" name="Grupp 8"/>
            <p:cNvGrpSpPr>
              <a:grpSpLocks noChangeAspect="1"/>
            </p:cNvGrpSpPr>
            <p:nvPr/>
          </p:nvGrpSpPr>
          <p:grpSpPr>
            <a:xfrm>
              <a:off x="200025" y="1005759"/>
              <a:ext cx="4763910" cy="2556591"/>
              <a:chOff x="5076026" y="116632"/>
              <a:chExt cx="3830648" cy="223224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6026" y="116632"/>
                <a:ext cx="3830648" cy="22322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11" name="Rak 7"/>
              <p:cNvCxnSpPr/>
              <p:nvPr/>
            </p:nvCxnSpPr>
            <p:spPr>
              <a:xfrm>
                <a:off x="6124575" y="1835408"/>
                <a:ext cx="1647825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ktangel 11"/>
              <p:cNvSpPr/>
              <p:nvPr/>
            </p:nvSpPr>
            <p:spPr>
              <a:xfrm>
                <a:off x="7071372" y="1558409"/>
                <a:ext cx="279244" cy="276999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sv-SE" sz="1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</a:p>
            </p:txBody>
          </p:sp>
        </p:grpSp>
        <p:sp>
          <p:nvSpPr>
            <p:cNvPr id="8" name="Rektangel 7"/>
            <p:cNvSpPr/>
            <p:nvPr/>
          </p:nvSpPr>
          <p:spPr>
            <a:xfrm>
              <a:off x="1705935" y="5001983"/>
              <a:ext cx="4572000" cy="163121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sv-SE" sz="1400" dirty="0"/>
                <a:t>Det går att ändra även stabilitetsfaktorn N</a:t>
              </a:r>
              <a:r>
                <a:rPr lang="sv-SE" sz="1400" baseline="-25000" dirty="0"/>
                <a:t>o</a:t>
              </a:r>
              <a:r>
                <a:rPr lang="sv-SE" sz="1400" dirty="0"/>
                <a:t> (enligt </a:t>
              </a:r>
              <a:r>
                <a:rPr lang="sv-SE" sz="1400" dirty="0" err="1"/>
                <a:t>Fig</a:t>
              </a:r>
              <a:r>
                <a:rPr lang="sv-SE" sz="1400" dirty="0"/>
                <a:t> 47a i rapport 3:95), men är här satt till default 5,5. Se kommande bilder. </a:t>
              </a:r>
            </a:p>
            <a:p>
              <a:endParaRPr lang="sv-SE" sz="1400" dirty="0"/>
            </a:p>
            <a:p>
              <a:r>
                <a:rPr lang="sv-SE" sz="1400" dirty="0"/>
                <a:t>Viss Hjälp finns inskriven via högerklick på verktyget ”2. </a:t>
              </a:r>
              <a:r>
                <a:rPr lang="sv-SE" sz="1400" dirty="0" err="1"/>
                <a:t>Calculate</a:t>
              </a:r>
              <a:r>
                <a:rPr lang="sv-SE" sz="1400" dirty="0"/>
                <a:t> </a:t>
              </a:r>
              <a:r>
                <a:rPr lang="sv-SE" sz="1400" dirty="0" err="1"/>
                <a:t>Fc</a:t>
              </a:r>
              <a:r>
                <a:rPr lang="sv-SE" sz="1400" dirty="0"/>
                <a:t> and save </a:t>
              </a:r>
              <a:r>
                <a:rPr lang="sv-SE" sz="1400" dirty="0" err="1"/>
                <a:t>results</a:t>
              </a:r>
              <a:r>
                <a:rPr lang="sv-SE" sz="1400" dirty="0"/>
                <a:t>”, men det är samma information som i denna manual.</a:t>
              </a:r>
            </a:p>
          </p:txBody>
        </p:sp>
        <p:cxnSp>
          <p:nvCxnSpPr>
            <p:cNvPr id="15" name="Rak koppling 14"/>
            <p:cNvCxnSpPr>
              <a:endCxn id="2" idx="1"/>
            </p:cNvCxnSpPr>
            <p:nvPr/>
          </p:nvCxnSpPr>
          <p:spPr bwMode="auto">
            <a:xfrm flipV="1">
              <a:off x="6277935" y="5294905"/>
              <a:ext cx="752489" cy="309564"/>
            </a:xfrm>
            <a:prstGeom prst="lin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" name="textruta 12"/>
          <p:cNvSpPr txBox="1"/>
          <p:nvPr/>
        </p:nvSpPr>
        <p:spPr>
          <a:xfrm>
            <a:off x="95249" y="535721"/>
            <a:ext cx="902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Teoretisk bakgrund/underlag till överslagsberäkning av </a:t>
            </a:r>
            <a:r>
              <a:rPr lang="sv-SE" b="1" dirty="0" err="1"/>
              <a:t>Fc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658482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/>
          <p:cNvGrpSpPr/>
          <p:nvPr/>
        </p:nvGrpSpPr>
        <p:grpSpPr>
          <a:xfrm>
            <a:off x="-35532" y="495420"/>
            <a:ext cx="9179532" cy="6122341"/>
            <a:chOff x="-35532" y="495420"/>
            <a:chExt cx="9179532" cy="6122341"/>
          </a:xfrm>
        </p:grpSpPr>
        <p:sp>
          <p:nvSpPr>
            <p:cNvPr id="19" name="textruta 18"/>
            <p:cNvSpPr txBox="1"/>
            <p:nvPr/>
          </p:nvSpPr>
          <p:spPr>
            <a:xfrm>
              <a:off x="0" y="495420"/>
              <a:ext cx="5609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b="1" dirty="0"/>
                <a:t>Verktyget ”2. </a:t>
              </a:r>
              <a:r>
                <a:rPr lang="sv-SE" b="1" dirty="0" err="1"/>
                <a:t>Calculate</a:t>
              </a:r>
              <a:r>
                <a:rPr lang="sv-SE" b="1" dirty="0"/>
                <a:t> </a:t>
              </a:r>
              <a:r>
                <a:rPr lang="sv-SE" b="1" dirty="0" err="1"/>
                <a:t>Fc</a:t>
              </a:r>
              <a:r>
                <a:rPr lang="sv-SE" b="1" dirty="0"/>
                <a:t> and save </a:t>
              </a:r>
              <a:r>
                <a:rPr lang="sv-SE" b="1" dirty="0" err="1"/>
                <a:t>results</a:t>
              </a:r>
              <a:r>
                <a:rPr lang="sv-SE" b="1" dirty="0"/>
                <a:t>” </a:t>
              </a:r>
            </a:p>
          </p:txBody>
        </p:sp>
        <p:sp>
          <p:nvSpPr>
            <p:cNvPr id="2" name="Rektangel 1"/>
            <p:cNvSpPr/>
            <p:nvPr/>
          </p:nvSpPr>
          <p:spPr>
            <a:xfrm>
              <a:off x="0" y="1957852"/>
              <a:ext cx="724988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b="1" dirty="0">
                  <a:solidFill>
                    <a:srgbClr val="FF0000"/>
                  </a:solidFill>
                </a:rPr>
                <a:t>2. </a:t>
              </a:r>
              <a:r>
                <a:rPr lang="sv-SE" sz="1600" dirty="0"/>
                <a:t>Då får man ett antal val. </a:t>
              </a:r>
              <a:r>
                <a:rPr lang="sv-SE" sz="1600" dirty="0">
                  <a:solidFill>
                    <a:srgbClr val="FF0000"/>
                  </a:solidFill>
                </a:rPr>
                <a:t>Här är kommentarer till dessa</a:t>
              </a:r>
            </a:p>
          </p:txBody>
        </p:sp>
        <p:grpSp>
          <p:nvGrpSpPr>
            <p:cNvPr id="3" name="Grupp 2"/>
            <p:cNvGrpSpPr/>
            <p:nvPr/>
          </p:nvGrpSpPr>
          <p:grpSpPr>
            <a:xfrm>
              <a:off x="172562" y="2494604"/>
              <a:ext cx="8971438" cy="4123157"/>
              <a:chOff x="306786" y="1572946"/>
              <a:chExt cx="8971438" cy="4123157"/>
            </a:xfrm>
          </p:grpSpPr>
          <p:pic>
            <p:nvPicPr>
              <p:cNvPr id="4" name="Bildobjekt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6786" y="1572946"/>
                <a:ext cx="5881340" cy="4113285"/>
              </a:xfrm>
              <a:prstGeom prst="rect">
                <a:avLst/>
              </a:prstGeom>
            </p:spPr>
          </p:pic>
          <p:sp>
            <p:nvSpPr>
              <p:cNvPr id="6" name="Rektangel 5"/>
              <p:cNvSpPr/>
              <p:nvPr/>
            </p:nvSpPr>
            <p:spPr>
              <a:xfrm>
                <a:off x="6188126" y="5295993"/>
                <a:ext cx="217070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000" dirty="0"/>
                  <a:t>Övriga behöver ej ändras (men kan/bör kontrolleras)</a:t>
                </a:r>
              </a:p>
            </p:txBody>
          </p:sp>
          <p:grpSp>
            <p:nvGrpSpPr>
              <p:cNvPr id="5" name="Grupp 4"/>
              <p:cNvGrpSpPr/>
              <p:nvPr/>
            </p:nvGrpSpPr>
            <p:grpSpPr>
              <a:xfrm>
                <a:off x="6147517" y="2243127"/>
                <a:ext cx="3130707" cy="2418252"/>
                <a:chOff x="6147517" y="2243127"/>
                <a:chExt cx="3130707" cy="2418252"/>
              </a:xfrm>
            </p:grpSpPr>
            <p:sp>
              <p:nvSpPr>
                <p:cNvPr id="7" name="Rektangel 6"/>
                <p:cNvSpPr/>
                <p:nvPr/>
              </p:nvSpPr>
              <p:spPr>
                <a:xfrm>
                  <a:off x="6147517" y="2243127"/>
                  <a:ext cx="1557295" cy="246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1000" dirty="0">
                      <a:solidFill>
                        <a:srgbClr val="FF0000"/>
                      </a:solidFill>
                    </a:rPr>
                    <a:t>Förifyllt men kan ändras</a:t>
                  </a:r>
                </a:p>
              </p:txBody>
            </p:sp>
            <p:sp>
              <p:nvSpPr>
                <p:cNvPr id="8" name="Rektangel 7"/>
                <p:cNvSpPr/>
                <p:nvPr/>
              </p:nvSpPr>
              <p:spPr>
                <a:xfrm>
                  <a:off x="6147517" y="4415158"/>
                  <a:ext cx="3130707" cy="246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1000" dirty="0">
                      <a:solidFill>
                        <a:srgbClr val="FF0000"/>
                      </a:solidFill>
                    </a:rPr>
                    <a:t>Sätt din signatur här (datum/tid förs på automatiskt)</a:t>
                  </a:r>
                </a:p>
              </p:txBody>
            </p:sp>
            <p:sp>
              <p:nvSpPr>
                <p:cNvPr id="9" name="Rektangel 8"/>
                <p:cNvSpPr/>
                <p:nvPr/>
              </p:nvSpPr>
              <p:spPr>
                <a:xfrm>
                  <a:off x="6147517" y="3329142"/>
                  <a:ext cx="1557295" cy="246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1000" dirty="0">
                      <a:solidFill>
                        <a:srgbClr val="FF0000"/>
                      </a:solidFill>
                    </a:rPr>
                    <a:t>Förifyllt men kan ändras</a:t>
                  </a:r>
                </a:p>
              </p:txBody>
            </p:sp>
            <p:sp>
              <p:nvSpPr>
                <p:cNvPr id="10" name="Rektangel 9"/>
                <p:cNvSpPr/>
                <p:nvPr/>
              </p:nvSpPr>
              <p:spPr>
                <a:xfrm>
                  <a:off x="6147517" y="3589867"/>
                  <a:ext cx="1557295" cy="246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1000" dirty="0">
                      <a:solidFill>
                        <a:srgbClr val="FF0000"/>
                      </a:solidFill>
                    </a:rPr>
                    <a:t>Förifyllt men kan ändras</a:t>
                  </a:r>
                </a:p>
              </p:txBody>
            </p:sp>
          </p:grpSp>
          <p:sp>
            <p:nvSpPr>
              <p:cNvPr id="11" name="Höger klammerparentes 10"/>
              <p:cNvSpPr/>
              <p:nvPr/>
            </p:nvSpPr>
            <p:spPr bwMode="auto">
              <a:xfrm>
                <a:off x="7533778" y="2243127"/>
                <a:ext cx="278380" cy="2114188"/>
              </a:xfrm>
              <a:prstGeom prst="rightBrac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sv-SE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Rektangel 12"/>
              <p:cNvSpPr/>
              <p:nvPr/>
            </p:nvSpPr>
            <p:spPr>
              <a:xfrm>
                <a:off x="7865164" y="2974805"/>
                <a:ext cx="1225909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000" dirty="0">
                    <a:solidFill>
                      <a:srgbClr val="FF0000"/>
                    </a:solidFill>
                  </a:rPr>
                  <a:t>Geoteknikern bedömning i kombination med geometrier (ritade </a:t>
                </a:r>
                <a:r>
                  <a:rPr lang="sv-SE" sz="1000" dirty="0" err="1">
                    <a:solidFill>
                      <a:srgbClr val="008000"/>
                    </a:solidFill>
                  </a:rPr>
                  <a:t>Helplines</a:t>
                </a:r>
                <a:r>
                  <a:rPr lang="sv-SE" sz="1000" dirty="0">
                    <a:solidFill>
                      <a:srgbClr val="FF0000"/>
                    </a:solidFill>
                  </a:rPr>
                  <a:t>)  </a:t>
                </a:r>
              </a:p>
            </p:txBody>
          </p:sp>
        </p:grpSp>
        <p:sp>
          <p:nvSpPr>
            <p:cNvPr id="14" name="textruta 13"/>
            <p:cNvSpPr txBox="1"/>
            <p:nvPr/>
          </p:nvSpPr>
          <p:spPr>
            <a:xfrm>
              <a:off x="-35532" y="808032"/>
              <a:ext cx="6048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sv-SE" sz="1600" dirty="0"/>
                <a:t>Gå tillbaka till </a:t>
              </a:r>
              <a:r>
                <a:rPr lang="sv-SE" sz="1600" dirty="0" err="1"/>
                <a:t>ArcCatalog</a:t>
              </a:r>
              <a:r>
                <a:rPr lang="sv-SE" sz="1600" dirty="0"/>
                <a:t>-panelen och starta verktyget (använd rätt version 10.3 eller 10.5 beroende på din </a:t>
              </a:r>
              <a:r>
                <a:rPr lang="sv-SE" sz="1600" dirty="0" err="1"/>
                <a:t>ArcGIS</a:t>
              </a:r>
              <a:r>
                <a:rPr lang="sv-SE" sz="1600" dirty="0"/>
                <a:t>-version) genom att </a:t>
              </a:r>
              <a:r>
                <a:rPr lang="sv-SE" sz="1600" b="1" dirty="0"/>
                <a:t>dubbelklicka</a:t>
              </a:r>
              <a:r>
                <a:rPr lang="sv-SE" sz="1600" dirty="0"/>
                <a:t> på det. Du kan stå i </a:t>
              </a:r>
              <a:r>
                <a:rPr lang="sv-SE" sz="1600" dirty="0" err="1"/>
                <a:t>plan.mxd</a:t>
              </a:r>
              <a:r>
                <a:rPr lang="sv-SE" sz="1600" dirty="0"/>
                <a:t> eller </a:t>
              </a:r>
              <a:r>
                <a:rPr lang="sv-SE" sz="1600" dirty="0" err="1"/>
                <a:t>profil.mxd</a:t>
              </a:r>
              <a:r>
                <a:rPr lang="sv-SE" sz="1600" dirty="0"/>
                <a:t>, det är samma verktyg.</a:t>
              </a:r>
            </a:p>
            <a:p>
              <a:pPr marL="342900" indent="-342900">
                <a:buAutoNum type="arabicPeriod"/>
              </a:pPr>
              <a:endParaRPr lang="sv-SE" sz="1600" dirty="0"/>
            </a:p>
          </p:txBody>
        </p:sp>
        <p:pic>
          <p:nvPicPr>
            <p:cNvPr id="16" name="Bildobjekt 15"/>
            <p:cNvPicPr>
              <a:picLocks noChangeAspect="1"/>
            </p:cNvPicPr>
            <p:nvPr/>
          </p:nvPicPr>
          <p:blipFill rotWithShape="1">
            <a:blip r:embed="rId4"/>
            <a:srcRect t="7268"/>
            <a:stretch/>
          </p:blipFill>
          <p:spPr>
            <a:xfrm>
              <a:off x="6588242" y="603811"/>
              <a:ext cx="2433495" cy="969642"/>
            </a:xfrm>
            <a:prstGeom prst="rect">
              <a:avLst/>
            </a:prstGeom>
          </p:spPr>
        </p:pic>
        <p:sp>
          <p:nvSpPr>
            <p:cNvPr id="20" name="Rektangel 19"/>
            <p:cNvSpPr/>
            <p:nvPr/>
          </p:nvSpPr>
          <p:spPr bwMode="auto">
            <a:xfrm>
              <a:off x="7361453" y="1025928"/>
              <a:ext cx="1557295" cy="202797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374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87129" y="579793"/>
            <a:ext cx="79327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För vårt fall blir således/kan siffrorna bli efter din/geoteknikerns bedömning dessa</a:t>
            </a:r>
          </a:p>
        </p:txBody>
      </p:sp>
      <p:sp>
        <p:nvSpPr>
          <p:cNvPr id="3" name="Rektangel 2"/>
          <p:cNvSpPr/>
          <p:nvPr/>
        </p:nvSpPr>
        <p:spPr>
          <a:xfrm>
            <a:off x="221354" y="4302023"/>
            <a:ext cx="59361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Verktyget</a:t>
            </a:r>
          </a:p>
          <a:p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 beräknar </a:t>
            </a:r>
            <a:r>
              <a:rPr lang="sv-SE" sz="1400" dirty="0" err="1"/>
              <a:t>Fc</a:t>
            </a:r>
            <a:r>
              <a:rPr lang="sv-SE" sz="1400" dirty="0"/>
              <a:t> (vilken sen visas i </a:t>
            </a:r>
            <a:r>
              <a:rPr lang="sv-SE" sz="1400" dirty="0" err="1"/>
              <a:t>plan.mxd</a:t>
            </a:r>
            <a:r>
              <a:rPr lang="sv-SE" sz="1400" dirty="0"/>
              <a:t> i </a:t>
            </a:r>
            <a:r>
              <a:rPr lang="sv-SE" sz="1400" dirty="0" err="1"/>
              <a:t>Historic</a:t>
            </a:r>
            <a:r>
              <a:rPr lang="sv-SE" sz="1400" dirty="0"/>
              <a:t> </a:t>
            </a:r>
            <a:r>
              <a:rPr lang="sv-SE" sz="1400" dirty="0" err="1"/>
              <a:t>Profiles</a:t>
            </a:r>
            <a:r>
              <a:rPr lang="sv-SE" sz="1400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sparar </a:t>
            </a:r>
            <a:r>
              <a:rPr lang="sv-SE" sz="1400" u="sng" dirty="0"/>
              <a:t>alla</a:t>
            </a:r>
            <a:r>
              <a:rPr lang="sv-SE" sz="1400" dirty="0"/>
              <a:t> beräkningar i </a:t>
            </a:r>
            <a:r>
              <a:rPr lang="sv-SE" sz="1400" dirty="0" err="1"/>
              <a:t>Historic_profiles</a:t>
            </a:r>
            <a:r>
              <a:rPr lang="sv-SE" sz="14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sparar ritningen av hjälplinjer och använd/använda DEM/</a:t>
            </a:r>
            <a:r>
              <a:rPr lang="sv-SE" sz="1400" dirty="0" err="1"/>
              <a:t>DEMs</a:t>
            </a:r>
            <a:r>
              <a:rPr lang="sv-SE" sz="1400" dirty="0"/>
              <a:t> i s.k. </a:t>
            </a:r>
            <a:r>
              <a:rPr lang="sv-SE" sz="1400" dirty="0" err="1"/>
              <a:t>LayerPackages</a:t>
            </a:r>
            <a:r>
              <a:rPr lang="sv-SE" sz="1400" dirty="0"/>
              <a:t> (*.</a:t>
            </a:r>
            <a:r>
              <a:rPr lang="sv-SE" sz="1400" dirty="0" err="1"/>
              <a:t>lpk</a:t>
            </a:r>
            <a:r>
              <a:rPr lang="sv-SE" sz="1400" dirty="0"/>
              <a:t>), se </a:t>
            </a:r>
            <a:r>
              <a:rPr lang="sv-SE" sz="1400" dirty="0" err="1"/>
              <a:t>använding</a:t>
            </a:r>
            <a:r>
              <a:rPr lang="sv-SE" sz="1400" dirty="0"/>
              <a:t> på kommande sidor</a:t>
            </a:r>
          </a:p>
          <a:p>
            <a:endParaRPr lang="sv-SE" sz="1400" dirty="0"/>
          </a:p>
          <a:p>
            <a:r>
              <a:rPr lang="sv-SE" sz="1400" dirty="0"/>
              <a:t>Även om ritningen i </a:t>
            </a:r>
            <a:r>
              <a:rPr lang="sv-SE" sz="1400" dirty="0" err="1"/>
              <a:t>profil.mxd</a:t>
            </a:r>
            <a:r>
              <a:rPr lang="sv-SE" sz="1400" dirty="0"/>
              <a:t> sparas i </a:t>
            </a:r>
            <a:r>
              <a:rPr lang="sv-SE" sz="1400" dirty="0" err="1"/>
              <a:t>LayerPackages</a:t>
            </a:r>
            <a:r>
              <a:rPr lang="sv-SE" sz="1400" dirty="0"/>
              <a:t>, så bör du ta en </a:t>
            </a:r>
            <a:r>
              <a:rPr lang="sv-SE" sz="1400" b="1" dirty="0" err="1"/>
              <a:t>skärmdump</a:t>
            </a:r>
            <a:r>
              <a:rPr lang="sv-SE" sz="1400" dirty="0"/>
              <a:t> med Skärmklippverktyget (eller motsvarande) av din ritning (vilket du måste göra om du vill använda den i SLOPE). 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661" y="1049152"/>
            <a:ext cx="3742576" cy="150949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" name="Grupp 4"/>
          <p:cNvGrpSpPr/>
          <p:nvPr/>
        </p:nvGrpSpPr>
        <p:grpSpPr>
          <a:xfrm>
            <a:off x="221354" y="1049152"/>
            <a:ext cx="4602316" cy="3178899"/>
            <a:chOff x="221354" y="1049152"/>
            <a:chExt cx="4945142" cy="3486953"/>
          </a:xfrm>
        </p:grpSpPr>
        <p:pic>
          <p:nvPicPr>
            <p:cNvPr id="16" name="Bildobjekt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1354" y="1049152"/>
              <a:ext cx="4945142" cy="3458528"/>
            </a:xfrm>
            <a:prstGeom prst="rect">
              <a:avLst/>
            </a:prstGeom>
          </p:spPr>
        </p:pic>
        <p:sp>
          <p:nvSpPr>
            <p:cNvPr id="12" name="Rektangel 11"/>
            <p:cNvSpPr/>
            <p:nvPr/>
          </p:nvSpPr>
          <p:spPr bwMode="auto">
            <a:xfrm>
              <a:off x="2852257" y="4228051"/>
              <a:ext cx="517529" cy="215998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Rektangel 3"/>
            <p:cNvSpPr/>
            <p:nvPr/>
          </p:nvSpPr>
          <p:spPr>
            <a:xfrm>
              <a:off x="2524923" y="4135995"/>
              <a:ext cx="3273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7" name="Rektangel 6"/>
          <p:cNvSpPr/>
          <p:nvPr/>
        </p:nvSpPr>
        <p:spPr>
          <a:xfrm>
            <a:off x="6249798" y="5840906"/>
            <a:ext cx="2784439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v-SE" sz="800" i="1" dirty="0"/>
              <a:t>SGI: Lägg förslagsvis skärmklippet under P:\Myndighetsfunktion\Göta älv\FC2018_TBX\</a:t>
            </a:r>
            <a:r>
              <a:rPr lang="sv-SE" sz="800" i="1" dirty="0" err="1"/>
              <a:t>egna_skärmdumpar</a:t>
            </a:r>
            <a:r>
              <a:rPr lang="sv-SE" sz="800" i="1" dirty="0"/>
              <a:t> och namna det på något sätt så det kan kopplas mot beräknad </a:t>
            </a:r>
            <a:r>
              <a:rPr lang="sv-SE" sz="800" i="1" dirty="0" err="1"/>
              <a:t>Fc</a:t>
            </a:r>
            <a:r>
              <a:rPr lang="sv-SE" sz="800" i="1" dirty="0"/>
              <a:t> (t ex sign_datum_tid_etc.png) </a:t>
            </a:r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2040480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87129" y="579793"/>
            <a:ext cx="89981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Gå till </a:t>
            </a:r>
            <a:r>
              <a:rPr lang="sv-SE" sz="1600" b="1" dirty="0" err="1"/>
              <a:t>plan.mxd</a:t>
            </a:r>
            <a:r>
              <a:rPr lang="sv-SE" sz="1600" b="1" dirty="0"/>
              <a:t> </a:t>
            </a:r>
            <a:r>
              <a:rPr lang="sv-SE" sz="1600" dirty="0"/>
              <a:t>för att studera denna beräkning genom att: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Slå av ”Input 2D Line” och ”Plan 2D </a:t>
            </a:r>
            <a:r>
              <a:rPr lang="sv-SE" sz="1600" dirty="0" err="1"/>
              <a:t>Ground</a:t>
            </a:r>
            <a:r>
              <a:rPr lang="sv-SE" sz="1600" dirty="0"/>
              <a:t>” (om du drog in den LYR-filen enligt bild 16) i TOC (så att de inte täcker ”</a:t>
            </a:r>
            <a:r>
              <a:rPr lang="sv-SE" sz="1600" dirty="0" err="1"/>
              <a:t>Historic</a:t>
            </a:r>
            <a:r>
              <a:rPr lang="sv-SE" sz="1600" dirty="0"/>
              <a:t> </a:t>
            </a:r>
            <a:r>
              <a:rPr lang="sv-SE" sz="1600" dirty="0" err="1"/>
              <a:t>profiles</a:t>
            </a:r>
            <a:r>
              <a:rPr lang="sv-SE" sz="1600" dirty="0"/>
              <a:t>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Slå på ”</a:t>
            </a:r>
            <a:r>
              <a:rPr lang="sv-SE" sz="1600" dirty="0" err="1"/>
              <a:t>Historic</a:t>
            </a:r>
            <a:r>
              <a:rPr lang="sv-SE" sz="1600" dirty="0"/>
              <a:t> </a:t>
            </a:r>
            <a:r>
              <a:rPr lang="sv-SE" sz="1600" dirty="0" err="1"/>
              <a:t>profiles</a:t>
            </a:r>
            <a:r>
              <a:rPr lang="sv-SE" sz="1600" dirty="0"/>
              <a:t>” i TOC- här visas då en lila linje med </a:t>
            </a:r>
            <a:r>
              <a:rPr lang="sv-SE" sz="1600" dirty="0" err="1"/>
              <a:t>SIGN_tidsstämpel</a:t>
            </a:r>
            <a:r>
              <a:rPr lang="sv-SE" sz="1600" dirty="0"/>
              <a:t>, släntlutning och </a:t>
            </a:r>
            <a:r>
              <a:rPr lang="sv-SE" sz="1600" dirty="0" err="1"/>
              <a:t>Fc</a:t>
            </a:r>
            <a:endParaRPr lang="sv-SE" sz="1600" dirty="0"/>
          </a:p>
        </p:txBody>
      </p:sp>
      <p:sp>
        <p:nvSpPr>
          <p:cNvPr id="3" name="Rektangel 2"/>
          <p:cNvSpPr/>
          <p:nvPr/>
        </p:nvSpPr>
        <p:spPr>
          <a:xfrm>
            <a:off x="87129" y="3187969"/>
            <a:ext cx="833541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>
                <a:solidFill>
                  <a:srgbClr val="FF0000"/>
                </a:solidFill>
              </a:rPr>
              <a:t>Om du vill </a:t>
            </a:r>
            <a:r>
              <a:rPr lang="sv-SE" sz="1400" u="sng" dirty="0">
                <a:solidFill>
                  <a:srgbClr val="FF0000"/>
                </a:solidFill>
              </a:rPr>
              <a:t>göra om beräkningen på samma profillinje </a:t>
            </a:r>
            <a:r>
              <a:rPr lang="sv-SE" sz="1400" dirty="0">
                <a:solidFill>
                  <a:srgbClr val="FF0000"/>
                </a:solidFill>
              </a:rPr>
              <a:t>(t ex genom att ändra ”Cu” och ”q”) så </a:t>
            </a:r>
            <a:r>
              <a:rPr lang="sv-SE" sz="1400" u="sng" dirty="0">
                <a:solidFill>
                  <a:srgbClr val="FF0000"/>
                </a:solidFill>
              </a:rPr>
              <a:t>kör du om </a:t>
            </a:r>
            <a:r>
              <a:rPr lang="sv-SE" sz="1400" dirty="0">
                <a:solidFill>
                  <a:srgbClr val="FF0000"/>
                </a:solidFill>
              </a:rPr>
              <a:t> Verktyget ”2. </a:t>
            </a:r>
            <a:r>
              <a:rPr lang="sv-SE" sz="1400" dirty="0" err="1">
                <a:solidFill>
                  <a:srgbClr val="FF0000"/>
                </a:solidFill>
              </a:rPr>
              <a:t>Calculate</a:t>
            </a:r>
            <a:r>
              <a:rPr lang="sv-SE" sz="1400" dirty="0">
                <a:solidFill>
                  <a:srgbClr val="FF0000"/>
                </a:solidFill>
              </a:rPr>
              <a:t> </a:t>
            </a:r>
            <a:r>
              <a:rPr lang="sv-SE" sz="1400" dirty="0" err="1">
                <a:solidFill>
                  <a:srgbClr val="FF0000"/>
                </a:solidFill>
              </a:rPr>
              <a:t>Fc</a:t>
            </a:r>
            <a:r>
              <a:rPr lang="sv-SE" sz="1400" dirty="0">
                <a:solidFill>
                  <a:srgbClr val="FF0000"/>
                </a:solidFill>
              </a:rPr>
              <a:t> and save </a:t>
            </a:r>
            <a:r>
              <a:rPr lang="sv-SE" sz="1400" dirty="0" err="1">
                <a:solidFill>
                  <a:srgbClr val="FF0000"/>
                </a:solidFill>
              </a:rPr>
              <a:t>results</a:t>
            </a:r>
            <a:r>
              <a:rPr lang="sv-SE" sz="1400" dirty="0">
                <a:solidFill>
                  <a:srgbClr val="FF0000"/>
                </a:solidFill>
              </a:rPr>
              <a:t>”. </a:t>
            </a:r>
          </a:p>
          <a:p>
            <a:r>
              <a:rPr lang="sv-SE" sz="1400" dirty="0">
                <a:solidFill>
                  <a:srgbClr val="FF0000"/>
                </a:solidFill>
              </a:rPr>
              <a:t>Då kommer du att ha skapat två </a:t>
            </a:r>
            <a:r>
              <a:rPr lang="sv-SE" sz="1400" dirty="0" err="1">
                <a:solidFill>
                  <a:srgbClr val="FF0000"/>
                </a:solidFill>
              </a:rPr>
              <a:t>Historic</a:t>
            </a:r>
            <a:r>
              <a:rPr lang="sv-SE" sz="1400" dirty="0">
                <a:solidFill>
                  <a:srgbClr val="FF0000"/>
                </a:solidFill>
              </a:rPr>
              <a:t> </a:t>
            </a:r>
            <a:r>
              <a:rPr lang="sv-SE" sz="1400" dirty="0" err="1">
                <a:solidFill>
                  <a:srgbClr val="FF0000"/>
                </a:solidFill>
              </a:rPr>
              <a:t>profiles</a:t>
            </a:r>
            <a:r>
              <a:rPr lang="sv-SE" sz="1400" dirty="0">
                <a:solidFill>
                  <a:srgbClr val="FF0000"/>
                </a:solidFill>
              </a:rPr>
              <a:t> för samma profillinje:</a:t>
            </a:r>
          </a:p>
          <a:p>
            <a:r>
              <a:rPr lang="sv-SE" sz="1400" dirty="0">
                <a:solidFill>
                  <a:srgbClr val="FF0000"/>
                </a:solidFill>
              </a:rPr>
              <a:t>  </a:t>
            </a:r>
          </a:p>
          <a:p>
            <a:endParaRPr lang="sv-SE" sz="1400" u="sng" dirty="0">
              <a:solidFill>
                <a:srgbClr val="FF0000"/>
              </a:solidFill>
            </a:endParaRPr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714" y="1745315"/>
            <a:ext cx="2428875" cy="904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10" y="4096396"/>
            <a:ext cx="2792415" cy="24402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ktangel 8"/>
          <p:cNvSpPr/>
          <p:nvPr/>
        </p:nvSpPr>
        <p:spPr>
          <a:xfrm>
            <a:off x="3177306" y="4096396"/>
            <a:ext cx="55724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Här visas två beräkningar med ca 10 minuters mellanrum och med olika </a:t>
            </a:r>
            <a:r>
              <a:rPr lang="sv-SE" sz="1400" dirty="0" err="1"/>
              <a:t>SIGN_tidsstämpel</a:t>
            </a:r>
            <a:r>
              <a:rPr lang="sv-SE" sz="1400" dirty="0"/>
              <a:t>, släntlutning och </a:t>
            </a:r>
            <a:r>
              <a:rPr lang="sv-SE" sz="1400" dirty="0" err="1"/>
              <a:t>Fc</a:t>
            </a:r>
            <a:r>
              <a:rPr lang="sv-SE" sz="1400" dirty="0"/>
              <a:t>.</a:t>
            </a:r>
          </a:p>
          <a:p>
            <a:endParaRPr lang="sv-SE" sz="1400" dirty="0"/>
          </a:p>
          <a:p>
            <a:r>
              <a:rPr lang="sv-SE" sz="1400" dirty="0"/>
              <a:t>Det går ta bort ”felaktiga”/”onödiga”/”ej relevanta” poster/beräkningar i (tabellen för) </a:t>
            </a:r>
            <a:r>
              <a:rPr lang="sv-SE" sz="1400" dirty="0" err="1"/>
              <a:t>Historic</a:t>
            </a:r>
            <a:r>
              <a:rPr lang="sv-SE" sz="1400" dirty="0"/>
              <a:t> </a:t>
            </a:r>
            <a:r>
              <a:rPr lang="sv-SE" sz="1400" dirty="0" err="1"/>
              <a:t>Profiles</a:t>
            </a:r>
            <a:r>
              <a:rPr lang="sv-SE" sz="1400" dirty="0"/>
              <a:t>, se bild 32.</a:t>
            </a:r>
          </a:p>
        </p:txBody>
      </p:sp>
      <p:sp>
        <p:nvSpPr>
          <p:cNvPr id="18" name="Rektangel 17"/>
          <p:cNvSpPr/>
          <p:nvPr/>
        </p:nvSpPr>
        <p:spPr>
          <a:xfrm>
            <a:off x="3378642" y="5812020"/>
            <a:ext cx="53710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>
                <a:solidFill>
                  <a:srgbClr val="FF0000"/>
                </a:solidFill>
              </a:rPr>
              <a:t>Om du vill göra en </a:t>
            </a:r>
            <a:r>
              <a:rPr lang="sv-SE" sz="1400" u="sng" dirty="0">
                <a:solidFill>
                  <a:srgbClr val="FF0000"/>
                </a:solidFill>
              </a:rPr>
              <a:t>ny beräkning </a:t>
            </a:r>
            <a:r>
              <a:rPr lang="sv-SE" sz="1400" dirty="0">
                <a:solidFill>
                  <a:srgbClr val="FF0000"/>
                </a:solidFill>
              </a:rPr>
              <a:t>på en </a:t>
            </a:r>
            <a:r>
              <a:rPr lang="sv-SE" sz="1400" u="sng" dirty="0">
                <a:solidFill>
                  <a:srgbClr val="FF0000"/>
                </a:solidFill>
              </a:rPr>
              <a:t>ny profillinje</a:t>
            </a:r>
            <a:r>
              <a:rPr lang="sv-SE" sz="1400" dirty="0">
                <a:solidFill>
                  <a:srgbClr val="FF0000"/>
                </a:solidFill>
              </a:rPr>
              <a:t> går du vidare till nästa bild 29 och kör Verktyget ”3. Clear </a:t>
            </a:r>
            <a:r>
              <a:rPr lang="sv-SE" sz="1400" dirty="0" err="1">
                <a:solidFill>
                  <a:srgbClr val="FF0000"/>
                </a:solidFill>
              </a:rPr>
              <a:t>results</a:t>
            </a:r>
            <a:r>
              <a:rPr lang="sv-SE" sz="1400" dirty="0">
                <a:solidFill>
                  <a:srgbClr val="FF0000"/>
                </a:solidFill>
              </a:rPr>
              <a:t>” </a:t>
            </a:r>
          </a:p>
          <a:p>
            <a:endParaRPr lang="sv-SE" sz="1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397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98598"/>
            <a:ext cx="8927770" cy="329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882233" y="529753"/>
            <a:ext cx="674136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v-SE" sz="4000" dirty="0">
                <a:solidFill>
                  <a:srgbClr val="0070C0"/>
                </a:solidFill>
                <a:latin typeface="+mj-lt"/>
              </a:rPr>
              <a:t>Exempel på orsaker till skred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3803503" y="4827025"/>
            <a:ext cx="1201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Glidyta</a:t>
            </a:r>
          </a:p>
        </p:txBody>
      </p:sp>
      <p:sp>
        <p:nvSpPr>
          <p:cNvPr id="9" name="Moln 8"/>
          <p:cNvSpPr/>
          <p:nvPr/>
        </p:nvSpPr>
        <p:spPr>
          <a:xfrm>
            <a:off x="3415667" y="2293715"/>
            <a:ext cx="2880320" cy="650200"/>
          </a:xfrm>
          <a:prstGeom prst="cloud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496" y="1775481"/>
            <a:ext cx="227505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Rak 10"/>
          <p:cNvCxnSpPr/>
          <p:nvPr/>
        </p:nvCxnSpPr>
        <p:spPr>
          <a:xfrm flipH="1">
            <a:off x="2979602" y="2801407"/>
            <a:ext cx="885428" cy="93610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 flipH="1">
            <a:off x="3490093" y="2595286"/>
            <a:ext cx="885428" cy="93610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 flipH="1">
            <a:off x="3266797" y="3063338"/>
            <a:ext cx="885428" cy="93610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 flipH="1">
            <a:off x="3709511" y="2830546"/>
            <a:ext cx="885428" cy="93610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 flipH="1">
            <a:off x="3709511" y="3111618"/>
            <a:ext cx="885428" cy="93610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 flipH="1">
            <a:off x="4252917" y="2830546"/>
            <a:ext cx="885428" cy="93610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ruta 18"/>
          <p:cNvSpPr txBox="1"/>
          <p:nvPr/>
        </p:nvSpPr>
        <p:spPr>
          <a:xfrm>
            <a:off x="3026791" y="203845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Riklig nederbörd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6699199" y="5187065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Vattendrag</a:t>
            </a:r>
          </a:p>
        </p:txBody>
      </p:sp>
      <p:sp>
        <p:nvSpPr>
          <p:cNvPr id="27" name="textruta 26"/>
          <p:cNvSpPr txBox="1"/>
          <p:nvPr/>
        </p:nvSpPr>
        <p:spPr>
          <a:xfrm>
            <a:off x="683891" y="4414722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Grundvattennivå</a:t>
            </a:r>
          </a:p>
        </p:txBody>
      </p:sp>
      <p:sp>
        <p:nvSpPr>
          <p:cNvPr id="4" name="Båge 3"/>
          <p:cNvSpPr/>
          <p:nvPr/>
        </p:nvSpPr>
        <p:spPr>
          <a:xfrm flipH="1" flipV="1">
            <a:off x="2643158" y="2053357"/>
            <a:ext cx="4672784" cy="3456385"/>
          </a:xfrm>
          <a:prstGeom prst="arc">
            <a:avLst>
              <a:gd name="adj1" fmla="val 14413205"/>
              <a:gd name="adj2" fmla="val 21139053"/>
            </a:avLst>
          </a:prstGeom>
          <a:noFill/>
          <a:ln w="571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/>
        </p:nvSpPr>
        <p:spPr>
          <a:xfrm>
            <a:off x="2250823" y="2558732"/>
            <a:ext cx="1152128" cy="14869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502" y="3345136"/>
            <a:ext cx="987581" cy="735968"/>
          </a:xfrm>
          <a:prstGeom prst="rect">
            <a:avLst/>
          </a:prstGeom>
        </p:spPr>
      </p:pic>
      <p:sp>
        <p:nvSpPr>
          <p:cNvPr id="23" name="Ned 22"/>
          <p:cNvSpPr/>
          <p:nvPr/>
        </p:nvSpPr>
        <p:spPr>
          <a:xfrm>
            <a:off x="2967293" y="4142908"/>
            <a:ext cx="308563" cy="425702"/>
          </a:xfrm>
          <a:prstGeom prst="downArrow">
            <a:avLst/>
          </a:prstGeom>
          <a:solidFill>
            <a:srgbClr val="F86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Frihandsfigur 24"/>
          <p:cNvSpPr/>
          <p:nvPr/>
        </p:nvSpPr>
        <p:spPr>
          <a:xfrm rot="420000">
            <a:off x="2860002" y="3847043"/>
            <a:ext cx="492375" cy="295865"/>
          </a:xfrm>
          <a:custGeom>
            <a:avLst/>
            <a:gdLst>
              <a:gd name="connsiteX0" fmla="*/ 55756 w 825190"/>
              <a:gd name="connsiteY0" fmla="*/ 334536 h 495852"/>
              <a:gd name="connsiteX1" fmla="*/ 89210 w 825190"/>
              <a:gd name="connsiteY1" fmla="*/ 267629 h 495852"/>
              <a:gd name="connsiteX2" fmla="*/ 156117 w 825190"/>
              <a:gd name="connsiteY2" fmla="*/ 200722 h 495852"/>
              <a:gd name="connsiteX3" fmla="*/ 178419 w 825190"/>
              <a:gd name="connsiteY3" fmla="*/ 167268 h 495852"/>
              <a:gd name="connsiteX4" fmla="*/ 245327 w 825190"/>
              <a:gd name="connsiteY4" fmla="*/ 111512 h 495852"/>
              <a:gd name="connsiteX5" fmla="*/ 334536 w 825190"/>
              <a:gd name="connsiteY5" fmla="*/ 66907 h 495852"/>
              <a:gd name="connsiteX6" fmla="*/ 356839 w 825190"/>
              <a:gd name="connsiteY6" fmla="*/ 44605 h 495852"/>
              <a:gd name="connsiteX7" fmla="*/ 423746 w 825190"/>
              <a:gd name="connsiteY7" fmla="*/ 22302 h 495852"/>
              <a:gd name="connsiteX8" fmla="*/ 524107 w 825190"/>
              <a:gd name="connsiteY8" fmla="*/ 0 h 495852"/>
              <a:gd name="connsiteX9" fmla="*/ 602166 w 825190"/>
              <a:gd name="connsiteY9" fmla="*/ 44605 h 495852"/>
              <a:gd name="connsiteX10" fmla="*/ 680224 w 825190"/>
              <a:gd name="connsiteY10" fmla="*/ 78058 h 495852"/>
              <a:gd name="connsiteX11" fmla="*/ 724829 w 825190"/>
              <a:gd name="connsiteY11" fmla="*/ 133814 h 495852"/>
              <a:gd name="connsiteX12" fmla="*/ 747131 w 825190"/>
              <a:gd name="connsiteY12" fmla="*/ 189570 h 495852"/>
              <a:gd name="connsiteX13" fmla="*/ 758283 w 825190"/>
              <a:gd name="connsiteY13" fmla="*/ 223024 h 495852"/>
              <a:gd name="connsiteX14" fmla="*/ 802888 w 825190"/>
              <a:gd name="connsiteY14" fmla="*/ 289931 h 495852"/>
              <a:gd name="connsiteX15" fmla="*/ 814039 w 825190"/>
              <a:gd name="connsiteY15" fmla="*/ 345688 h 495852"/>
              <a:gd name="connsiteX16" fmla="*/ 825190 w 825190"/>
              <a:gd name="connsiteY16" fmla="*/ 379141 h 495852"/>
              <a:gd name="connsiteX17" fmla="*/ 814039 w 825190"/>
              <a:gd name="connsiteY17" fmla="*/ 446049 h 495852"/>
              <a:gd name="connsiteX18" fmla="*/ 780585 w 825190"/>
              <a:gd name="connsiteY18" fmla="*/ 434897 h 495852"/>
              <a:gd name="connsiteX19" fmla="*/ 602166 w 825190"/>
              <a:gd name="connsiteY19" fmla="*/ 468351 h 495852"/>
              <a:gd name="connsiteX20" fmla="*/ 546410 w 825190"/>
              <a:gd name="connsiteY20" fmla="*/ 479502 h 495852"/>
              <a:gd name="connsiteX21" fmla="*/ 501805 w 825190"/>
              <a:gd name="connsiteY21" fmla="*/ 490653 h 495852"/>
              <a:gd name="connsiteX22" fmla="*/ 122663 w 825190"/>
              <a:gd name="connsiteY22" fmla="*/ 468351 h 495852"/>
              <a:gd name="connsiteX23" fmla="*/ 44605 w 825190"/>
              <a:gd name="connsiteY23" fmla="*/ 434897 h 495852"/>
              <a:gd name="connsiteX24" fmla="*/ 22302 w 825190"/>
              <a:gd name="connsiteY24" fmla="*/ 412595 h 495852"/>
              <a:gd name="connsiteX25" fmla="*/ 11151 w 825190"/>
              <a:gd name="connsiteY25" fmla="*/ 367990 h 495852"/>
              <a:gd name="connsiteX26" fmla="*/ 0 w 825190"/>
              <a:gd name="connsiteY26" fmla="*/ 334536 h 495852"/>
              <a:gd name="connsiteX27" fmla="*/ 133814 w 825190"/>
              <a:gd name="connsiteY27" fmla="*/ 312234 h 49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5190" h="495852">
                <a:moveTo>
                  <a:pt x="55756" y="334536"/>
                </a:moveTo>
                <a:cubicBezTo>
                  <a:pt x="66907" y="312234"/>
                  <a:pt x="74249" y="287577"/>
                  <a:pt x="89210" y="267629"/>
                </a:cubicBezTo>
                <a:cubicBezTo>
                  <a:pt x="108134" y="242397"/>
                  <a:pt x="138622" y="226965"/>
                  <a:pt x="156117" y="200722"/>
                </a:cubicBezTo>
                <a:cubicBezTo>
                  <a:pt x="163551" y="189571"/>
                  <a:pt x="170047" y="177733"/>
                  <a:pt x="178419" y="167268"/>
                </a:cubicBezTo>
                <a:cubicBezTo>
                  <a:pt x="193072" y="148951"/>
                  <a:pt x="229067" y="120997"/>
                  <a:pt x="245327" y="111512"/>
                </a:cubicBezTo>
                <a:cubicBezTo>
                  <a:pt x="274044" y="94760"/>
                  <a:pt x="311027" y="90415"/>
                  <a:pt x="334536" y="66907"/>
                </a:cubicBezTo>
                <a:cubicBezTo>
                  <a:pt x="341970" y="59473"/>
                  <a:pt x="347435" y="49307"/>
                  <a:pt x="356839" y="44605"/>
                </a:cubicBezTo>
                <a:cubicBezTo>
                  <a:pt x="377866" y="34092"/>
                  <a:pt x="401444" y="29736"/>
                  <a:pt x="423746" y="22302"/>
                </a:cubicBezTo>
                <a:cubicBezTo>
                  <a:pt x="478645" y="4002"/>
                  <a:pt x="445614" y="13082"/>
                  <a:pt x="524107" y="0"/>
                </a:cubicBezTo>
                <a:cubicBezTo>
                  <a:pt x="610500" y="21598"/>
                  <a:pt x="530618" y="-6500"/>
                  <a:pt x="602166" y="44605"/>
                </a:cubicBezTo>
                <a:cubicBezTo>
                  <a:pt x="626279" y="61828"/>
                  <a:pt x="652925" y="68958"/>
                  <a:pt x="680224" y="78058"/>
                </a:cubicBezTo>
                <a:cubicBezTo>
                  <a:pt x="700968" y="98802"/>
                  <a:pt x="710762" y="105680"/>
                  <a:pt x="724829" y="133814"/>
                </a:cubicBezTo>
                <a:cubicBezTo>
                  <a:pt x="733781" y="151718"/>
                  <a:pt x="740103" y="170828"/>
                  <a:pt x="747131" y="189570"/>
                </a:cubicBezTo>
                <a:cubicBezTo>
                  <a:pt x="751258" y="200576"/>
                  <a:pt x="752574" y="212749"/>
                  <a:pt x="758283" y="223024"/>
                </a:cubicBezTo>
                <a:cubicBezTo>
                  <a:pt x="771300" y="246455"/>
                  <a:pt x="802888" y="289931"/>
                  <a:pt x="802888" y="289931"/>
                </a:cubicBezTo>
                <a:cubicBezTo>
                  <a:pt x="806605" y="308517"/>
                  <a:pt x="809442" y="327300"/>
                  <a:pt x="814039" y="345688"/>
                </a:cubicBezTo>
                <a:cubicBezTo>
                  <a:pt x="816890" y="357091"/>
                  <a:pt x="825190" y="367387"/>
                  <a:pt x="825190" y="379141"/>
                </a:cubicBezTo>
                <a:cubicBezTo>
                  <a:pt x="825190" y="401751"/>
                  <a:pt x="817756" y="423746"/>
                  <a:pt x="814039" y="446049"/>
                </a:cubicBezTo>
                <a:cubicBezTo>
                  <a:pt x="802888" y="442332"/>
                  <a:pt x="792340" y="434897"/>
                  <a:pt x="780585" y="434897"/>
                </a:cubicBezTo>
                <a:cubicBezTo>
                  <a:pt x="690270" y="434897"/>
                  <a:pt x="682890" y="448170"/>
                  <a:pt x="602166" y="468351"/>
                </a:cubicBezTo>
                <a:cubicBezTo>
                  <a:pt x="583779" y="472948"/>
                  <a:pt x="564912" y="475391"/>
                  <a:pt x="546410" y="479502"/>
                </a:cubicBezTo>
                <a:cubicBezTo>
                  <a:pt x="531449" y="482827"/>
                  <a:pt x="516673" y="486936"/>
                  <a:pt x="501805" y="490653"/>
                </a:cubicBezTo>
                <a:cubicBezTo>
                  <a:pt x="398369" y="487316"/>
                  <a:pt x="239593" y="515123"/>
                  <a:pt x="122663" y="468351"/>
                </a:cubicBezTo>
                <a:cubicBezTo>
                  <a:pt x="96379" y="457838"/>
                  <a:pt x="70624" y="446048"/>
                  <a:pt x="44605" y="434897"/>
                </a:cubicBezTo>
                <a:cubicBezTo>
                  <a:pt x="37171" y="427463"/>
                  <a:pt x="27004" y="421999"/>
                  <a:pt x="22302" y="412595"/>
                </a:cubicBezTo>
                <a:cubicBezTo>
                  <a:pt x="15448" y="398887"/>
                  <a:pt x="15361" y="382726"/>
                  <a:pt x="11151" y="367990"/>
                </a:cubicBezTo>
                <a:cubicBezTo>
                  <a:pt x="7922" y="356688"/>
                  <a:pt x="3717" y="345687"/>
                  <a:pt x="0" y="334536"/>
                </a:cubicBezTo>
                <a:cubicBezTo>
                  <a:pt x="126320" y="311569"/>
                  <a:pt x="81105" y="312234"/>
                  <a:pt x="133814" y="312234"/>
                </a:cubicBezTo>
              </a:path>
            </a:pathLst>
          </a:custGeom>
          <a:blipFill>
            <a:blip r:embed="rId6"/>
            <a:tile tx="0" ty="0" sx="100000" sy="100000" flip="none" algn="tl"/>
          </a:blip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textruta 27"/>
          <p:cNvSpPr txBox="1"/>
          <p:nvPr/>
        </p:nvSpPr>
        <p:spPr>
          <a:xfrm>
            <a:off x="2184033" y="2802267"/>
            <a:ext cx="1597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Belastning</a:t>
            </a:r>
          </a:p>
        </p:txBody>
      </p:sp>
      <p:sp>
        <p:nvSpPr>
          <p:cNvPr id="109571" name="Frihandsfigur 109570"/>
          <p:cNvSpPr/>
          <p:nvPr/>
        </p:nvSpPr>
        <p:spPr>
          <a:xfrm>
            <a:off x="575973" y="4270706"/>
            <a:ext cx="5004139" cy="827050"/>
          </a:xfrm>
          <a:custGeom>
            <a:avLst/>
            <a:gdLst>
              <a:gd name="connsiteX0" fmla="*/ 0 w 5207619"/>
              <a:gd name="connsiteY0" fmla="*/ 0 h 827050"/>
              <a:gd name="connsiteX1" fmla="*/ 903249 w 5207619"/>
              <a:gd name="connsiteY1" fmla="*/ 11151 h 827050"/>
              <a:gd name="connsiteX2" fmla="*/ 2430966 w 5207619"/>
              <a:gd name="connsiteY2" fmla="*/ 44604 h 827050"/>
              <a:gd name="connsiteX3" fmla="*/ 2598234 w 5207619"/>
              <a:gd name="connsiteY3" fmla="*/ 66907 h 827050"/>
              <a:gd name="connsiteX4" fmla="*/ 2709746 w 5207619"/>
              <a:gd name="connsiteY4" fmla="*/ 89209 h 827050"/>
              <a:gd name="connsiteX5" fmla="*/ 2743200 w 5207619"/>
              <a:gd name="connsiteY5" fmla="*/ 111512 h 827050"/>
              <a:gd name="connsiteX6" fmla="*/ 2843561 w 5207619"/>
              <a:gd name="connsiteY6" fmla="*/ 144965 h 827050"/>
              <a:gd name="connsiteX7" fmla="*/ 2943922 w 5207619"/>
              <a:gd name="connsiteY7" fmla="*/ 178419 h 827050"/>
              <a:gd name="connsiteX8" fmla="*/ 3345366 w 5207619"/>
              <a:gd name="connsiteY8" fmla="*/ 323385 h 827050"/>
              <a:gd name="connsiteX9" fmla="*/ 3389971 w 5207619"/>
              <a:gd name="connsiteY9" fmla="*/ 334536 h 827050"/>
              <a:gd name="connsiteX10" fmla="*/ 3568390 w 5207619"/>
              <a:gd name="connsiteY10" fmla="*/ 401443 h 827050"/>
              <a:gd name="connsiteX11" fmla="*/ 3657600 w 5207619"/>
              <a:gd name="connsiteY11" fmla="*/ 423746 h 827050"/>
              <a:gd name="connsiteX12" fmla="*/ 3847171 w 5207619"/>
              <a:gd name="connsiteY12" fmla="*/ 479502 h 827050"/>
              <a:gd name="connsiteX13" fmla="*/ 3936380 w 5207619"/>
              <a:gd name="connsiteY13" fmla="*/ 490653 h 827050"/>
              <a:gd name="connsiteX14" fmla="*/ 4025590 w 5207619"/>
              <a:gd name="connsiteY14" fmla="*/ 524107 h 827050"/>
              <a:gd name="connsiteX15" fmla="*/ 4137102 w 5207619"/>
              <a:gd name="connsiteY15" fmla="*/ 557560 h 827050"/>
              <a:gd name="connsiteX16" fmla="*/ 4181707 w 5207619"/>
              <a:gd name="connsiteY16" fmla="*/ 579863 h 827050"/>
              <a:gd name="connsiteX17" fmla="*/ 4605454 w 5207619"/>
              <a:gd name="connsiteY17" fmla="*/ 691375 h 827050"/>
              <a:gd name="connsiteX18" fmla="*/ 4694663 w 5207619"/>
              <a:gd name="connsiteY18" fmla="*/ 735980 h 827050"/>
              <a:gd name="connsiteX19" fmla="*/ 4783873 w 5207619"/>
              <a:gd name="connsiteY19" fmla="*/ 758282 h 827050"/>
              <a:gd name="connsiteX20" fmla="*/ 5062654 w 5207619"/>
              <a:gd name="connsiteY20" fmla="*/ 825190 h 827050"/>
              <a:gd name="connsiteX21" fmla="*/ 5207619 w 5207619"/>
              <a:gd name="connsiteY21" fmla="*/ 825190 h 8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07619" h="827050">
                <a:moveTo>
                  <a:pt x="0" y="0"/>
                </a:moveTo>
                <a:lnTo>
                  <a:pt x="903249" y="11151"/>
                </a:lnTo>
                <a:lnTo>
                  <a:pt x="2430966" y="44604"/>
                </a:lnTo>
                <a:cubicBezTo>
                  <a:pt x="2513149" y="53736"/>
                  <a:pt x="2525431" y="53257"/>
                  <a:pt x="2598234" y="66907"/>
                </a:cubicBezTo>
                <a:cubicBezTo>
                  <a:pt x="2635492" y="73893"/>
                  <a:pt x="2709746" y="89209"/>
                  <a:pt x="2709746" y="89209"/>
                </a:cubicBezTo>
                <a:cubicBezTo>
                  <a:pt x="2720897" y="96643"/>
                  <a:pt x="2731213" y="105518"/>
                  <a:pt x="2743200" y="111512"/>
                </a:cubicBezTo>
                <a:cubicBezTo>
                  <a:pt x="2785190" y="132507"/>
                  <a:pt x="2800971" y="134318"/>
                  <a:pt x="2843561" y="144965"/>
                </a:cubicBezTo>
                <a:cubicBezTo>
                  <a:pt x="2961508" y="203940"/>
                  <a:pt x="2807572" y="131860"/>
                  <a:pt x="2943922" y="178419"/>
                </a:cubicBezTo>
                <a:cubicBezTo>
                  <a:pt x="3078561" y="224393"/>
                  <a:pt x="3207342" y="288880"/>
                  <a:pt x="3345366" y="323385"/>
                </a:cubicBezTo>
                <a:cubicBezTo>
                  <a:pt x="3360234" y="327102"/>
                  <a:pt x="3375506" y="329473"/>
                  <a:pt x="3389971" y="334536"/>
                </a:cubicBezTo>
                <a:cubicBezTo>
                  <a:pt x="3449922" y="355519"/>
                  <a:pt x="3508132" y="381357"/>
                  <a:pt x="3568390" y="401443"/>
                </a:cubicBezTo>
                <a:cubicBezTo>
                  <a:pt x="3597469" y="411136"/>
                  <a:pt x="3628194" y="415097"/>
                  <a:pt x="3657600" y="423746"/>
                </a:cubicBezTo>
                <a:cubicBezTo>
                  <a:pt x="3751420" y="451340"/>
                  <a:pt x="3754713" y="462166"/>
                  <a:pt x="3847171" y="479502"/>
                </a:cubicBezTo>
                <a:cubicBezTo>
                  <a:pt x="3876625" y="485025"/>
                  <a:pt x="3906644" y="486936"/>
                  <a:pt x="3936380" y="490653"/>
                </a:cubicBezTo>
                <a:cubicBezTo>
                  <a:pt x="3966117" y="501804"/>
                  <a:pt x="3995461" y="514064"/>
                  <a:pt x="4025590" y="524107"/>
                </a:cubicBezTo>
                <a:cubicBezTo>
                  <a:pt x="4062406" y="536379"/>
                  <a:pt x="4100556" y="544508"/>
                  <a:pt x="4137102" y="557560"/>
                </a:cubicBezTo>
                <a:cubicBezTo>
                  <a:pt x="4152757" y="563151"/>
                  <a:pt x="4165682" y="575442"/>
                  <a:pt x="4181707" y="579863"/>
                </a:cubicBezTo>
                <a:cubicBezTo>
                  <a:pt x="4310180" y="615304"/>
                  <a:pt x="4474675" y="641554"/>
                  <a:pt x="4605454" y="691375"/>
                </a:cubicBezTo>
                <a:cubicBezTo>
                  <a:pt x="4636522" y="703211"/>
                  <a:pt x="4663534" y="724306"/>
                  <a:pt x="4694663" y="735980"/>
                </a:cubicBezTo>
                <a:cubicBezTo>
                  <a:pt x="4723363" y="746743"/>
                  <a:pt x="4754214" y="750545"/>
                  <a:pt x="4783873" y="758282"/>
                </a:cubicBezTo>
                <a:cubicBezTo>
                  <a:pt x="4828236" y="769855"/>
                  <a:pt x="4999357" y="819686"/>
                  <a:pt x="5062654" y="825190"/>
                </a:cubicBezTo>
                <a:cubicBezTo>
                  <a:pt x="5110794" y="829376"/>
                  <a:pt x="5159297" y="825190"/>
                  <a:pt x="5207619" y="825190"/>
                </a:cubicBez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textruta 41"/>
          <p:cNvSpPr txBox="1"/>
          <p:nvPr/>
        </p:nvSpPr>
        <p:spPr>
          <a:xfrm>
            <a:off x="637901" y="4016624"/>
            <a:ext cx="2205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Höjd grundvattennivå</a:t>
            </a:r>
          </a:p>
        </p:txBody>
      </p:sp>
      <p:sp>
        <p:nvSpPr>
          <p:cNvPr id="34" name="Frihandsfigur 33"/>
          <p:cNvSpPr/>
          <p:nvPr/>
        </p:nvSpPr>
        <p:spPr>
          <a:xfrm>
            <a:off x="540774" y="4414722"/>
            <a:ext cx="5207619" cy="827050"/>
          </a:xfrm>
          <a:custGeom>
            <a:avLst/>
            <a:gdLst>
              <a:gd name="connsiteX0" fmla="*/ 0 w 5207619"/>
              <a:gd name="connsiteY0" fmla="*/ 0 h 827050"/>
              <a:gd name="connsiteX1" fmla="*/ 903249 w 5207619"/>
              <a:gd name="connsiteY1" fmla="*/ 11151 h 827050"/>
              <a:gd name="connsiteX2" fmla="*/ 2430966 w 5207619"/>
              <a:gd name="connsiteY2" fmla="*/ 44604 h 827050"/>
              <a:gd name="connsiteX3" fmla="*/ 2598234 w 5207619"/>
              <a:gd name="connsiteY3" fmla="*/ 66907 h 827050"/>
              <a:gd name="connsiteX4" fmla="*/ 2709746 w 5207619"/>
              <a:gd name="connsiteY4" fmla="*/ 89209 h 827050"/>
              <a:gd name="connsiteX5" fmla="*/ 2743200 w 5207619"/>
              <a:gd name="connsiteY5" fmla="*/ 111512 h 827050"/>
              <a:gd name="connsiteX6" fmla="*/ 2843561 w 5207619"/>
              <a:gd name="connsiteY6" fmla="*/ 144965 h 827050"/>
              <a:gd name="connsiteX7" fmla="*/ 2943922 w 5207619"/>
              <a:gd name="connsiteY7" fmla="*/ 178419 h 827050"/>
              <a:gd name="connsiteX8" fmla="*/ 3345366 w 5207619"/>
              <a:gd name="connsiteY8" fmla="*/ 323385 h 827050"/>
              <a:gd name="connsiteX9" fmla="*/ 3389971 w 5207619"/>
              <a:gd name="connsiteY9" fmla="*/ 334536 h 827050"/>
              <a:gd name="connsiteX10" fmla="*/ 3568390 w 5207619"/>
              <a:gd name="connsiteY10" fmla="*/ 401443 h 827050"/>
              <a:gd name="connsiteX11" fmla="*/ 3657600 w 5207619"/>
              <a:gd name="connsiteY11" fmla="*/ 423746 h 827050"/>
              <a:gd name="connsiteX12" fmla="*/ 3847171 w 5207619"/>
              <a:gd name="connsiteY12" fmla="*/ 479502 h 827050"/>
              <a:gd name="connsiteX13" fmla="*/ 3936380 w 5207619"/>
              <a:gd name="connsiteY13" fmla="*/ 490653 h 827050"/>
              <a:gd name="connsiteX14" fmla="*/ 4025590 w 5207619"/>
              <a:gd name="connsiteY14" fmla="*/ 524107 h 827050"/>
              <a:gd name="connsiteX15" fmla="*/ 4137102 w 5207619"/>
              <a:gd name="connsiteY15" fmla="*/ 557560 h 827050"/>
              <a:gd name="connsiteX16" fmla="*/ 4181707 w 5207619"/>
              <a:gd name="connsiteY16" fmla="*/ 579863 h 827050"/>
              <a:gd name="connsiteX17" fmla="*/ 4605454 w 5207619"/>
              <a:gd name="connsiteY17" fmla="*/ 691375 h 827050"/>
              <a:gd name="connsiteX18" fmla="*/ 4694663 w 5207619"/>
              <a:gd name="connsiteY18" fmla="*/ 735980 h 827050"/>
              <a:gd name="connsiteX19" fmla="*/ 4783873 w 5207619"/>
              <a:gd name="connsiteY19" fmla="*/ 758282 h 827050"/>
              <a:gd name="connsiteX20" fmla="*/ 5062654 w 5207619"/>
              <a:gd name="connsiteY20" fmla="*/ 825190 h 827050"/>
              <a:gd name="connsiteX21" fmla="*/ 5207619 w 5207619"/>
              <a:gd name="connsiteY21" fmla="*/ 825190 h 8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07619" h="827050">
                <a:moveTo>
                  <a:pt x="0" y="0"/>
                </a:moveTo>
                <a:lnTo>
                  <a:pt x="903249" y="11151"/>
                </a:lnTo>
                <a:lnTo>
                  <a:pt x="2430966" y="44604"/>
                </a:lnTo>
                <a:cubicBezTo>
                  <a:pt x="2513149" y="53736"/>
                  <a:pt x="2525431" y="53257"/>
                  <a:pt x="2598234" y="66907"/>
                </a:cubicBezTo>
                <a:cubicBezTo>
                  <a:pt x="2635492" y="73893"/>
                  <a:pt x="2709746" y="89209"/>
                  <a:pt x="2709746" y="89209"/>
                </a:cubicBezTo>
                <a:cubicBezTo>
                  <a:pt x="2720897" y="96643"/>
                  <a:pt x="2731213" y="105518"/>
                  <a:pt x="2743200" y="111512"/>
                </a:cubicBezTo>
                <a:cubicBezTo>
                  <a:pt x="2785190" y="132507"/>
                  <a:pt x="2800971" y="134318"/>
                  <a:pt x="2843561" y="144965"/>
                </a:cubicBezTo>
                <a:cubicBezTo>
                  <a:pt x="2961508" y="203940"/>
                  <a:pt x="2807572" y="131860"/>
                  <a:pt x="2943922" y="178419"/>
                </a:cubicBezTo>
                <a:cubicBezTo>
                  <a:pt x="3078561" y="224393"/>
                  <a:pt x="3207342" y="288880"/>
                  <a:pt x="3345366" y="323385"/>
                </a:cubicBezTo>
                <a:cubicBezTo>
                  <a:pt x="3360234" y="327102"/>
                  <a:pt x="3375506" y="329473"/>
                  <a:pt x="3389971" y="334536"/>
                </a:cubicBezTo>
                <a:cubicBezTo>
                  <a:pt x="3449922" y="355519"/>
                  <a:pt x="3508132" y="381357"/>
                  <a:pt x="3568390" y="401443"/>
                </a:cubicBezTo>
                <a:cubicBezTo>
                  <a:pt x="3597469" y="411136"/>
                  <a:pt x="3628194" y="415097"/>
                  <a:pt x="3657600" y="423746"/>
                </a:cubicBezTo>
                <a:cubicBezTo>
                  <a:pt x="3751420" y="451340"/>
                  <a:pt x="3754713" y="462166"/>
                  <a:pt x="3847171" y="479502"/>
                </a:cubicBezTo>
                <a:cubicBezTo>
                  <a:pt x="3876625" y="485025"/>
                  <a:pt x="3906644" y="486936"/>
                  <a:pt x="3936380" y="490653"/>
                </a:cubicBezTo>
                <a:cubicBezTo>
                  <a:pt x="3966117" y="501804"/>
                  <a:pt x="3995461" y="514064"/>
                  <a:pt x="4025590" y="524107"/>
                </a:cubicBezTo>
                <a:cubicBezTo>
                  <a:pt x="4062406" y="536379"/>
                  <a:pt x="4100556" y="544508"/>
                  <a:pt x="4137102" y="557560"/>
                </a:cubicBezTo>
                <a:cubicBezTo>
                  <a:pt x="4152757" y="563151"/>
                  <a:pt x="4165682" y="575442"/>
                  <a:pt x="4181707" y="579863"/>
                </a:cubicBezTo>
                <a:cubicBezTo>
                  <a:pt x="4310180" y="615304"/>
                  <a:pt x="4474675" y="641554"/>
                  <a:pt x="4605454" y="691375"/>
                </a:cubicBezTo>
                <a:cubicBezTo>
                  <a:pt x="4636522" y="703211"/>
                  <a:pt x="4663534" y="724306"/>
                  <a:pt x="4694663" y="735980"/>
                </a:cubicBezTo>
                <a:cubicBezTo>
                  <a:pt x="4723363" y="746743"/>
                  <a:pt x="4754214" y="750545"/>
                  <a:pt x="4783873" y="758282"/>
                </a:cubicBezTo>
                <a:cubicBezTo>
                  <a:pt x="4828236" y="769855"/>
                  <a:pt x="4999357" y="819686"/>
                  <a:pt x="5062654" y="825190"/>
                </a:cubicBezTo>
                <a:cubicBezTo>
                  <a:pt x="5110794" y="829376"/>
                  <a:pt x="5159297" y="825190"/>
                  <a:pt x="5207619" y="825190"/>
                </a:cubicBezTo>
              </a:path>
            </a:pathLst>
          </a:custGeom>
          <a:noFill/>
          <a:ln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9" name="Grupp 28"/>
          <p:cNvGrpSpPr/>
          <p:nvPr/>
        </p:nvGrpSpPr>
        <p:grpSpPr>
          <a:xfrm>
            <a:off x="5580112" y="4684231"/>
            <a:ext cx="2673313" cy="423742"/>
            <a:chOff x="5819894" y="3553686"/>
            <a:chExt cx="2673313" cy="423742"/>
          </a:xfrm>
        </p:grpSpPr>
        <p:sp>
          <p:nvSpPr>
            <p:cNvPr id="20" name="Rektangel 19"/>
            <p:cNvSpPr/>
            <p:nvPr/>
          </p:nvSpPr>
          <p:spPr>
            <a:xfrm>
              <a:off x="5819894" y="3871256"/>
              <a:ext cx="2673313" cy="106172"/>
            </a:xfrm>
            <a:prstGeom prst="rect">
              <a:avLst/>
            </a:prstGeom>
            <a:pattFill prst="zigZ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0" name="textruta 39"/>
            <p:cNvSpPr txBox="1"/>
            <p:nvPr/>
          </p:nvSpPr>
          <p:spPr>
            <a:xfrm>
              <a:off x="6295987" y="3553686"/>
              <a:ext cx="16541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/>
                <a:t>Höjd vattennivå</a:t>
              </a:r>
            </a:p>
          </p:txBody>
        </p:sp>
      </p:grpSp>
      <p:sp>
        <p:nvSpPr>
          <p:cNvPr id="31" name="Höger 30"/>
          <p:cNvSpPr/>
          <p:nvPr/>
        </p:nvSpPr>
        <p:spPr>
          <a:xfrm rot="16200000">
            <a:off x="5774733" y="4922612"/>
            <a:ext cx="152303" cy="9059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Höger 43"/>
          <p:cNvSpPr/>
          <p:nvPr/>
        </p:nvSpPr>
        <p:spPr>
          <a:xfrm rot="16200000">
            <a:off x="7840378" y="4933438"/>
            <a:ext cx="152303" cy="9059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9579" name="24-udd 109578"/>
          <p:cNvSpPr/>
          <p:nvPr/>
        </p:nvSpPr>
        <p:spPr>
          <a:xfrm>
            <a:off x="6160122" y="1678418"/>
            <a:ext cx="1078154" cy="1122989"/>
          </a:xfrm>
          <a:prstGeom prst="star24">
            <a:avLst/>
          </a:prstGeom>
          <a:solidFill>
            <a:srgbClr val="F8EC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9576" name="Ellips 109575"/>
          <p:cNvSpPr/>
          <p:nvPr/>
        </p:nvSpPr>
        <p:spPr>
          <a:xfrm>
            <a:off x="6354170" y="1865303"/>
            <a:ext cx="690057" cy="745135"/>
          </a:xfrm>
          <a:prstGeom prst="ellipse">
            <a:avLst/>
          </a:prstGeom>
          <a:solidFill>
            <a:srgbClr val="F2D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51" name="Grupp 50"/>
          <p:cNvGrpSpPr/>
          <p:nvPr/>
        </p:nvGrpSpPr>
        <p:grpSpPr>
          <a:xfrm>
            <a:off x="5508104" y="4414722"/>
            <a:ext cx="2745321" cy="699732"/>
            <a:chOff x="5819894" y="3553686"/>
            <a:chExt cx="2673313" cy="423742"/>
          </a:xfrm>
        </p:grpSpPr>
        <p:sp>
          <p:nvSpPr>
            <p:cNvPr id="54" name="Rektangel 53"/>
            <p:cNvSpPr/>
            <p:nvPr/>
          </p:nvSpPr>
          <p:spPr>
            <a:xfrm>
              <a:off x="5819894" y="3871256"/>
              <a:ext cx="2673313" cy="106172"/>
            </a:xfrm>
            <a:prstGeom prst="rect">
              <a:avLst/>
            </a:prstGeom>
            <a:pattFill prst="zigZ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5" name="textruta 54"/>
            <p:cNvSpPr txBox="1"/>
            <p:nvPr/>
          </p:nvSpPr>
          <p:spPr>
            <a:xfrm>
              <a:off x="6295987" y="3553686"/>
              <a:ext cx="16541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/>
                <a:t>Sänkt vattennivå</a:t>
              </a:r>
            </a:p>
          </p:txBody>
        </p:sp>
      </p:grpSp>
      <p:sp>
        <p:nvSpPr>
          <p:cNvPr id="52" name="Höger 51"/>
          <p:cNvSpPr/>
          <p:nvPr/>
        </p:nvSpPr>
        <p:spPr>
          <a:xfrm rot="5400000" flipV="1">
            <a:off x="5660420" y="4836647"/>
            <a:ext cx="251500" cy="9303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Höger 52"/>
          <p:cNvSpPr/>
          <p:nvPr/>
        </p:nvSpPr>
        <p:spPr>
          <a:xfrm rot="5400000" flipV="1">
            <a:off x="7781705" y="4854524"/>
            <a:ext cx="251500" cy="9303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ruta 17"/>
          <p:cNvSpPr txBox="1"/>
          <p:nvPr/>
        </p:nvSpPr>
        <p:spPr>
          <a:xfrm>
            <a:off x="4932845" y="3819494"/>
            <a:ext cx="222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Erosionskada eller Avschaktning</a:t>
            </a:r>
          </a:p>
        </p:txBody>
      </p:sp>
      <p:sp>
        <p:nvSpPr>
          <p:cNvPr id="109582" name="Frihandsfigur 109581"/>
          <p:cNvSpPr/>
          <p:nvPr/>
        </p:nvSpPr>
        <p:spPr>
          <a:xfrm>
            <a:off x="5508104" y="5028630"/>
            <a:ext cx="1165065" cy="466210"/>
          </a:xfrm>
          <a:custGeom>
            <a:avLst/>
            <a:gdLst>
              <a:gd name="connsiteX0" fmla="*/ 0 w 1228222"/>
              <a:gd name="connsiteY0" fmla="*/ 0 h 470263"/>
              <a:gd name="connsiteX1" fmla="*/ 17417 w 1228222"/>
              <a:gd name="connsiteY1" fmla="*/ 43543 h 470263"/>
              <a:gd name="connsiteX2" fmla="*/ 34834 w 1228222"/>
              <a:gd name="connsiteY2" fmla="*/ 69668 h 470263"/>
              <a:gd name="connsiteX3" fmla="*/ 43543 w 1228222"/>
              <a:gd name="connsiteY3" fmla="*/ 95794 h 470263"/>
              <a:gd name="connsiteX4" fmla="*/ 60960 w 1228222"/>
              <a:gd name="connsiteY4" fmla="*/ 139337 h 470263"/>
              <a:gd name="connsiteX5" fmla="*/ 78377 w 1228222"/>
              <a:gd name="connsiteY5" fmla="*/ 191588 h 470263"/>
              <a:gd name="connsiteX6" fmla="*/ 148046 w 1228222"/>
              <a:gd name="connsiteY6" fmla="*/ 235131 h 470263"/>
              <a:gd name="connsiteX7" fmla="*/ 174172 w 1228222"/>
              <a:gd name="connsiteY7" fmla="*/ 252548 h 470263"/>
              <a:gd name="connsiteX8" fmla="*/ 269966 w 1228222"/>
              <a:gd name="connsiteY8" fmla="*/ 269966 h 470263"/>
              <a:gd name="connsiteX9" fmla="*/ 374469 w 1228222"/>
              <a:gd name="connsiteY9" fmla="*/ 287383 h 470263"/>
              <a:gd name="connsiteX10" fmla="*/ 426720 w 1228222"/>
              <a:gd name="connsiteY10" fmla="*/ 304800 h 470263"/>
              <a:gd name="connsiteX11" fmla="*/ 452846 w 1228222"/>
              <a:gd name="connsiteY11" fmla="*/ 313508 h 470263"/>
              <a:gd name="connsiteX12" fmla="*/ 505097 w 1228222"/>
              <a:gd name="connsiteY12" fmla="*/ 304800 h 470263"/>
              <a:gd name="connsiteX13" fmla="*/ 574766 w 1228222"/>
              <a:gd name="connsiteY13" fmla="*/ 330926 h 470263"/>
              <a:gd name="connsiteX14" fmla="*/ 600892 w 1228222"/>
              <a:gd name="connsiteY14" fmla="*/ 339634 h 470263"/>
              <a:gd name="connsiteX15" fmla="*/ 661852 w 1228222"/>
              <a:gd name="connsiteY15" fmla="*/ 365760 h 470263"/>
              <a:gd name="connsiteX16" fmla="*/ 714103 w 1228222"/>
              <a:gd name="connsiteY16" fmla="*/ 400594 h 470263"/>
              <a:gd name="connsiteX17" fmla="*/ 775063 w 1228222"/>
              <a:gd name="connsiteY17" fmla="*/ 418011 h 470263"/>
              <a:gd name="connsiteX18" fmla="*/ 827314 w 1228222"/>
              <a:gd name="connsiteY18" fmla="*/ 435428 h 470263"/>
              <a:gd name="connsiteX19" fmla="*/ 853440 w 1228222"/>
              <a:gd name="connsiteY19" fmla="*/ 444137 h 470263"/>
              <a:gd name="connsiteX20" fmla="*/ 896983 w 1228222"/>
              <a:gd name="connsiteY20" fmla="*/ 452846 h 470263"/>
              <a:gd name="connsiteX21" fmla="*/ 931817 w 1228222"/>
              <a:gd name="connsiteY21" fmla="*/ 461554 h 470263"/>
              <a:gd name="connsiteX22" fmla="*/ 1001486 w 1228222"/>
              <a:gd name="connsiteY22" fmla="*/ 470263 h 470263"/>
              <a:gd name="connsiteX23" fmla="*/ 1201783 w 1228222"/>
              <a:gd name="connsiteY23" fmla="*/ 461554 h 470263"/>
              <a:gd name="connsiteX24" fmla="*/ 1227909 w 1228222"/>
              <a:gd name="connsiteY24" fmla="*/ 444137 h 470263"/>
              <a:gd name="connsiteX25" fmla="*/ 1210492 w 1228222"/>
              <a:gd name="connsiteY25" fmla="*/ 444137 h 47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28222" h="470263">
                <a:moveTo>
                  <a:pt x="0" y="0"/>
                </a:moveTo>
                <a:cubicBezTo>
                  <a:pt x="5806" y="14514"/>
                  <a:pt x="10426" y="29561"/>
                  <a:pt x="17417" y="43543"/>
                </a:cubicBezTo>
                <a:cubicBezTo>
                  <a:pt x="22098" y="52904"/>
                  <a:pt x="30153" y="60307"/>
                  <a:pt x="34834" y="69668"/>
                </a:cubicBezTo>
                <a:cubicBezTo>
                  <a:pt x="38939" y="77879"/>
                  <a:pt x="40320" y="87199"/>
                  <a:pt x="43543" y="95794"/>
                </a:cubicBezTo>
                <a:cubicBezTo>
                  <a:pt x="49032" y="110431"/>
                  <a:pt x="55618" y="124646"/>
                  <a:pt x="60960" y="139337"/>
                </a:cubicBezTo>
                <a:cubicBezTo>
                  <a:pt x="67234" y="156591"/>
                  <a:pt x="63101" y="181404"/>
                  <a:pt x="78377" y="191588"/>
                </a:cubicBezTo>
                <a:cubicBezTo>
                  <a:pt x="138054" y="231374"/>
                  <a:pt x="64046" y="182632"/>
                  <a:pt x="148046" y="235131"/>
                </a:cubicBezTo>
                <a:cubicBezTo>
                  <a:pt x="156922" y="240678"/>
                  <a:pt x="164372" y="248873"/>
                  <a:pt x="174172" y="252548"/>
                </a:cubicBezTo>
                <a:cubicBezTo>
                  <a:pt x="184297" y="256345"/>
                  <a:pt x="263635" y="268815"/>
                  <a:pt x="269966" y="269966"/>
                </a:cubicBezTo>
                <a:cubicBezTo>
                  <a:pt x="363339" y="286943"/>
                  <a:pt x="257666" y="270696"/>
                  <a:pt x="374469" y="287383"/>
                </a:cubicBezTo>
                <a:lnTo>
                  <a:pt x="426720" y="304800"/>
                </a:lnTo>
                <a:lnTo>
                  <a:pt x="452846" y="313508"/>
                </a:lnTo>
                <a:cubicBezTo>
                  <a:pt x="470263" y="310605"/>
                  <a:pt x="487440" y="304800"/>
                  <a:pt x="505097" y="304800"/>
                </a:cubicBezTo>
                <a:cubicBezTo>
                  <a:pt x="555506" y="304800"/>
                  <a:pt x="538727" y="312906"/>
                  <a:pt x="574766" y="330926"/>
                </a:cubicBezTo>
                <a:cubicBezTo>
                  <a:pt x="582977" y="335031"/>
                  <a:pt x="592183" y="336731"/>
                  <a:pt x="600892" y="339634"/>
                </a:cubicBezTo>
                <a:cubicBezTo>
                  <a:pt x="695979" y="403027"/>
                  <a:pt x="549387" y="309528"/>
                  <a:pt x="661852" y="365760"/>
                </a:cubicBezTo>
                <a:cubicBezTo>
                  <a:pt x="680575" y="375121"/>
                  <a:pt x="693976" y="394843"/>
                  <a:pt x="714103" y="400594"/>
                </a:cubicBezTo>
                <a:cubicBezTo>
                  <a:pt x="734423" y="406400"/>
                  <a:pt x="754864" y="411796"/>
                  <a:pt x="775063" y="418011"/>
                </a:cubicBezTo>
                <a:cubicBezTo>
                  <a:pt x="792610" y="423410"/>
                  <a:pt x="809897" y="429622"/>
                  <a:pt x="827314" y="435428"/>
                </a:cubicBezTo>
                <a:cubicBezTo>
                  <a:pt x="836023" y="438331"/>
                  <a:pt x="844439" y="442337"/>
                  <a:pt x="853440" y="444137"/>
                </a:cubicBezTo>
                <a:cubicBezTo>
                  <a:pt x="867954" y="447040"/>
                  <a:pt x="882534" y="449635"/>
                  <a:pt x="896983" y="452846"/>
                </a:cubicBezTo>
                <a:cubicBezTo>
                  <a:pt x="908667" y="455442"/>
                  <a:pt x="920011" y="459586"/>
                  <a:pt x="931817" y="461554"/>
                </a:cubicBezTo>
                <a:cubicBezTo>
                  <a:pt x="954902" y="465402"/>
                  <a:pt x="978263" y="467360"/>
                  <a:pt x="1001486" y="470263"/>
                </a:cubicBezTo>
                <a:cubicBezTo>
                  <a:pt x="1068252" y="467360"/>
                  <a:pt x="1135395" y="469214"/>
                  <a:pt x="1201783" y="461554"/>
                </a:cubicBezTo>
                <a:cubicBezTo>
                  <a:pt x="1212180" y="460354"/>
                  <a:pt x="1223228" y="453498"/>
                  <a:pt x="1227909" y="444137"/>
                </a:cubicBezTo>
                <a:cubicBezTo>
                  <a:pt x="1230505" y="438944"/>
                  <a:pt x="1216298" y="444137"/>
                  <a:pt x="1210492" y="444137"/>
                </a:cubicBezTo>
              </a:path>
            </a:pathLst>
          </a:custGeom>
          <a:blipFill>
            <a:blip r:embed="rId7"/>
            <a:tile tx="0" ty="0" sx="100000" sy="100000" flip="none" algn="tl"/>
          </a:blipFill>
          <a:ln>
            <a:solidFill>
              <a:srgbClr val="4F41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0"/>
          <a:stretch/>
        </p:blipFill>
        <p:spPr>
          <a:xfrm rot="-60000">
            <a:off x="531110" y="3002318"/>
            <a:ext cx="1151636" cy="1042393"/>
          </a:xfrm>
          <a:prstGeom prst="rect">
            <a:avLst/>
          </a:prstGeom>
        </p:spPr>
      </p:pic>
      <p:sp>
        <p:nvSpPr>
          <p:cNvPr id="12" name="Platshållare för sidfot 11"/>
          <p:cNvSpPr>
            <a:spLocks noGrp="1"/>
          </p:cNvSpPr>
          <p:nvPr>
            <p:ph type="ftr" sz="quarter" idx="11"/>
          </p:nvPr>
        </p:nvSpPr>
        <p:spPr>
          <a:xfrm>
            <a:off x="0" y="553674"/>
            <a:ext cx="0" cy="0"/>
          </a:xfrm>
        </p:spPr>
        <p:txBody>
          <a:bodyPr/>
          <a:lstStyle/>
          <a:p>
            <a:pPr>
              <a:defRPr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11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/>
          <p:cNvGrpSpPr/>
          <p:nvPr/>
        </p:nvGrpSpPr>
        <p:grpSpPr>
          <a:xfrm>
            <a:off x="6648450" y="695475"/>
            <a:ext cx="2428875" cy="1057356"/>
            <a:chOff x="4110824" y="634200"/>
            <a:chExt cx="2428875" cy="1057356"/>
          </a:xfrm>
        </p:grpSpPr>
        <p:pic>
          <p:nvPicPr>
            <p:cNvPr id="15" name="Bildobjekt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0824" y="634200"/>
              <a:ext cx="2428875" cy="1009650"/>
            </a:xfrm>
            <a:prstGeom prst="rect">
              <a:avLst/>
            </a:prstGeom>
          </p:spPr>
        </p:pic>
        <p:sp>
          <p:nvSpPr>
            <p:cNvPr id="12" name="Rektangel 11"/>
            <p:cNvSpPr/>
            <p:nvPr/>
          </p:nvSpPr>
          <p:spPr bwMode="auto">
            <a:xfrm>
              <a:off x="4818492" y="1415330"/>
              <a:ext cx="850789" cy="276226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textruta 6"/>
          <p:cNvSpPr txBox="1"/>
          <p:nvPr/>
        </p:nvSpPr>
        <p:spPr>
          <a:xfrm>
            <a:off x="0" y="495420"/>
            <a:ext cx="3572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Verktyget ”3. Clear </a:t>
            </a:r>
            <a:r>
              <a:rPr lang="sv-SE" b="1" dirty="0" err="1"/>
              <a:t>results</a:t>
            </a:r>
            <a:r>
              <a:rPr lang="sv-SE" b="1" dirty="0"/>
              <a:t>” 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247650" y="4904263"/>
            <a:ext cx="87212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Detta verktyg skall köras efter varje beräkningssession (som alltså kan innehålla en eller flera beräkningar, se föregående sida)!</a:t>
            </a:r>
          </a:p>
          <a:p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Rensar tillfälliga filer för plan och profil och gör klart för fler körningar</a:t>
            </a:r>
          </a:p>
          <a:p>
            <a:endParaRPr lang="sv-SE" sz="1600" dirty="0"/>
          </a:p>
          <a:p>
            <a:r>
              <a:rPr lang="sv-SE" sz="1600" b="1" dirty="0">
                <a:solidFill>
                  <a:srgbClr val="FF0000"/>
                </a:solidFill>
              </a:rPr>
              <a:t>4. </a:t>
            </a:r>
            <a:r>
              <a:rPr lang="sv-SE" sz="1600" dirty="0"/>
              <a:t>Nu måste du stänga </a:t>
            </a:r>
            <a:r>
              <a:rPr lang="sv-SE" sz="1600" b="1" dirty="0" err="1"/>
              <a:t>profil.mxd</a:t>
            </a:r>
            <a:r>
              <a:rPr lang="sv-SE" sz="1600" b="1" dirty="0"/>
              <a:t> </a:t>
            </a:r>
            <a:r>
              <a:rPr lang="sv-SE" sz="1600" dirty="0"/>
              <a:t>(annars går det inte rita nya profiler i plan). Spara inte.</a:t>
            </a:r>
          </a:p>
          <a:p>
            <a:endParaRPr lang="sv-SE" sz="1600" dirty="0"/>
          </a:p>
        </p:txBody>
      </p:sp>
      <p:sp>
        <p:nvSpPr>
          <p:cNvPr id="9" name="textruta 8"/>
          <p:cNvSpPr txBox="1"/>
          <p:nvPr/>
        </p:nvSpPr>
        <p:spPr>
          <a:xfrm>
            <a:off x="5077" y="934609"/>
            <a:ext cx="6048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solidFill>
                  <a:srgbClr val="FF0000"/>
                </a:solidFill>
              </a:rPr>
              <a:t>1. </a:t>
            </a:r>
            <a:r>
              <a:rPr lang="sv-SE" sz="1600" dirty="0"/>
              <a:t>Gå tillbaka till </a:t>
            </a:r>
            <a:r>
              <a:rPr lang="sv-SE" sz="1600" b="1" dirty="0" err="1"/>
              <a:t>plan.mxd</a:t>
            </a:r>
            <a:r>
              <a:rPr lang="sv-SE" sz="1600" b="1" dirty="0"/>
              <a:t> </a:t>
            </a:r>
          </a:p>
          <a:p>
            <a:pPr marL="342900" indent="-342900">
              <a:buAutoNum type="arabicPeriod"/>
            </a:pPr>
            <a:endParaRPr lang="sv-SE" sz="1600" b="1" dirty="0">
              <a:solidFill>
                <a:srgbClr val="FF0000"/>
              </a:solidFill>
            </a:endParaRPr>
          </a:p>
          <a:p>
            <a:r>
              <a:rPr lang="sv-SE" sz="1600" b="1" dirty="0">
                <a:solidFill>
                  <a:srgbClr val="FF0000"/>
                </a:solidFill>
              </a:rPr>
              <a:t>2. </a:t>
            </a:r>
            <a:r>
              <a:rPr lang="sv-SE" sz="1600" dirty="0"/>
              <a:t>Starta genom att </a:t>
            </a:r>
            <a:r>
              <a:rPr lang="sv-SE" sz="1600" b="1" dirty="0"/>
              <a:t>dubbelklicka</a:t>
            </a:r>
            <a:r>
              <a:rPr lang="sv-SE" sz="1600" dirty="0"/>
              <a:t> på det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62" y="2069541"/>
            <a:ext cx="7562850" cy="2409825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 bwMode="auto">
          <a:xfrm>
            <a:off x="2295525" y="4094668"/>
            <a:ext cx="828675" cy="29635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966076" y="4046962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3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96626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 12"/>
          <p:cNvGrpSpPr/>
          <p:nvPr/>
        </p:nvGrpSpPr>
        <p:grpSpPr>
          <a:xfrm>
            <a:off x="123084" y="991611"/>
            <a:ext cx="9020916" cy="5767789"/>
            <a:chOff x="123084" y="630884"/>
            <a:chExt cx="9020916" cy="5767789"/>
          </a:xfrm>
        </p:grpSpPr>
        <p:sp>
          <p:nvSpPr>
            <p:cNvPr id="2" name="textruta 1"/>
            <p:cNvSpPr txBox="1"/>
            <p:nvPr/>
          </p:nvSpPr>
          <p:spPr>
            <a:xfrm>
              <a:off x="123084" y="630884"/>
              <a:ext cx="683969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dirty="0"/>
                <a:t>Bocka i </a:t>
              </a:r>
              <a:r>
                <a:rPr lang="sv-SE" sz="1400" dirty="0" err="1"/>
                <a:t>Historic_profiles</a:t>
              </a:r>
              <a:r>
                <a:rPr lang="sv-SE" sz="1400" dirty="0"/>
                <a:t> i Table </a:t>
              </a:r>
              <a:r>
                <a:rPr lang="sv-SE" sz="1400" dirty="0" err="1"/>
                <a:t>of</a:t>
              </a:r>
              <a:r>
                <a:rPr lang="sv-SE" sz="1400" dirty="0"/>
                <a:t> </a:t>
              </a:r>
              <a:r>
                <a:rPr lang="sv-SE" sz="1400" dirty="0" err="1"/>
                <a:t>Contents</a:t>
              </a:r>
              <a:r>
                <a:rPr lang="sv-SE" sz="1400" dirty="0"/>
                <a:t> (om den inte finns där, dra in LYR-filen </a:t>
              </a:r>
              <a:r>
                <a:rPr lang="sv-SE" sz="1400" dirty="0" err="1"/>
                <a:t>Layerfiles</a:t>
              </a:r>
              <a:r>
                <a:rPr lang="sv-SE" sz="1400" dirty="0"/>
                <a:t>\</a:t>
              </a:r>
              <a:r>
                <a:rPr lang="sv-SE" sz="1400" b="1" dirty="0" err="1"/>
                <a:t>Historic_profiles.lyr</a:t>
              </a:r>
              <a:r>
                <a:rPr lang="sv-SE" sz="1400" dirty="0"/>
                <a:t>). Här visas nu </a:t>
              </a:r>
              <a:r>
                <a:rPr lang="sv-SE" sz="1400" b="1" dirty="0"/>
                <a:t>samtliga</a:t>
              </a:r>
              <a:r>
                <a:rPr lang="sv-SE" sz="1400" dirty="0"/>
                <a:t> körningar (som är utförda i ditt ’installerade’ paket). Här visas den jag gjorde i exemplet, här med </a:t>
              </a:r>
              <a:r>
                <a:rPr lang="sv-SE" sz="1400" dirty="0" err="1"/>
                <a:t>sign</a:t>
              </a:r>
              <a:r>
                <a:rPr lang="sv-SE" sz="1400" dirty="0"/>
                <a:t> MATOBE2 (i detta område finns också en tidigare körning jag gjorde med </a:t>
              </a:r>
              <a:r>
                <a:rPr lang="sv-SE" sz="1400" dirty="0" err="1"/>
                <a:t>sign</a:t>
              </a:r>
              <a:r>
                <a:rPr lang="sv-SE" sz="1400" dirty="0"/>
                <a:t> MATOBE den 21 nov 2017 </a:t>
              </a:r>
              <a:r>
                <a:rPr lang="sv-SE" sz="1400" dirty="0" err="1"/>
                <a:t>kl</a:t>
              </a:r>
              <a:r>
                <a:rPr lang="sv-SE" sz="1400" dirty="0"/>
                <a:t> 14:32)</a:t>
              </a:r>
            </a:p>
          </p:txBody>
        </p:sp>
        <p:pic>
          <p:nvPicPr>
            <p:cNvPr id="3" name="Bildobjekt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490" y="1893133"/>
              <a:ext cx="4648780" cy="45055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31392" y="2266433"/>
              <a:ext cx="2428875" cy="9048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9" name="Rak koppling 8"/>
            <p:cNvCxnSpPr>
              <a:endCxn id="5" idx="1"/>
            </p:cNvCxnSpPr>
            <p:nvPr/>
          </p:nvCxnSpPr>
          <p:spPr bwMode="auto">
            <a:xfrm flipV="1">
              <a:off x="2210463" y="2718871"/>
              <a:ext cx="3920929" cy="1823311"/>
            </a:xfrm>
            <a:prstGeom prst="lin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ruta 10"/>
            <p:cNvSpPr txBox="1"/>
            <p:nvPr/>
          </p:nvSpPr>
          <p:spPr>
            <a:xfrm>
              <a:off x="5524500" y="3280950"/>
              <a:ext cx="36195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dirty="0"/>
                <a:t>Syntaxen i etiketten/</a:t>
              </a:r>
              <a:r>
                <a:rPr lang="sv-SE" sz="1200" dirty="0" err="1"/>
                <a:t>labeln</a:t>
              </a:r>
              <a:r>
                <a:rPr lang="sv-SE" sz="1200" dirty="0"/>
                <a:t> är:</a:t>
              </a:r>
            </a:p>
            <a:p>
              <a:endParaRPr lang="sv-SE" sz="12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sv-SE" sz="1200" dirty="0" err="1"/>
                <a:t>Sign_YYYYMMDD_HHMMSS</a:t>
              </a:r>
              <a:r>
                <a:rPr lang="sv-SE" sz="1200" dirty="0"/>
                <a:t> (alltså </a:t>
              </a:r>
              <a:r>
                <a:rPr lang="sv-SE" sz="1200" dirty="0" err="1"/>
                <a:t>år.månad.datum_klockslag</a:t>
              </a:r>
              <a:r>
                <a:rPr lang="sv-SE" sz="1200" dirty="0"/>
                <a:t> på sekunden)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sv-SE" sz="12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sv-SE" sz="1200" dirty="0"/>
                <a:t>Beta släntlutning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sv-SE" sz="12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sv-SE" sz="1200" dirty="0" err="1"/>
                <a:t>Fc</a:t>
              </a:r>
              <a:r>
                <a:rPr lang="sv-SE" sz="1200" dirty="0"/>
                <a:t> med en decimal</a:t>
              </a:r>
            </a:p>
          </p:txBody>
        </p:sp>
      </p:grpSp>
      <p:sp>
        <p:nvSpPr>
          <p:cNvPr id="10" name="textruta 9"/>
          <p:cNvSpPr txBox="1"/>
          <p:nvPr/>
        </p:nvSpPr>
        <p:spPr>
          <a:xfrm>
            <a:off x="0" y="495420"/>
            <a:ext cx="3456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/>
              <a:t>Historic</a:t>
            </a:r>
            <a:r>
              <a:rPr lang="sv-SE" b="1" dirty="0"/>
              <a:t> </a:t>
            </a:r>
            <a:r>
              <a:rPr lang="sv-SE" b="1" dirty="0" err="1"/>
              <a:t>Profiles</a:t>
            </a:r>
            <a:r>
              <a:rPr lang="sv-SE" b="1" dirty="0"/>
              <a:t> (generellt)</a:t>
            </a:r>
          </a:p>
        </p:txBody>
      </p:sp>
      <p:sp>
        <p:nvSpPr>
          <p:cNvPr id="7" name="Rektangel 6"/>
          <p:cNvSpPr/>
          <p:nvPr/>
        </p:nvSpPr>
        <p:spPr>
          <a:xfrm>
            <a:off x="5348626" y="6186844"/>
            <a:ext cx="33824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 err="1">
                <a:solidFill>
                  <a:srgbClr val="008000"/>
                </a:solidFill>
              </a:rPr>
              <a:t>Etikett-texten</a:t>
            </a:r>
            <a:r>
              <a:rPr lang="sv-SE" sz="1200" dirty="0">
                <a:solidFill>
                  <a:srgbClr val="008000"/>
                </a:solidFill>
              </a:rPr>
              <a:t> ’beta’ är ersatt med ’Släntlutning’ </a:t>
            </a:r>
          </a:p>
        </p:txBody>
      </p:sp>
    </p:spTree>
    <p:extLst>
      <p:ext uri="{BB962C8B-B14F-4D97-AF65-F5344CB8AC3E}">
        <p14:creationId xmlns:p14="http://schemas.microsoft.com/office/powerpoint/2010/main" val="2593980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/>
          <p:cNvSpPr txBox="1"/>
          <p:nvPr/>
        </p:nvSpPr>
        <p:spPr>
          <a:xfrm>
            <a:off x="323528" y="692696"/>
            <a:ext cx="42865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Samtliga påförda värden finns också i </a:t>
            </a:r>
            <a:r>
              <a:rPr lang="sv-SE" sz="1400" b="1" dirty="0"/>
              <a:t>attributen</a:t>
            </a:r>
            <a:r>
              <a:rPr lang="sv-SE" sz="1400" dirty="0"/>
              <a:t> för </a:t>
            </a:r>
            <a:r>
              <a:rPr lang="sv-SE" sz="1400" dirty="0" err="1"/>
              <a:t>Historic_profiles</a:t>
            </a:r>
            <a:endParaRPr lang="sv-SE" sz="1400" dirty="0"/>
          </a:p>
          <a:p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Du kan alltså kontrollera att rätt siffror står där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Ev. välja att etikettera med någon ytterligare/ annat fält 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150" y="620688"/>
            <a:ext cx="3860719" cy="374176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7" name="Grupp 6"/>
          <p:cNvGrpSpPr/>
          <p:nvPr/>
        </p:nvGrpSpPr>
        <p:grpSpPr>
          <a:xfrm>
            <a:off x="680458" y="2551163"/>
            <a:ext cx="1968151" cy="899739"/>
            <a:chOff x="515617" y="2420779"/>
            <a:chExt cx="1968151" cy="899739"/>
          </a:xfrm>
        </p:grpSpPr>
        <p:pic>
          <p:nvPicPr>
            <p:cNvPr id="4" name="Bildobjekt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9552" y="2667000"/>
              <a:ext cx="1944216" cy="6535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Rektangel 5"/>
            <p:cNvSpPr/>
            <p:nvPr/>
          </p:nvSpPr>
          <p:spPr>
            <a:xfrm>
              <a:off x="515617" y="2420779"/>
              <a:ext cx="1861407" cy="24622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sv-SE" sz="1000" dirty="0"/>
                <a:t>Öppna attributtabellen så här:</a:t>
              </a:r>
            </a:p>
          </p:txBody>
        </p:sp>
      </p:grpSp>
      <p:grpSp>
        <p:nvGrpSpPr>
          <p:cNvPr id="2" name="Grupp 1"/>
          <p:cNvGrpSpPr/>
          <p:nvPr/>
        </p:nvGrpSpPr>
        <p:grpSpPr>
          <a:xfrm>
            <a:off x="0" y="4608671"/>
            <a:ext cx="9144000" cy="1606349"/>
            <a:chOff x="0" y="4871991"/>
            <a:chExt cx="9144000" cy="1606349"/>
          </a:xfrm>
        </p:grpSpPr>
        <p:pic>
          <p:nvPicPr>
            <p:cNvPr id="14" name="Bildobjekt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6009621"/>
              <a:ext cx="9144000" cy="468719"/>
            </a:xfrm>
            <a:prstGeom prst="rect">
              <a:avLst/>
            </a:prstGeom>
          </p:spPr>
        </p:pic>
        <p:pic>
          <p:nvPicPr>
            <p:cNvPr id="17" name="Bildobjekt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4871991"/>
              <a:ext cx="9144000" cy="10622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27328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/>
          <p:cNvSpPr/>
          <p:nvPr/>
        </p:nvSpPr>
        <p:spPr>
          <a:xfrm>
            <a:off x="117445" y="567182"/>
            <a:ext cx="88455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u="sng" dirty="0"/>
              <a:t>Allmängiltig</a:t>
            </a:r>
            <a:r>
              <a:rPr lang="sv-SE" dirty="0"/>
              <a:t> information om </a:t>
            </a:r>
            <a:r>
              <a:rPr lang="sv-SE" b="1" dirty="0"/>
              <a:t>ta bort en post </a:t>
            </a:r>
            <a:r>
              <a:rPr lang="sv-SE" dirty="0"/>
              <a:t>i </a:t>
            </a:r>
            <a:r>
              <a:rPr lang="sv-SE" dirty="0" err="1"/>
              <a:t>ArcGIS</a:t>
            </a:r>
            <a:r>
              <a:rPr lang="sv-SE" dirty="0"/>
              <a:t>/</a:t>
            </a:r>
            <a:r>
              <a:rPr lang="sv-SE" dirty="0" err="1"/>
              <a:t>ArcMap</a:t>
            </a:r>
            <a:endParaRPr lang="sv-SE" dirty="0"/>
          </a:p>
        </p:txBody>
      </p:sp>
      <p:sp>
        <p:nvSpPr>
          <p:cNvPr id="15" name="textruta 14"/>
          <p:cNvSpPr txBox="1"/>
          <p:nvPr/>
        </p:nvSpPr>
        <p:spPr>
          <a:xfrm>
            <a:off x="251953" y="1068977"/>
            <a:ext cx="837279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Du kanske, av någon anledning, permanent vill ta bort (tabellrad i attributen OCH själva linjen) en post ur </a:t>
            </a:r>
            <a:r>
              <a:rPr lang="sv-SE" sz="1600" dirty="0" err="1"/>
              <a:t>Historic_Profiles</a:t>
            </a:r>
            <a:r>
              <a:rPr lang="sv-SE" sz="1600" dirty="0"/>
              <a:t>. Skälen kan vara att du gjort en testberäkning/den är fel/den är onödig etc. Det görs så här t ex:</a:t>
            </a:r>
          </a:p>
          <a:p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Gör lagret </a:t>
            </a:r>
            <a:r>
              <a:rPr lang="sv-SE" sz="1600" b="1" dirty="0" err="1"/>
              <a:t>editerbart</a:t>
            </a:r>
            <a:r>
              <a:rPr lang="sv-SE" sz="1600" dirty="0"/>
              <a:t> (högerklick på lagret, </a:t>
            </a:r>
            <a:r>
              <a:rPr lang="sv-SE" sz="1600" dirty="0" err="1"/>
              <a:t>EditFeature</a:t>
            </a:r>
            <a:r>
              <a:rPr lang="sv-SE" sz="1600" dirty="0"/>
              <a:t>/</a:t>
            </a:r>
            <a:r>
              <a:rPr lang="sv-SE" sz="1600" dirty="0" err="1"/>
              <a:t>StartEditing</a:t>
            </a:r>
            <a:r>
              <a:rPr lang="sv-SE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Öppna  </a:t>
            </a:r>
            <a:r>
              <a:rPr lang="sv-SE" sz="1600" b="1" dirty="0"/>
              <a:t>attributtabellen</a:t>
            </a:r>
            <a:r>
              <a:rPr lang="sv-SE" sz="1600" dirty="0"/>
              <a:t> (högerklick på lagret, </a:t>
            </a:r>
            <a:r>
              <a:rPr lang="sv-SE" sz="1600" dirty="0" err="1"/>
              <a:t>OpenAttributeTable</a:t>
            </a:r>
            <a:r>
              <a:rPr lang="sv-SE" sz="1600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Markera en (eller flera) post(er), blir </a:t>
            </a:r>
            <a:r>
              <a:rPr lang="sv-SE" sz="1600" dirty="0">
                <a:solidFill>
                  <a:srgbClr val="00FFFF"/>
                </a:solidFill>
              </a:rPr>
              <a:t>cyanfärgad</a:t>
            </a:r>
            <a:r>
              <a:rPr lang="sv-SE" sz="1600" dirty="0"/>
              <a:t>=</a:t>
            </a:r>
            <a:r>
              <a:rPr lang="sv-SE" sz="1600" dirty="0" err="1"/>
              <a:t>selected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Tryck på </a:t>
            </a:r>
            <a:r>
              <a:rPr lang="sv-SE" sz="1600" dirty="0" err="1"/>
              <a:t>Delete</a:t>
            </a:r>
            <a:r>
              <a:rPr lang="sv-SE" sz="1600" dirty="0"/>
              <a:t> (tangentbordet) eller högerklick/</a:t>
            </a:r>
            <a:r>
              <a:rPr lang="sv-SE" sz="1600" dirty="0" err="1"/>
              <a:t>DeleteSelected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Editor/</a:t>
            </a:r>
            <a:r>
              <a:rPr lang="sv-SE" sz="1600" dirty="0" err="1"/>
              <a:t>StopEditing</a:t>
            </a:r>
            <a:r>
              <a:rPr lang="sv-SE" sz="1600" dirty="0"/>
              <a:t> and Save Edits. Borttagningen är irreversibel. 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3419475"/>
            <a:ext cx="7467004" cy="21526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850624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/>
          <p:cNvSpPr/>
          <p:nvPr/>
        </p:nvSpPr>
        <p:spPr>
          <a:xfrm>
            <a:off x="0" y="479899"/>
            <a:ext cx="8845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u="sng" dirty="0"/>
              <a:t>Allmängiltig</a:t>
            </a:r>
            <a:r>
              <a:rPr lang="sv-SE" dirty="0"/>
              <a:t> information om att </a:t>
            </a:r>
            <a:r>
              <a:rPr lang="sv-SE" b="1" dirty="0"/>
              <a:t>spara undan ett viss antal poster </a:t>
            </a:r>
            <a:r>
              <a:rPr lang="sv-SE" dirty="0"/>
              <a:t>(till </a:t>
            </a:r>
            <a:r>
              <a:rPr lang="sv-SE" dirty="0" err="1"/>
              <a:t>exvis</a:t>
            </a:r>
            <a:r>
              <a:rPr lang="sv-SE" dirty="0"/>
              <a:t> en </a:t>
            </a:r>
            <a:r>
              <a:rPr lang="sv-SE" dirty="0" err="1"/>
              <a:t>shp</a:t>
            </a:r>
            <a:r>
              <a:rPr lang="sv-SE" dirty="0"/>
              <a:t>) i </a:t>
            </a:r>
            <a:r>
              <a:rPr lang="sv-SE" dirty="0" err="1"/>
              <a:t>ArcGIS</a:t>
            </a:r>
            <a:r>
              <a:rPr lang="sv-SE" dirty="0"/>
              <a:t>/</a:t>
            </a:r>
            <a:r>
              <a:rPr lang="sv-SE" dirty="0" err="1"/>
              <a:t>ArcMap</a:t>
            </a:r>
            <a:endParaRPr lang="sv-SE" dirty="0"/>
          </a:p>
        </p:txBody>
      </p:sp>
      <p:sp>
        <p:nvSpPr>
          <p:cNvPr id="15" name="textruta 14"/>
          <p:cNvSpPr txBox="1"/>
          <p:nvPr/>
        </p:nvSpPr>
        <p:spPr>
          <a:xfrm>
            <a:off x="117445" y="1175820"/>
            <a:ext cx="8372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Du kanske vill spara undan (=exportera en kopia) ett visst antal körningar från </a:t>
            </a:r>
            <a:r>
              <a:rPr lang="sv-SE" sz="1200" dirty="0" err="1"/>
              <a:t>Historic_profiles</a:t>
            </a:r>
            <a:r>
              <a:rPr lang="sv-SE" sz="1200" dirty="0"/>
              <a:t> (där ju </a:t>
            </a:r>
            <a:r>
              <a:rPr lang="sv-SE" sz="1200" u="sng" dirty="0"/>
              <a:t>alla</a:t>
            </a:r>
            <a:r>
              <a:rPr lang="sv-SE" sz="1200" dirty="0"/>
              <a:t> körningar ligger såvida du inte tagit bort någon post enligt föregående bild), t ex från en viss dag/för ett viss ”</a:t>
            </a:r>
            <a:r>
              <a:rPr lang="sv-SE" sz="1200" dirty="0" err="1"/>
              <a:t>case</a:t>
            </a:r>
            <a:r>
              <a:rPr lang="sv-SE" sz="1200" dirty="0"/>
              <a:t>”. Det gör så här i </a:t>
            </a:r>
            <a:r>
              <a:rPr lang="sv-SE" sz="1200" b="1" dirty="0" err="1"/>
              <a:t>plan.mxd</a:t>
            </a:r>
            <a:r>
              <a:rPr lang="sv-SE" sz="1200" dirty="0"/>
              <a:t>:</a:t>
            </a:r>
          </a:p>
        </p:txBody>
      </p:sp>
      <p:sp>
        <p:nvSpPr>
          <p:cNvPr id="2" name="Rektangel 1"/>
          <p:cNvSpPr/>
          <p:nvPr/>
        </p:nvSpPr>
        <p:spPr>
          <a:xfrm>
            <a:off x="117445" y="1810185"/>
            <a:ext cx="8635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Öppna  </a:t>
            </a:r>
            <a:r>
              <a:rPr lang="sv-SE" sz="1200" b="1" dirty="0"/>
              <a:t>attributtabellen</a:t>
            </a:r>
            <a:r>
              <a:rPr lang="sv-SE" sz="1200" dirty="0"/>
              <a:t> för </a:t>
            </a:r>
            <a:r>
              <a:rPr lang="sv-SE" sz="1200" dirty="0" err="1"/>
              <a:t>Historic_profiles</a:t>
            </a:r>
            <a:r>
              <a:rPr lang="sv-SE" sz="1200" dirty="0"/>
              <a:t> (högerklick på lagret, </a:t>
            </a:r>
            <a:r>
              <a:rPr lang="sv-SE" sz="1200" dirty="0" err="1"/>
              <a:t>OpenAttributeTable</a:t>
            </a:r>
            <a:r>
              <a:rPr lang="sv-SE" sz="12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Markera de poster(profiler) du vill exportera. De kommer då cyan-färgas i karta och tabell: 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45" y="2345302"/>
            <a:ext cx="5681112" cy="34911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ktangel 3"/>
          <p:cNvSpPr/>
          <p:nvPr/>
        </p:nvSpPr>
        <p:spPr>
          <a:xfrm>
            <a:off x="5906910" y="2534358"/>
            <a:ext cx="317836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dirty="0"/>
              <a:t>Högerklicka på </a:t>
            </a:r>
            <a:r>
              <a:rPr lang="sv-SE" sz="1000" dirty="0" err="1"/>
              <a:t>Historic_profiles</a:t>
            </a:r>
            <a:r>
              <a:rPr lang="sv-SE" sz="1000" dirty="0"/>
              <a:t> </a:t>
            </a:r>
            <a:r>
              <a:rPr lang="sv-SE" sz="1000" dirty="0">
                <a:sym typeface="Wingdings" panose="05000000000000000000" pitchFamily="2" charset="2"/>
              </a:rPr>
              <a:t> Data/Export Data –&gt; Save (</a:t>
            </a:r>
            <a:r>
              <a:rPr lang="sv-SE" sz="1000" dirty="0" err="1">
                <a:sym typeface="Wingdings" panose="05000000000000000000" pitchFamily="2" charset="2"/>
              </a:rPr>
              <a:t>selected</a:t>
            </a:r>
            <a:r>
              <a:rPr lang="sv-SE" sz="1000" dirty="0">
                <a:sym typeface="Wingdings" panose="05000000000000000000" pitchFamily="2" charset="2"/>
              </a:rPr>
              <a:t>) as ***.</a:t>
            </a:r>
            <a:r>
              <a:rPr lang="sv-SE" sz="1000" dirty="0" err="1">
                <a:sym typeface="Wingdings" panose="05000000000000000000" pitchFamily="2" charset="2"/>
              </a:rPr>
              <a:t>shp</a:t>
            </a:r>
            <a:r>
              <a:rPr lang="sv-SE" sz="1000" dirty="0">
                <a:sym typeface="Wingdings" panose="05000000000000000000" pitchFamily="2" charset="2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000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dirty="0">
                <a:sym typeface="Wingdings" panose="05000000000000000000" pitchFamily="2" charset="2"/>
              </a:rPr>
              <a:t>Här har jag då namnat och sparat HP_171121_180131_MATOBE_Vålberg.shp under %HOME%/Export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000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00" dirty="0">
                <a:sym typeface="Wingdings" panose="05000000000000000000" pitchFamily="2" charset="2"/>
              </a:rPr>
              <a:t>Använd lämplig namnsyntax (min namnsyntax är ’HP_datumprofil1_datumprofil2_SIGN_område’)</a:t>
            </a:r>
          </a:p>
          <a:p>
            <a:endParaRPr lang="sv-SE" sz="12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2027" y="4196351"/>
            <a:ext cx="31432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950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 13"/>
          <p:cNvGrpSpPr/>
          <p:nvPr/>
        </p:nvGrpSpPr>
        <p:grpSpPr>
          <a:xfrm>
            <a:off x="93117" y="492641"/>
            <a:ext cx="8623077" cy="6153230"/>
            <a:chOff x="93117" y="492641"/>
            <a:chExt cx="8623077" cy="6153230"/>
          </a:xfrm>
        </p:grpSpPr>
        <p:sp>
          <p:nvSpPr>
            <p:cNvPr id="8" name="textruta 7"/>
            <p:cNvSpPr txBox="1"/>
            <p:nvPr/>
          </p:nvSpPr>
          <p:spPr>
            <a:xfrm>
              <a:off x="228674" y="997636"/>
              <a:ext cx="50196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dirty="0"/>
                <a:t>Även dina utförda </a:t>
              </a:r>
              <a:r>
                <a:rPr lang="sv-SE" sz="1400" dirty="0" err="1"/>
                <a:t>helplines</a:t>
              </a:r>
              <a:r>
                <a:rPr lang="sv-SE" sz="1400" dirty="0"/>
                <a:t> och använd DEM sparas i s.k. </a:t>
              </a:r>
              <a:r>
                <a:rPr lang="sv-SE" sz="1400" dirty="0" err="1"/>
                <a:t>LayerPackages</a:t>
              </a:r>
              <a:r>
                <a:rPr lang="sv-SE" sz="1400" dirty="0"/>
                <a:t> (</a:t>
              </a:r>
              <a:r>
                <a:rPr lang="sv-SE" sz="1400" dirty="0" err="1"/>
                <a:t>lpk</a:t>
              </a:r>
              <a:r>
                <a:rPr lang="sv-SE" sz="1400" dirty="0"/>
                <a:t>). Öppna </a:t>
              </a:r>
              <a:r>
                <a:rPr lang="sv-SE" sz="1400" b="1" dirty="0" err="1"/>
                <a:t>profil.mxd</a:t>
              </a:r>
              <a:r>
                <a:rPr lang="sv-SE" sz="1400" b="1" dirty="0"/>
                <a:t> </a:t>
              </a:r>
              <a:r>
                <a:rPr lang="sv-SE" sz="1400" dirty="0"/>
                <a:t>och dra in någon sparad </a:t>
              </a:r>
              <a:r>
                <a:rPr lang="sv-SE" sz="1400" dirty="0" err="1"/>
                <a:t>Layer</a:t>
              </a:r>
              <a:r>
                <a:rPr lang="sv-SE" sz="1400" dirty="0"/>
                <a:t> </a:t>
              </a:r>
              <a:r>
                <a:rPr lang="sv-SE" sz="1400" dirty="0" err="1"/>
                <a:t>Package</a:t>
              </a:r>
              <a:endParaRPr lang="sv-SE" sz="1400" dirty="0"/>
            </a:p>
          </p:txBody>
        </p:sp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2120" y="632148"/>
              <a:ext cx="3028950" cy="1819275"/>
            </a:xfrm>
            <a:prstGeom prst="rect">
              <a:avLst/>
            </a:prstGeom>
          </p:spPr>
        </p:pic>
        <p:sp>
          <p:nvSpPr>
            <p:cNvPr id="5" name="Rektangel 4"/>
            <p:cNvSpPr/>
            <p:nvPr/>
          </p:nvSpPr>
          <p:spPr bwMode="auto">
            <a:xfrm>
              <a:off x="6156176" y="1124744"/>
              <a:ext cx="2304256" cy="1152128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ktangel 9"/>
            <p:cNvSpPr/>
            <p:nvPr/>
          </p:nvSpPr>
          <p:spPr>
            <a:xfrm>
              <a:off x="433356" y="2675261"/>
              <a:ext cx="824771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200" dirty="0"/>
                <a:t>Här har jag t ex markerat och dragit in MATOBE_20171121_143215.lpk i </a:t>
              </a:r>
              <a:r>
                <a:rPr lang="sv-SE" sz="1200" dirty="0" err="1"/>
                <a:t>profil.mxd</a:t>
              </a:r>
              <a:r>
                <a:rPr lang="sv-SE" sz="1200" dirty="0"/>
                <a:t>, alltså den ritning jag gjorde 21nov2017 </a:t>
              </a:r>
              <a:r>
                <a:rPr lang="sv-SE" sz="1200" dirty="0" err="1"/>
                <a:t>kl</a:t>
              </a:r>
              <a:r>
                <a:rPr lang="sv-SE" sz="1200" dirty="0"/>
                <a:t> 14:32</a:t>
              </a:r>
            </a:p>
          </p:txBody>
        </p:sp>
        <p:pic>
          <p:nvPicPr>
            <p:cNvPr id="11" name="Bildobjekt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7544" y="3140968"/>
              <a:ext cx="8248650" cy="2819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6" name="Rektangel 15"/>
            <p:cNvSpPr/>
            <p:nvPr/>
          </p:nvSpPr>
          <p:spPr bwMode="auto">
            <a:xfrm>
              <a:off x="6510561" y="1738908"/>
              <a:ext cx="1804764" cy="20764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Koppling: vinklad 12"/>
            <p:cNvCxnSpPr>
              <a:stCxn id="16" idx="1"/>
              <a:endCxn id="11" idx="1"/>
            </p:cNvCxnSpPr>
            <p:nvPr/>
          </p:nvCxnSpPr>
          <p:spPr bwMode="auto">
            <a:xfrm rot="10800000" flipV="1">
              <a:off x="467545" y="1842728"/>
              <a:ext cx="6043017" cy="2707940"/>
            </a:xfrm>
            <a:prstGeom prst="bentConnector3">
              <a:avLst>
                <a:gd name="adj1" fmla="val 103783"/>
              </a:avLst>
            </a:prstGeom>
            <a:noFill/>
            <a:ln w="31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Rektangel 24"/>
            <p:cNvSpPr/>
            <p:nvPr/>
          </p:nvSpPr>
          <p:spPr>
            <a:xfrm>
              <a:off x="313755" y="6184206"/>
              <a:ext cx="836731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200" dirty="0">
                  <a:solidFill>
                    <a:srgbClr val="FF0000"/>
                  </a:solidFill>
                </a:rPr>
                <a:t>När du drar in en </a:t>
              </a:r>
              <a:r>
                <a:rPr lang="sv-SE" sz="1200" dirty="0" err="1">
                  <a:solidFill>
                    <a:srgbClr val="FF0000"/>
                  </a:solidFill>
                </a:rPr>
                <a:t>lpk</a:t>
              </a:r>
              <a:r>
                <a:rPr lang="sv-SE" sz="1200" dirty="0">
                  <a:solidFill>
                    <a:srgbClr val="FF0000"/>
                  </a:solidFill>
                </a:rPr>
                <a:t>, så kommer lagerlistan=TOC=Table </a:t>
              </a:r>
              <a:r>
                <a:rPr lang="sv-SE" sz="1200" dirty="0" err="1">
                  <a:solidFill>
                    <a:srgbClr val="FF0000"/>
                  </a:solidFill>
                </a:rPr>
                <a:t>Of</a:t>
              </a:r>
              <a:r>
                <a:rPr lang="sv-SE" sz="1200" dirty="0">
                  <a:solidFill>
                    <a:srgbClr val="FF0000"/>
                  </a:solidFill>
                </a:rPr>
                <a:t> </a:t>
              </a:r>
              <a:r>
                <a:rPr lang="sv-SE" sz="1200" dirty="0" err="1">
                  <a:solidFill>
                    <a:srgbClr val="FF0000"/>
                  </a:solidFill>
                </a:rPr>
                <a:t>Contents</a:t>
              </a:r>
              <a:r>
                <a:rPr lang="sv-SE" sz="1200" dirty="0">
                  <a:solidFill>
                    <a:srgbClr val="FF0000"/>
                  </a:solidFill>
                </a:rPr>
                <a:t> att få en </a:t>
              </a:r>
              <a:r>
                <a:rPr lang="sv-SE" sz="1200" u="sng" dirty="0">
                  <a:solidFill>
                    <a:srgbClr val="FF0000"/>
                  </a:solidFill>
                </a:rPr>
                <a:t>ytterligare en grupp </a:t>
              </a:r>
              <a:r>
                <a:rPr lang="sv-SE" sz="1200" dirty="0">
                  <a:solidFill>
                    <a:srgbClr val="FF0000"/>
                  </a:solidFill>
                </a:rPr>
                <a:t>”</a:t>
              </a:r>
              <a:r>
                <a:rPr lang="sv-SE" sz="1200" dirty="0" err="1">
                  <a:solidFill>
                    <a:srgbClr val="FF0000"/>
                  </a:solidFill>
                </a:rPr>
                <a:t>Profile_Map</a:t>
              </a:r>
              <a:r>
                <a:rPr lang="sv-SE" sz="1200" dirty="0">
                  <a:solidFill>
                    <a:srgbClr val="FF0000"/>
                  </a:solidFill>
                </a:rPr>
                <a:t>”. </a:t>
              </a:r>
            </a:p>
            <a:p>
              <a:r>
                <a:rPr lang="sv-SE" sz="1200" dirty="0">
                  <a:solidFill>
                    <a:srgbClr val="FF0000"/>
                  </a:solidFill>
                </a:rPr>
                <a:t>Läs mer om detta i blad 23 och huruvida du skall spara </a:t>
              </a:r>
              <a:r>
                <a:rPr lang="sv-SE" sz="1200" dirty="0" err="1">
                  <a:solidFill>
                    <a:srgbClr val="FF0000"/>
                  </a:solidFill>
                </a:rPr>
                <a:t>profil.mxd</a:t>
              </a:r>
              <a:r>
                <a:rPr lang="sv-SE" sz="1200" dirty="0">
                  <a:solidFill>
                    <a:srgbClr val="FF0000"/>
                  </a:solidFill>
                </a:rPr>
                <a:t> eller inte. </a:t>
              </a:r>
            </a:p>
          </p:txBody>
        </p:sp>
        <p:sp>
          <p:nvSpPr>
            <p:cNvPr id="3" name="Rektangel 2"/>
            <p:cNvSpPr/>
            <p:nvPr/>
          </p:nvSpPr>
          <p:spPr>
            <a:xfrm>
              <a:off x="93117" y="492641"/>
              <a:ext cx="55964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/>
                <a:t>Återanvänd </a:t>
              </a:r>
              <a:r>
                <a:rPr lang="sv-SE" b="1" dirty="0" err="1"/>
                <a:t>LayerPackages</a:t>
              </a:r>
              <a:r>
                <a:rPr lang="sv-SE" b="1" dirty="0"/>
                <a:t> (</a:t>
              </a:r>
              <a:r>
                <a:rPr lang="sv-SE" b="1" dirty="0" err="1"/>
                <a:t>lpk</a:t>
              </a:r>
              <a:r>
                <a:rPr lang="sv-SE" b="1" dirty="0"/>
                <a:t>) i </a:t>
              </a:r>
              <a:r>
                <a:rPr lang="sv-SE" b="1" dirty="0" err="1"/>
                <a:t>profil.mxd</a:t>
              </a:r>
              <a:endParaRPr lang="sv-SE" b="1" dirty="0"/>
            </a:p>
          </p:txBody>
        </p:sp>
        <p:pic>
          <p:nvPicPr>
            <p:cNvPr id="9" name="Bildobjekt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24175" y="4443041"/>
              <a:ext cx="2036257" cy="131820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textruta 11"/>
            <p:cNvSpPr txBox="1"/>
            <p:nvPr/>
          </p:nvSpPr>
          <p:spPr>
            <a:xfrm>
              <a:off x="3222827" y="1823437"/>
              <a:ext cx="124906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dirty="0">
                  <a:solidFill>
                    <a:srgbClr val="FF0000"/>
                  </a:solidFill>
                </a:rPr>
                <a:t>Markera och dra in</a:t>
              </a:r>
            </a:p>
          </p:txBody>
        </p:sp>
        <p:sp>
          <p:nvSpPr>
            <p:cNvPr id="17" name="textruta 16"/>
            <p:cNvSpPr txBox="1"/>
            <p:nvPr/>
          </p:nvSpPr>
          <p:spPr>
            <a:xfrm>
              <a:off x="6948264" y="4902090"/>
              <a:ext cx="1211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>
                  <a:solidFill>
                    <a:srgbClr val="FF0000"/>
                  </a:solidFill>
                </a:rPr>
                <a:t>Ignorera detta meddelande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65009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51520" y="692696"/>
            <a:ext cx="7742885" cy="41764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Rektangel 18"/>
          <p:cNvSpPr/>
          <p:nvPr/>
        </p:nvSpPr>
        <p:spPr>
          <a:xfrm>
            <a:off x="251520" y="5085184"/>
            <a:ext cx="57606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Här ligger tre ”</a:t>
            </a:r>
            <a:r>
              <a:rPr lang="sv-SE" sz="1400" dirty="0" err="1"/>
              <a:t>Profile_Map</a:t>
            </a:r>
            <a:r>
              <a:rPr lang="sv-SE" sz="1400" dirty="0"/>
              <a:t>”-grupper indragna i </a:t>
            </a:r>
            <a:r>
              <a:rPr lang="sv-SE" sz="1400" dirty="0" err="1"/>
              <a:t>profil.mxd</a:t>
            </a:r>
            <a:r>
              <a:rPr lang="sv-SE" sz="1400" dirty="0"/>
              <a:t>.</a:t>
            </a:r>
          </a:p>
          <a:p>
            <a:endParaRPr lang="sv-SE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 err="1"/>
              <a:t>Profile_Map</a:t>
            </a:r>
            <a:r>
              <a:rPr lang="sv-SE" sz="1400" dirty="0"/>
              <a:t> (LPK 171123) – </a:t>
            </a:r>
            <a:r>
              <a:rPr lang="sv-SE" sz="1400" dirty="0" err="1"/>
              <a:t>omnamnad</a:t>
            </a:r>
            <a:r>
              <a:rPr lang="sv-SE" sz="1400" dirty="0"/>
              <a:t>, visas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 err="1"/>
              <a:t>Profile_Map</a:t>
            </a:r>
            <a:r>
              <a:rPr lang="sv-SE" sz="1400" dirty="0"/>
              <a:t> (LPK 180816) – </a:t>
            </a:r>
            <a:r>
              <a:rPr lang="sv-SE" sz="1400" dirty="0" err="1"/>
              <a:t>omnamnad</a:t>
            </a:r>
            <a:r>
              <a:rPr lang="sv-SE" sz="1400" dirty="0"/>
              <a:t>, visas ej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 err="1"/>
              <a:t>Profile_Map</a:t>
            </a:r>
            <a:r>
              <a:rPr lang="sv-SE" sz="1400" dirty="0"/>
              <a:t> – ej </a:t>
            </a:r>
            <a:r>
              <a:rPr lang="sv-SE" sz="1400" dirty="0" err="1"/>
              <a:t>omnamnad</a:t>
            </a:r>
            <a:r>
              <a:rPr lang="sv-SE" sz="1400" dirty="0"/>
              <a:t>, visas ej </a:t>
            </a:r>
            <a:r>
              <a:rPr lang="sv-SE" sz="1400" dirty="0">
                <a:solidFill>
                  <a:srgbClr val="FF0000"/>
                </a:solidFill>
              </a:rPr>
              <a:t>(default, ta ej bort denna!)</a:t>
            </a:r>
            <a:endParaRPr lang="sv-SE" sz="1400" dirty="0"/>
          </a:p>
        </p:txBody>
      </p:sp>
      <p:sp>
        <p:nvSpPr>
          <p:cNvPr id="20" name="Rektangel 19"/>
          <p:cNvSpPr/>
          <p:nvPr/>
        </p:nvSpPr>
        <p:spPr>
          <a:xfrm>
            <a:off x="6372200" y="5733256"/>
            <a:ext cx="26434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rgbClr val="FF0000"/>
                </a:solidFill>
              </a:rPr>
              <a:t>Rekommendation: spara inte </a:t>
            </a:r>
            <a:r>
              <a:rPr lang="sv-SE" sz="1200" dirty="0" err="1">
                <a:solidFill>
                  <a:srgbClr val="FF0000"/>
                </a:solidFill>
              </a:rPr>
              <a:t>profil.mxd</a:t>
            </a:r>
            <a:r>
              <a:rPr lang="sv-SE" sz="1200" dirty="0">
                <a:solidFill>
                  <a:srgbClr val="FF0000"/>
                </a:solidFill>
              </a:rPr>
              <a:t> alls (resp. ritning sparas ju som en LPK) för att det inte skall bli rörigt</a:t>
            </a:r>
          </a:p>
        </p:txBody>
      </p:sp>
    </p:spTree>
    <p:extLst>
      <p:ext uri="{BB962C8B-B14F-4D97-AF65-F5344CB8AC3E}">
        <p14:creationId xmlns:p14="http://schemas.microsoft.com/office/powerpoint/2010/main" val="3850428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 20"/>
          <p:cNvGrpSpPr/>
          <p:nvPr/>
        </p:nvGrpSpPr>
        <p:grpSpPr>
          <a:xfrm>
            <a:off x="0" y="578950"/>
            <a:ext cx="9159335" cy="5737869"/>
            <a:chOff x="0" y="578950"/>
            <a:chExt cx="9159335" cy="5737869"/>
          </a:xfrm>
        </p:grpSpPr>
        <p:sp>
          <p:nvSpPr>
            <p:cNvPr id="11" name="textruta 10"/>
            <p:cNvSpPr txBox="1"/>
            <p:nvPr/>
          </p:nvSpPr>
          <p:spPr>
            <a:xfrm>
              <a:off x="0" y="578950"/>
              <a:ext cx="72145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/>
                <a:t>Profil/sektion 4/545 V (Norsälven) beräknad i SLOPE</a:t>
              </a:r>
            </a:p>
          </p:txBody>
        </p:sp>
        <p:sp>
          <p:nvSpPr>
            <p:cNvPr id="2" name="Rektangel 1"/>
            <p:cNvSpPr/>
            <p:nvPr/>
          </p:nvSpPr>
          <p:spPr>
            <a:xfrm>
              <a:off x="163585" y="3449419"/>
              <a:ext cx="317523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000" dirty="0"/>
                <a:t>Samtliga beräknade sektioner/profiler finns för Göta älv, Norsälven och Säveån i denna kartvisningstjänst  </a:t>
              </a:r>
              <a:r>
                <a:rPr lang="sv-SE" sz="1000" dirty="0">
                  <a:hlinkClick r:id="rId3"/>
                </a:rPr>
                <a:t>https://gis.swedgeo.se/skredriskkarteringar/</a:t>
              </a:r>
              <a:endParaRPr lang="sv-SE" sz="1000" dirty="0"/>
            </a:p>
          </p:txBody>
        </p:sp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585" y="1063627"/>
              <a:ext cx="8995750" cy="2470423"/>
            </a:xfrm>
            <a:prstGeom prst="rect">
              <a:avLst/>
            </a:prstGeom>
          </p:spPr>
        </p:pic>
        <p:pic>
          <p:nvPicPr>
            <p:cNvPr id="9" name="Bildobjekt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44348" y="3517181"/>
              <a:ext cx="3281588" cy="27996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Bildobjekt 9"/>
            <p:cNvPicPr>
              <a:picLocks noChangeAspect="1"/>
            </p:cNvPicPr>
            <p:nvPr/>
          </p:nvPicPr>
          <p:blipFill rotWithShape="1">
            <a:blip r:embed="rId6"/>
            <a:srcRect l="28044" t="40425" r="11725" b="25161"/>
            <a:stretch/>
          </p:blipFill>
          <p:spPr>
            <a:xfrm>
              <a:off x="6971251" y="3503500"/>
              <a:ext cx="2065353" cy="17815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6948850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0" y="495420"/>
            <a:ext cx="8145710" cy="6184357"/>
            <a:chOff x="0" y="495420"/>
            <a:chExt cx="8145710" cy="6184357"/>
          </a:xfrm>
        </p:grpSpPr>
        <p:sp>
          <p:nvSpPr>
            <p:cNvPr id="12" name="textruta 11"/>
            <p:cNvSpPr txBox="1"/>
            <p:nvPr/>
          </p:nvSpPr>
          <p:spPr>
            <a:xfrm>
              <a:off x="0" y="495420"/>
              <a:ext cx="5679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b="1" dirty="0"/>
                <a:t>Hantering av andra DEM/DTM (t ex </a:t>
              </a:r>
              <a:r>
                <a:rPr lang="sv-SE" b="1" dirty="0" err="1"/>
                <a:t>batymetri</a:t>
              </a:r>
              <a:r>
                <a:rPr lang="sv-SE" b="1" dirty="0"/>
                <a:t>)</a:t>
              </a:r>
            </a:p>
          </p:txBody>
        </p:sp>
        <p:sp>
          <p:nvSpPr>
            <p:cNvPr id="3" name="Rektangel 2"/>
            <p:cNvSpPr/>
            <p:nvPr/>
          </p:nvSpPr>
          <p:spPr>
            <a:xfrm>
              <a:off x="124666" y="895530"/>
              <a:ext cx="802104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Verktyget är generiskt i den meningen att den kan göra en profil på godtycklig DEM/DTM (höjd/djup-data som föreligger som ett raster – som WCS, som </a:t>
              </a:r>
              <a:r>
                <a:rPr lang="sv-SE" sz="1600" dirty="0" err="1"/>
                <a:t>GeoTIFF</a:t>
              </a:r>
              <a:r>
                <a:rPr lang="sv-SE" sz="1600" dirty="0"/>
                <a:t>, som raster i ESRI FGDB </a:t>
              </a:r>
              <a:r>
                <a:rPr lang="sv-SE" sz="1600" dirty="0" err="1"/>
                <a:t>etc</a:t>
              </a:r>
              <a:r>
                <a:rPr lang="sv-SE" sz="1600" dirty="0"/>
                <a:t>)</a:t>
              </a:r>
            </a:p>
            <a:p>
              <a:endParaRPr lang="sv-SE" sz="1600" dirty="0"/>
            </a:p>
            <a:p>
              <a:r>
                <a:rPr lang="sv-SE" sz="1600" dirty="0"/>
                <a:t>Här har jag </a:t>
              </a:r>
              <a:r>
                <a:rPr lang="sv-SE" sz="1600" dirty="0" err="1"/>
                <a:t>batymetri</a:t>
              </a:r>
              <a:r>
                <a:rPr lang="sv-SE" sz="1600" dirty="0"/>
                <a:t> som </a:t>
              </a:r>
              <a:r>
                <a:rPr lang="sv-SE" sz="1600" dirty="0" err="1"/>
                <a:t>GeoTIFF</a:t>
              </a:r>
              <a:r>
                <a:rPr lang="sv-SE" sz="1600" dirty="0"/>
                <a:t> med upplösning 1m pixel (men skulle lika gärna varit en annan upplösning, se </a:t>
              </a:r>
              <a:r>
                <a:rPr lang="sv-SE" sz="1600" dirty="0" err="1"/>
                <a:t>slide</a:t>
              </a:r>
              <a:r>
                <a:rPr lang="sv-SE" sz="1600" dirty="0"/>
                <a:t> 12 för behovet av att ange rätt upplösning)  </a:t>
              </a:r>
            </a:p>
          </p:txBody>
        </p:sp>
        <p:grpSp>
          <p:nvGrpSpPr>
            <p:cNvPr id="6" name="Grupp 5"/>
            <p:cNvGrpSpPr/>
            <p:nvPr/>
          </p:nvGrpSpPr>
          <p:grpSpPr>
            <a:xfrm>
              <a:off x="323150" y="2774093"/>
              <a:ext cx="5437508" cy="3905684"/>
              <a:chOff x="323150" y="2774093"/>
              <a:chExt cx="5437508" cy="3905684"/>
            </a:xfrm>
          </p:grpSpPr>
          <p:pic>
            <p:nvPicPr>
              <p:cNvPr id="2" name="Bildobjekt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1079" y="2774093"/>
                <a:ext cx="3839579" cy="390568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4" name="Bildobjekt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3150" y="2774093"/>
                <a:ext cx="1333500" cy="9048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5" name="Rektangel 4"/>
              <p:cNvSpPr/>
              <p:nvPr/>
            </p:nvSpPr>
            <p:spPr bwMode="auto">
              <a:xfrm>
                <a:off x="3456263" y="3775046"/>
                <a:ext cx="1090569" cy="100668"/>
              </a:xfrm>
              <a:prstGeom prst="rect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42186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 26"/>
          <p:cNvGrpSpPr/>
          <p:nvPr/>
        </p:nvGrpSpPr>
        <p:grpSpPr>
          <a:xfrm>
            <a:off x="0" y="534803"/>
            <a:ext cx="8946387" cy="6011222"/>
            <a:chOff x="0" y="534803"/>
            <a:chExt cx="8946387" cy="6011222"/>
          </a:xfrm>
        </p:grpSpPr>
        <p:grpSp>
          <p:nvGrpSpPr>
            <p:cNvPr id="20" name="Grupp 19"/>
            <p:cNvGrpSpPr/>
            <p:nvPr/>
          </p:nvGrpSpPr>
          <p:grpSpPr>
            <a:xfrm>
              <a:off x="0" y="534803"/>
              <a:ext cx="8741328" cy="2549548"/>
              <a:chOff x="0" y="534803"/>
              <a:chExt cx="8741328" cy="2549548"/>
            </a:xfrm>
          </p:grpSpPr>
          <p:pic>
            <p:nvPicPr>
              <p:cNvPr id="17" name="Bildobjekt 16"/>
              <p:cNvPicPr>
                <a:picLocks noChangeAspect="1"/>
              </p:cNvPicPr>
              <p:nvPr/>
            </p:nvPicPr>
            <p:blipFill rotWithShape="1">
              <a:blip r:embed="rId3"/>
              <a:srcRect r="15536" b="51056"/>
              <a:stretch/>
            </p:blipFill>
            <p:spPr>
              <a:xfrm>
                <a:off x="1694576" y="915279"/>
                <a:ext cx="5352176" cy="2169072"/>
              </a:xfrm>
              <a:prstGeom prst="rect">
                <a:avLst/>
              </a:prstGeom>
            </p:spPr>
          </p:pic>
          <p:grpSp>
            <p:nvGrpSpPr>
              <p:cNvPr id="16" name="Grupp 15"/>
              <p:cNvGrpSpPr/>
              <p:nvPr/>
            </p:nvGrpSpPr>
            <p:grpSpPr>
              <a:xfrm>
                <a:off x="0" y="534803"/>
                <a:ext cx="8741328" cy="2512123"/>
                <a:chOff x="0" y="534803"/>
                <a:chExt cx="8741328" cy="2512123"/>
              </a:xfrm>
            </p:grpSpPr>
            <p:sp>
              <p:nvSpPr>
                <p:cNvPr id="3" name="Rektangel 2"/>
                <p:cNvSpPr/>
                <p:nvPr/>
              </p:nvSpPr>
              <p:spPr>
                <a:xfrm>
                  <a:off x="0" y="534803"/>
                  <a:ext cx="8741328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1200" dirty="0"/>
                    <a:t>Jag kör igenom instruktionerna </a:t>
                  </a:r>
                  <a:r>
                    <a:rPr lang="sv-SE" sz="1200" dirty="0" err="1"/>
                    <a:t>slide</a:t>
                  </a:r>
                  <a:r>
                    <a:rPr lang="sv-SE" sz="1200" dirty="0"/>
                    <a:t> 10-14, men nu med </a:t>
                  </a:r>
                  <a:r>
                    <a:rPr lang="sv-SE" sz="1200" dirty="0" err="1"/>
                    <a:t>batymetrin</a:t>
                  </a:r>
                  <a:r>
                    <a:rPr lang="sv-SE" sz="1200" dirty="0"/>
                    <a:t> i stället för NH 1m-data.</a:t>
                  </a:r>
                </a:p>
              </p:txBody>
            </p:sp>
            <p:grpSp>
              <p:nvGrpSpPr>
                <p:cNvPr id="14" name="Grupp 13"/>
                <p:cNvGrpSpPr/>
                <p:nvPr/>
              </p:nvGrpSpPr>
              <p:grpSpPr>
                <a:xfrm>
                  <a:off x="1828800" y="2457974"/>
                  <a:ext cx="4741178" cy="588952"/>
                  <a:chOff x="1828800" y="2457974"/>
                  <a:chExt cx="4741178" cy="588952"/>
                </a:xfrm>
              </p:grpSpPr>
              <p:sp>
                <p:nvSpPr>
                  <p:cNvPr id="11" name="Rektangel 10"/>
                  <p:cNvSpPr/>
                  <p:nvPr/>
                </p:nvSpPr>
                <p:spPr bwMode="auto">
                  <a:xfrm>
                    <a:off x="1828800" y="2457974"/>
                    <a:ext cx="713064" cy="251670"/>
                  </a:xfrm>
                  <a:prstGeom prst="rect">
                    <a:avLst/>
                  </a:prstGeom>
                  <a:noFill/>
                  <a:ln w="254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0000" tIns="46800" rIns="90000" bIns="4680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sv-SE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" name="Rektangel 12"/>
                  <p:cNvSpPr/>
                  <p:nvPr/>
                </p:nvSpPr>
                <p:spPr bwMode="auto">
                  <a:xfrm>
                    <a:off x="6165908" y="2884739"/>
                    <a:ext cx="404070" cy="162187"/>
                  </a:xfrm>
                  <a:prstGeom prst="rect">
                    <a:avLst/>
                  </a:prstGeom>
                  <a:noFill/>
                  <a:ln w="254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0000" tIns="46800" rIns="90000" bIns="4680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sv-SE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pic>
              <p:nvPicPr>
                <p:cNvPr id="15" name="Bildobjekt 14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1329" y="940965"/>
                  <a:ext cx="1476135" cy="210316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sp>
            <p:nvSpPr>
              <p:cNvPr id="18" name="Rektangel 17"/>
              <p:cNvSpPr/>
              <p:nvPr/>
            </p:nvSpPr>
            <p:spPr bwMode="auto">
              <a:xfrm>
                <a:off x="1828800" y="1216404"/>
                <a:ext cx="738231" cy="320619"/>
              </a:xfrm>
              <a:prstGeom prst="rect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4" name="Grupp 23"/>
            <p:cNvGrpSpPr/>
            <p:nvPr/>
          </p:nvGrpSpPr>
          <p:grpSpPr>
            <a:xfrm>
              <a:off x="162613" y="3650538"/>
              <a:ext cx="4338026" cy="2364122"/>
              <a:chOff x="604008" y="3630595"/>
              <a:chExt cx="5025923" cy="2860910"/>
            </a:xfrm>
          </p:grpSpPr>
          <p:pic>
            <p:nvPicPr>
              <p:cNvPr id="21" name="Bildobjekt 2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4008" y="3630595"/>
                <a:ext cx="5025923" cy="286091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2" name="textruta 21"/>
              <p:cNvSpPr txBox="1"/>
              <p:nvPr/>
            </p:nvSpPr>
            <p:spPr>
              <a:xfrm>
                <a:off x="2098477" y="5718478"/>
                <a:ext cx="724878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sv-SE" sz="1000" i="1" dirty="0" err="1">
                    <a:solidFill>
                      <a:srgbClr val="0000FF"/>
                    </a:solidFill>
                  </a:rPr>
                  <a:t>Batymetri</a:t>
                </a:r>
                <a:endParaRPr lang="sv-SE" sz="1000" i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3" name="textruta 22"/>
              <p:cNvSpPr txBox="1"/>
              <p:nvPr/>
            </p:nvSpPr>
            <p:spPr>
              <a:xfrm>
                <a:off x="4692073" y="4496607"/>
                <a:ext cx="583814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sv-SE" sz="1000" i="1" dirty="0">
                    <a:solidFill>
                      <a:srgbClr val="0000FF"/>
                    </a:solidFill>
                  </a:rPr>
                  <a:t>LM NH</a:t>
                </a:r>
              </a:p>
            </p:txBody>
          </p:sp>
        </p:grpSp>
        <p:sp>
          <p:nvSpPr>
            <p:cNvPr id="25" name="Rektangel 24"/>
            <p:cNvSpPr/>
            <p:nvPr/>
          </p:nvSpPr>
          <p:spPr>
            <a:xfrm>
              <a:off x="77848" y="3332665"/>
              <a:ext cx="533992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200" dirty="0"/>
                <a:t>Så här blir resultatet i </a:t>
              </a:r>
              <a:r>
                <a:rPr lang="sv-SE" sz="1200" dirty="0" err="1"/>
                <a:t>profil.mxd</a:t>
              </a:r>
              <a:r>
                <a:rPr lang="sv-SE" sz="1200" dirty="0"/>
                <a:t> (här har jag då även kört LM NH 1m-data </a:t>
              </a:r>
              <a:r>
                <a:rPr lang="sv-SE" sz="1200" baseline="30000" dirty="0"/>
                <a:t>*)</a:t>
              </a:r>
            </a:p>
          </p:txBody>
        </p:sp>
        <p:sp>
          <p:nvSpPr>
            <p:cNvPr id="26" name="Rektangel 25"/>
            <p:cNvSpPr/>
            <p:nvPr/>
          </p:nvSpPr>
          <p:spPr>
            <a:xfrm>
              <a:off x="5365920" y="5715028"/>
              <a:ext cx="358046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200" dirty="0"/>
                <a:t>*) Detta (att ha två, eller fler, DEM i </a:t>
              </a:r>
              <a:r>
                <a:rPr lang="sv-SE" sz="1200" dirty="0" err="1"/>
                <a:t>profil.mxd</a:t>
              </a:r>
              <a:r>
                <a:rPr lang="sv-SE" sz="1200" dirty="0"/>
                <a:t>) åstadkoms genom att när man dragit den </a:t>
              </a:r>
              <a:r>
                <a:rPr lang="sv-SE" sz="1200" u="sng" dirty="0"/>
                <a:t>andra</a:t>
              </a:r>
              <a:r>
                <a:rPr lang="sv-SE" sz="1200" dirty="0"/>
                <a:t> linjen ändra till ID=2 i attributtabellen och sen köra ”1. </a:t>
              </a:r>
              <a:r>
                <a:rPr lang="sv-SE" sz="1200" dirty="0" err="1"/>
                <a:t>Create</a:t>
              </a:r>
              <a:r>
                <a:rPr lang="sv-SE" sz="1200" dirty="0"/>
                <a:t> </a:t>
              </a:r>
              <a:r>
                <a:rPr lang="sv-SE" sz="1200" dirty="0" err="1"/>
                <a:t>Profile</a:t>
              </a:r>
              <a:r>
                <a:rPr lang="sv-SE" sz="1200" dirty="0"/>
                <a:t>” för den andra </a:t>
              </a:r>
              <a:r>
                <a:rPr lang="sv-SE" sz="1200" dirty="0" err="1"/>
                <a:t>DEM-en</a:t>
              </a:r>
              <a:r>
                <a:rPr lang="sv-SE" sz="12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9598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85254" y="548680"/>
            <a:ext cx="877349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Utgångspunkten vad gäller </a:t>
            </a:r>
            <a:r>
              <a:rPr lang="sv-SE" b="1" dirty="0"/>
              <a:t>höjddata</a:t>
            </a:r>
            <a:r>
              <a:rPr lang="sv-SE" dirty="0"/>
              <a:t> är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LM </a:t>
            </a:r>
            <a:r>
              <a:rPr lang="sv-SE" b="1" dirty="0"/>
              <a:t>NH 1m+ </a:t>
            </a:r>
            <a:r>
              <a:rPr lang="sv-SE" dirty="0"/>
              <a:t>(genom WCS-tjänst)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b="1" dirty="0" err="1"/>
              <a:t>Batymetri</a:t>
            </a:r>
            <a:r>
              <a:rPr lang="sv-SE" dirty="0"/>
              <a:t> (om det finns)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b="1" dirty="0"/>
              <a:t>Ny geometri från drönare</a:t>
            </a:r>
            <a:r>
              <a:rPr lang="sv-SE" baseline="30000" dirty="0"/>
              <a:t>*)</a:t>
            </a:r>
            <a:r>
              <a:rPr lang="sv-SE" dirty="0"/>
              <a:t> (om det finns/tas fram) – ej troligt scenario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Möjlighet att </a:t>
            </a:r>
            <a:r>
              <a:rPr lang="sv-SE" b="1" dirty="0"/>
              <a:t>rita in (och spara) geometri </a:t>
            </a:r>
            <a:r>
              <a:rPr lang="sv-SE" dirty="0"/>
              <a:t>på vilken </a:t>
            </a:r>
            <a:r>
              <a:rPr lang="sv-SE" b="1" dirty="0"/>
              <a:t>överslagsberäkning</a:t>
            </a:r>
            <a:r>
              <a:rPr lang="sv-SE" dirty="0"/>
              <a:t> skall utföras (enligt </a:t>
            </a:r>
            <a:r>
              <a:rPr lang="sv-SE" dirty="0" err="1"/>
              <a:t>Skredkommisionens</a:t>
            </a:r>
            <a:r>
              <a:rPr lang="sv-SE" dirty="0"/>
              <a:t> rapport 3:95)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Skapandet av sektions/profillinje i </a:t>
            </a:r>
            <a:r>
              <a:rPr lang="sv-SE" b="1" dirty="0"/>
              <a:t>plan</a:t>
            </a:r>
            <a:r>
              <a:rPr lang="sv-SE" dirty="0"/>
              <a:t> och kompletterande geometri i </a:t>
            </a:r>
            <a:r>
              <a:rPr lang="sv-SE" b="1" dirty="0"/>
              <a:t>profil</a:t>
            </a:r>
            <a:r>
              <a:rPr lang="sv-SE" dirty="0"/>
              <a:t> är användarstyrd!</a:t>
            </a:r>
          </a:p>
        </p:txBody>
      </p:sp>
      <p:sp>
        <p:nvSpPr>
          <p:cNvPr id="7" name="Rektangel 6"/>
          <p:cNvSpPr/>
          <p:nvPr/>
        </p:nvSpPr>
        <p:spPr>
          <a:xfrm>
            <a:off x="107504" y="6302600"/>
            <a:ext cx="4184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/>
              <a:t>*) I projektet ingår även UAV drönare som ett sätt att fånga (befintlig) och ny geometri efter ett inträffat skred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/>
          <p:cNvGrpSpPr/>
          <p:nvPr/>
        </p:nvGrpSpPr>
        <p:grpSpPr>
          <a:xfrm>
            <a:off x="0" y="488082"/>
            <a:ext cx="9144000" cy="6346272"/>
            <a:chOff x="0" y="511728"/>
            <a:chExt cx="9144000" cy="6346272"/>
          </a:xfrm>
        </p:grpSpPr>
        <p:sp>
          <p:nvSpPr>
            <p:cNvPr id="8" name="Rektangel 7"/>
            <p:cNvSpPr/>
            <p:nvPr/>
          </p:nvSpPr>
          <p:spPr bwMode="auto">
            <a:xfrm>
              <a:off x="0" y="511728"/>
              <a:ext cx="9144000" cy="63462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ktangel 5"/>
            <p:cNvSpPr/>
            <p:nvPr/>
          </p:nvSpPr>
          <p:spPr>
            <a:xfrm>
              <a:off x="104861" y="611310"/>
              <a:ext cx="889626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b="1" i="1" dirty="0"/>
                <a:t>SGI-specifikt (feb18/aug18) </a:t>
              </a:r>
            </a:p>
            <a:p>
              <a:endParaRPr lang="sv-SE" sz="1600" i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sz="1600" i="1" dirty="0"/>
                <a:t> Vi har tidigare haft ’skrivbehörighetsrelaterade’  problem med </a:t>
              </a:r>
              <a:r>
                <a:rPr lang="sv-SE" sz="1600" b="1" i="1" dirty="0"/>
                <a:t>skrivning av vissa filtyper till nätverksdiskar </a:t>
              </a:r>
              <a:r>
                <a:rPr lang="sv-SE" sz="1600" i="1" dirty="0"/>
                <a:t>men detta är nu löst. Skulle du ändå få något </a:t>
              </a:r>
              <a:r>
                <a:rPr lang="sv-SE" sz="1600" i="1" dirty="0" err="1"/>
                <a:t>körfel</a:t>
              </a:r>
              <a:r>
                <a:rPr lang="sv-SE" sz="1600" i="1" dirty="0"/>
                <a:t>, t ex av den här typen (röda texter i logfilen för respektive verktyg):</a:t>
              </a:r>
            </a:p>
          </p:txBody>
        </p:sp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9679" y="1992007"/>
              <a:ext cx="5434012" cy="2688492"/>
            </a:xfrm>
            <a:prstGeom prst="rect">
              <a:avLst/>
            </a:prstGeom>
          </p:spPr>
        </p:pic>
      </p:grpSp>
      <p:sp>
        <p:nvSpPr>
          <p:cNvPr id="5" name="Rektangel 4"/>
          <p:cNvSpPr/>
          <p:nvPr/>
        </p:nvSpPr>
        <p:spPr>
          <a:xfrm>
            <a:off x="665789" y="4656853"/>
            <a:ext cx="31758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i="1" dirty="0"/>
              <a:t>så skall du kontakta Mats Öberg.</a:t>
            </a:r>
          </a:p>
        </p:txBody>
      </p:sp>
      <p:sp>
        <p:nvSpPr>
          <p:cNvPr id="3" name="Rektangel 2"/>
          <p:cNvSpPr/>
          <p:nvPr/>
        </p:nvSpPr>
        <p:spPr>
          <a:xfrm>
            <a:off x="227469" y="5398060"/>
            <a:ext cx="8088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i="1" dirty="0"/>
              <a:t>---</a:t>
            </a:r>
          </a:p>
          <a:p>
            <a:r>
              <a:rPr lang="sv-SE" sz="1600" i="1" dirty="0"/>
              <a:t>Vid behov spara (exportera ut en kopia som </a:t>
            </a:r>
            <a:r>
              <a:rPr lang="sv-SE" sz="1600" i="1" dirty="0" err="1"/>
              <a:t>shp</a:t>
            </a:r>
            <a:r>
              <a:rPr lang="sv-SE" sz="1600" i="1" dirty="0"/>
              <a:t> under %HOME%/Export) </a:t>
            </a:r>
          </a:p>
          <a:p>
            <a:r>
              <a:rPr lang="sv-SE" sz="1600" i="1" dirty="0"/>
              <a:t>för ”</a:t>
            </a:r>
            <a:r>
              <a:rPr lang="sv-SE" sz="1600" i="1" dirty="0" err="1"/>
              <a:t>case</a:t>
            </a:r>
            <a:r>
              <a:rPr lang="sv-SE" sz="1600" i="1" dirty="0"/>
              <a:t>”-specifika </a:t>
            </a:r>
            <a:r>
              <a:rPr lang="sv-SE" sz="1600" i="1" dirty="0" err="1"/>
              <a:t>Historic_profiles</a:t>
            </a:r>
            <a:r>
              <a:rPr lang="sv-SE" sz="1600" i="1" dirty="0"/>
              <a:t> enligt bild 34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44907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395536" y="908720"/>
            <a:ext cx="78488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Kan också betraktas som ett </a:t>
            </a:r>
            <a:r>
              <a:rPr lang="sv-SE" b="1" dirty="0"/>
              <a:t>generiskt</a:t>
            </a:r>
            <a:r>
              <a:rPr lang="sv-SE" dirty="0"/>
              <a:t> verktyg för att skapa profiler 1:1 (</a:t>
            </a:r>
            <a:r>
              <a:rPr lang="sv-SE" u="sng" dirty="0">
                <a:solidFill>
                  <a:srgbClr val="FF0000"/>
                </a:solidFill>
              </a:rPr>
              <a:t>utan</a:t>
            </a:r>
            <a:r>
              <a:rPr lang="sv-SE" dirty="0">
                <a:solidFill>
                  <a:srgbClr val="FF0000"/>
                </a:solidFill>
              </a:rPr>
              <a:t> att behöva utföra överslagberäkningsdelen</a:t>
            </a:r>
            <a:r>
              <a:rPr lang="sv-SE" dirty="0"/>
              <a:t>), då processen är delvis användarstyrd: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Användare skapar själv </a:t>
            </a:r>
            <a:r>
              <a:rPr lang="sv-SE" b="1" dirty="0"/>
              <a:t>godtycklig</a:t>
            </a:r>
            <a:r>
              <a:rPr lang="sv-SE" dirty="0"/>
              <a:t> sektions/profillinje i </a:t>
            </a:r>
            <a:r>
              <a:rPr lang="sv-SE" b="1" dirty="0"/>
              <a:t>plan</a:t>
            </a:r>
            <a:r>
              <a:rPr lang="sv-SE" dirty="0"/>
              <a:t> (och utnyttjar därmed, mer eller mindre, rikstäckande NH-data 1m genom en WCS-tjänst vi har tillgång till genom Geodatasamverkan).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Användare skapar/bedömer själv </a:t>
            </a:r>
            <a:r>
              <a:rPr lang="sv-SE" b="1" dirty="0"/>
              <a:t>godtycklig</a:t>
            </a:r>
            <a:r>
              <a:rPr lang="sv-SE" dirty="0"/>
              <a:t> bottengeometri (där </a:t>
            </a:r>
            <a:r>
              <a:rPr lang="sv-SE" dirty="0" err="1"/>
              <a:t>batymetri</a:t>
            </a:r>
            <a:r>
              <a:rPr lang="sv-SE" dirty="0"/>
              <a:t> ej finns, vilket oftast är fallet)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Detta verktyg har även portats till/utvecklats i </a:t>
            </a:r>
            <a:r>
              <a:rPr lang="sv-SE" dirty="0" err="1"/>
              <a:t>ArcGIS</a:t>
            </a:r>
            <a:r>
              <a:rPr lang="sv-SE" dirty="0"/>
              <a:t> webb-miljö (annan manual) </a:t>
            </a:r>
          </a:p>
        </p:txBody>
      </p:sp>
    </p:spTree>
    <p:extLst>
      <p:ext uri="{BB962C8B-B14F-4D97-AF65-F5344CB8AC3E}">
        <p14:creationId xmlns:p14="http://schemas.microsoft.com/office/powerpoint/2010/main" val="1236952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35496" y="476672"/>
            <a:ext cx="9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Vad finns det för höjddata och profilgenereringsverktyg?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35496" y="1043026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På kommande sidor visas en profil (från en utredd sektion i Göta Älv V15/170 vid Åkerström) för: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ESRI </a:t>
            </a:r>
            <a:r>
              <a:rPr lang="sv-SE" sz="1800" dirty="0" err="1"/>
              <a:t>ArcGIS</a:t>
            </a:r>
            <a:r>
              <a:rPr lang="sv-SE" sz="1800" dirty="0"/>
              <a:t> Online gratis tjänst (mycket grovupplöst) – ej användbart här (men kanske intressant för en ’global’, väldigt grov profilgenerering)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LM NH 4m pixel (</a:t>
            </a:r>
            <a:r>
              <a:rPr lang="sv-SE" sz="1800" dirty="0" err="1"/>
              <a:t>omsamplat</a:t>
            </a:r>
            <a:r>
              <a:rPr lang="sv-SE" sz="1800" dirty="0"/>
              <a:t> från NH2, vilket vi har lokalt över hela landet)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LM NH 2m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LM NH 1m (via WCS-tjänst i Geodatasamverkan)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I dialog med geotekniker bedöms minst NH2 att krävas för en släntstabilitetsberäkning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I </a:t>
            </a:r>
            <a:r>
              <a:rPr lang="sv-SE" sz="1800" dirty="0" err="1"/>
              <a:t>ArcGIS</a:t>
            </a:r>
            <a:r>
              <a:rPr lang="sv-SE" sz="1800" dirty="0"/>
              <a:t> 3D </a:t>
            </a:r>
            <a:r>
              <a:rPr lang="sv-SE" sz="1800" dirty="0" err="1"/>
              <a:t>Analyst</a:t>
            </a:r>
            <a:r>
              <a:rPr lang="sv-SE" sz="1800" dirty="0"/>
              <a:t> finns en enkel ”icke 1:1” (höjdskalan blir ofta starkt överdriven för att passa skärmfönstret) profilgenerering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i="1" dirty="0"/>
              <a:t>Vi har också tidigare (i GÄU) skapat FME-script (i syfte att på </a:t>
            </a:r>
            <a:r>
              <a:rPr lang="sv-SE" sz="1800" b="1" i="1" dirty="0"/>
              <a:t>förutbestämda</a:t>
            </a:r>
            <a:r>
              <a:rPr lang="sv-SE" sz="1800" i="1" dirty="0"/>
              <a:t> plan profillinjer skapa en </a:t>
            </a:r>
            <a:r>
              <a:rPr lang="sv-SE" sz="1800" i="1" dirty="0" err="1"/>
              <a:t>pdf</a:t>
            </a:r>
            <a:r>
              <a:rPr lang="sv-SE" sz="1800" i="1" dirty="0"/>
              <a:t> </a:t>
            </a:r>
            <a:r>
              <a:rPr lang="sv-SE" sz="1800" i="1" dirty="0" err="1"/>
              <a:t>plot</a:t>
            </a:r>
            <a:r>
              <a:rPr lang="sv-SE" sz="1800" i="1" dirty="0"/>
              <a:t>) – ej tillämpbart här</a:t>
            </a:r>
            <a:endParaRPr lang="sv-S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Det finns också andra verktyg som moduler till </a:t>
            </a:r>
            <a:r>
              <a:rPr lang="sv-SE" sz="1800" dirty="0" err="1"/>
              <a:t>ArcGIS</a:t>
            </a:r>
            <a:r>
              <a:rPr lang="sv-SE" sz="1800" dirty="0"/>
              <a:t>, men vi har alltså valt att utveckla en egen, särskilt med tanke på behovet att: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Få styrd skala 1:1 i profilen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Kunna rita annan/egen geometri och hjälplinjer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800" dirty="0"/>
              <a:t>Kunna utföra överslagsberäkning av släntstabilitet </a:t>
            </a:r>
          </a:p>
        </p:txBody>
      </p:sp>
    </p:spTree>
    <p:extLst>
      <p:ext uri="{BB962C8B-B14F-4D97-AF65-F5344CB8AC3E}">
        <p14:creationId xmlns:p14="http://schemas.microsoft.com/office/powerpoint/2010/main" val="67296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764704"/>
            <a:ext cx="7992623" cy="57606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1013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p 37"/>
          <p:cNvGrpSpPr/>
          <p:nvPr/>
        </p:nvGrpSpPr>
        <p:grpSpPr>
          <a:xfrm>
            <a:off x="4632960" y="44624"/>
            <a:ext cx="4470250" cy="6813376"/>
            <a:chOff x="4632960" y="44624"/>
            <a:chExt cx="4470250" cy="6813376"/>
          </a:xfrm>
        </p:grpSpPr>
        <p:grpSp>
          <p:nvGrpSpPr>
            <p:cNvPr id="31" name="Grupp 30"/>
            <p:cNvGrpSpPr/>
            <p:nvPr/>
          </p:nvGrpSpPr>
          <p:grpSpPr>
            <a:xfrm>
              <a:off x="4632960" y="44624"/>
              <a:ext cx="4470250" cy="6813376"/>
              <a:chOff x="4632960" y="44624"/>
              <a:chExt cx="4470250" cy="6813376"/>
            </a:xfrm>
          </p:grpSpPr>
          <p:pic>
            <p:nvPicPr>
              <p:cNvPr id="15" name="Bildobjekt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32960" y="44624"/>
                <a:ext cx="4439032" cy="21048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6" name="Bildobjekt 1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32960" y="2276872"/>
                <a:ext cx="4470250" cy="216502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7" name="Bildobjekt 1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32960" y="4569274"/>
                <a:ext cx="4408552" cy="213028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6" name="textruta 5"/>
              <p:cNvSpPr txBox="1"/>
              <p:nvPr/>
            </p:nvSpPr>
            <p:spPr>
              <a:xfrm>
                <a:off x="4691002" y="2376160"/>
                <a:ext cx="7922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400" dirty="0">
                    <a:solidFill>
                      <a:srgbClr val="FF0000"/>
                    </a:solidFill>
                  </a:rPr>
                  <a:t>NH 2m </a:t>
                </a:r>
              </a:p>
            </p:txBody>
          </p:sp>
          <p:sp>
            <p:nvSpPr>
              <p:cNvPr id="9" name="textruta 8"/>
              <p:cNvSpPr txBox="1"/>
              <p:nvPr/>
            </p:nvSpPr>
            <p:spPr>
              <a:xfrm>
                <a:off x="4691002" y="129426"/>
                <a:ext cx="7425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400" dirty="0">
                    <a:solidFill>
                      <a:srgbClr val="FF0000"/>
                    </a:solidFill>
                  </a:rPr>
                  <a:t>NH 4m</a:t>
                </a:r>
              </a:p>
            </p:txBody>
          </p:sp>
          <p:cxnSp>
            <p:nvCxnSpPr>
              <p:cNvPr id="13" name="Rak koppling 12"/>
              <p:cNvCxnSpPr/>
              <p:nvPr/>
            </p:nvCxnSpPr>
            <p:spPr bwMode="auto">
              <a:xfrm>
                <a:off x="7459150" y="483370"/>
                <a:ext cx="0" cy="6374630"/>
              </a:xfrm>
              <a:prstGeom prst="line">
                <a:avLst/>
              </a:prstGeom>
              <a:noFill/>
              <a:ln w="31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4" name="textruta 13"/>
              <p:cNvSpPr txBox="1"/>
              <p:nvPr/>
            </p:nvSpPr>
            <p:spPr>
              <a:xfrm>
                <a:off x="8414683" y="6378435"/>
                <a:ext cx="61427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800" dirty="0">
                    <a:solidFill>
                      <a:srgbClr val="FF0000"/>
                    </a:solidFill>
                  </a:rPr>
                  <a:t>Från gis3</a:t>
                </a:r>
              </a:p>
            </p:txBody>
          </p:sp>
          <p:cxnSp>
            <p:nvCxnSpPr>
              <p:cNvPr id="22" name="Rak koppling 21"/>
              <p:cNvCxnSpPr/>
              <p:nvPr/>
            </p:nvCxnSpPr>
            <p:spPr bwMode="auto">
              <a:xfrm>
                <a:off x="8402125" y="483370"/>
                <a:ext cx="0" cy="6374630"/>
              </a:xfrm>
              <a:prstGeom prst="line">
                <a:avLst/>
              </a:prstGeom>
              <a:noFill/>
              <a:ln w="31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5" name="textruta 24"/>
              <p:cNvSpPr txBox="1"/>
              <p:nvPr/>
            </p:nvSpPr>
            <p:spPr>
              <a:xfrm>
                <a:off x="7195307" y="83260"/>
                <a:ext cx="6800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000" dirty="0">
                    <a:solidFill>
                      <a:srgbClr val="FF0000"/>
                    </a:solidFill>
                  </a:rPr>
                  <a:t>Första vägen</a:t>
                </a:r>
              </a:p>
            </p:txBody>
          </p:sp>
          <p:sp>
            <p:nvSpPr>
              <p:cNvPr id="26" name="textruta 25"/>
              <p:cNvSpPr txBox="1"/>
              <p:nvPr/>
            </p:nvSpPr>
            <p:spPr>
              <a:xfrm>
                <a:off x="8133649" y="83260"/>
                <a:ext cx="6800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000" dirty="0">
                    <a:solidFill>
                      <a:srgbClr val="0000FF"/>
                    </a:solidFill>
                  </a:rPr>
                  <a:t>Andra vägen</a:t>
                </a:r>
              </a:p>
            </p:txBody>
          </p:sp>
          <p:sp>
            <p:nvSpPr>
              <p:cNvPr id="30" name="textruta 29"/>
              <p:cNvSpPr txBox="1"/>
              <p:nvPr/>
            </p:nvSpPr>
            <p:spPr>
              <a:xfrm>
                <a:off x="4691002" y="4709785"/>
                <a:ext cx="7922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400" dirty="0">
                    <a:solidFill>
                      <a:srgbClr val="FF0000"/>
                    </a:solidFill>
                  </a:rPr>
                  <a:t>NH 1m </a:t>
                </a:r>
              </a:p>
            </p:txBody>
          </p:sp>
        </p:grpSp>
        <p:cxnSp>
          <p:nvCxnSpPr>
            <p:cNvPr id="32" name="Rak koppling 31"/>
            <p:cNvCxnSpPr/>
            <p:nvPr/>
          </p:nvCxnSpPr>
          <p:spPr bwMode="auto">
            <a:xfrm>
              <a:off x="6611425" y="483370"/>
              <a:ext cx="0" cy="6374630"/>
            </a:xfrm>
            <a:prstGeom prst="line">
              <a:avLst/>
            </a:prstGeom>
            <a:noFill/>
            <a:ln w="31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textruta 34"/>
            <p:cNvSpPr txBox="1"/>
            <p:nvPr/>
          </p:nvSpPr>
          <p:spPr>
            <a:xfrm>
              <a:off x="6195224" y="140887"/>
              <a:ext cx="86584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1000" dirty="0">
                  <a:solidFill>
                    <a:srgbClr val="FF00FF"/>
                  </a:solidFill>
                </a:rPr>
                <a:t>Strandlinjen</a:t>
              </a:r>
            </a:p>
          </p:txBody>
        </p:sp>
      </p:grpSp>
      <p:grpSp>
        <p:nvGrpSpPr>
          <p:cNvPr id="37" name="Grupp 36"/>
          <p:cNvGrpSpPr/>
          <p:nvPr/>
        </p:nvGrpSpPr>
        <p:grpSpPr>
          <a:xfrm>
            <a:off x="1611905" y="44624"/>
            <a:ext cx="2944859" cy="3421414"/>
            <a:chOff x="102136" y="569561"/>
            <a:chExt cx="2944859" cy="3421414"/>
          </a:xfrm>
        </p:grpSpPr>
        <p:grpSp>
          <p:nvGrpSpPr>
            <p:cNvPr id="29" name="Grupp 28"/>
            <p:cNvGrpSpPr/>
            <p:nvPr/>
          </p:nvGrpSpPr>
          <p:grpSpPr>
            <a:xfrm>
              <a:off x="102136" y="569561"/>
              <a:ext cx="2944859" cy="3421414"/>
              <a:chOff x="102136" y="569561"/>
              <a:chExt cx="2944859" cy="3421414"/>
            </a:xfrm>
          </p:grpSpPr>
          <p:pic>
            <p:nvPicPr>
              <p:cNvPr id="18" name="Bildobjekt 17"/>
              <p:cNvPicPr>
                <a:picLocks noChangeAspect="1"/>
              </p:cNvPicPr>
              <p:nvPr/>
            </p:nvPicPr>
            <p:blipFill rotWithShape="1">
              <a:blip r:embed="rId6"/>
              <a:srcRect l="26681" r="28501" b="27755"/>
              <a:stretch/>
            </p:blipFill>
            <p:spPr>
              <a:xfrm>
                <a:off x="102136" y="569561"/>
                <a:ext cx="2944859" cy="342141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7" name="Ellips 26"/>
              <p:cNvSpPr/>
              <p:nvPr/>
            </p:nvSpPr>
            <p:spPr bwMode="auto">
              <a:xfrm>
                <a:off x="1140616" y="2683937"/>
                <a:ext cx="152400" cy="145601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Ellips 27"/>
              <p:cNvSpPr/>
              <p:nvPr/>
            </p:nvSpPr>
            <p:spPr bwMode="auto">
              <a:xfrm>
                <a:off x="891765" y="2342075"/>
                <a:ext cx="135734" cy="160887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6" name="Ellips 35"/>
            <p:cNvSpPr/>
            <p:nvPr/>
          </p:nvSpPr>
          <p:spPr bwMode="auto">
            <a:xfrm>
              <a:off x="1369216" y="2950637"/>
              <a:ext cx="152400" cy="145601"/>
            </a:xfrm>
            <a:prstGeom prst="ellips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1" name="Grupp 40"/>
          <p:cNvGrpSpPr/>
          <p:nvPr/>
        </p:nvGrpSpPr>
        <p:grpSpPr>
          <a:xfrm>
            <a:off x="483229" y="3875327"/>
            <a:ext cx="3206757" cy="2726450"/>
            <a:chOff x="483229" y="3875327"/>
            <a:chExt cx="3206757" cy="2726450"/>
          </a:xfrm>
        </p:grpSpPr>
        <p:pic>
          <p:nvPicPr>
            <p:cNvPr id="39" name="Bildobjekt 3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3229" y="3875327"/>
              <a:ext cx="3206757" cy="27264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0" name="textruta 39"/>
            <p:cNvSpPr txBox="1"/>
            <p:nvPr/>
          </p:nvSpPr>
          <p:spPr>
            <a:xfrm>
              <a:off x="757177" y="3875327"/>
              <a:ext cx="22829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dirty="0">
                  <a:solidFill>
                    <a:srgbClr val="FF0000"/>
                  </a:solidFill>
                </a:rPr>
                <a:t>ESRI elevation AGOL </a:t>
              </a:r>
            </a:p>
            <a:p>
              <a:r>
                <a:rPr lang="sv-SE" sz="1200" dirty="0">
                  <a:solidFill>
                    <a:srgbClr val="FF0000"/>
                  </a:solidFill>
                </a:rPr>
                <a:t>Global </a:t>
              </a:r>
              <a:r>
                <a:rPr lang="sv-SE" sz="1200" dirty="0" err="1">
                  <a:solidFill>
                    <a:srgbClr val="FF0000"/>
                  </a:solidFill>
                </a:rPr>
                <a:t>terrain</a:t>
              </a:r>
              <a:r>
                <a:rPr lang="sv-SE" sz="1200" dirty="0">
                  <a:solidFill>
                    <a:srgbClr val="FF0000"/>
                  </a:solidFill>
                </a:rPr>
                <a:t> data (här 30m?)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2244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 15"/>
          <p:cNvGrpSpPr/>
          <p:nvPr/>
        </p:nvGrpSpPr>
        <p:grpSpPr>
          <a:xfrm>
            <a:off x="19459" y="559295"/>
            <a:ext cx="9144000" cy="6239068"/>
            <a:chOff x="19459" y="559295"/>
            <a:chExt cx="9144000" cy="6239068"/>
          </a:xfrm>
        </p:grpSpPr>
        <p:grpSp>
          <p:nvGrpSpPr>
            <p:cNvPr id="5" name="Grupp 4"/>
            <p:cNvGrpSpPr/>
            <p:nvPr/>
          </p:nvGrpSpPr>
          <p:grpSpPr>
            <a:xfrm>
              <a:off x="100668" y="559295"/>
              <a:ext cx="8929009" cy="5273397"/>
              <a:chOff x="100668" y="559295"/>
              <a:chExt cx="8929009" cy="5273397"/>
            </a:xfrm>
          </p:grpSpPr>
          <p:sp>
            <p:nvSpPr>
              <p:cNvPr id="4" name="Rektangel 3"/>
              <p:cNvSpPr/>
              <p:nvPr/>
            </p:nvSpPr>
            <p:spPr>
              <a:xfrm>
                <a:off x="100668" y="559295"/>
                <a:ext cx="827993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4400" b="1" dirty="0"/>
                  <a:t>MANUAL </a:t>
                </a:r>
                <a:r>
                  <a:rPr lang="sv-SE" sz="4400" b="1" dirty="0" err="1"/>
                  <a:t>ArcGIS</a:t>
                </a:r>
                <a:r>
                  <a:rPr lang="sv-SE" sz="4400" b="1" dirty="0"/>
                  <a:t> desktop </a:t>
                </a:r>
                <a:endParaRPr lang="sv-SE" sz="4400" dirty="0"/>
              </a:p>
            </p:txBody>
          </p:sp>
          <p:grpSp>
            <p:nvGrpSpPr>
              <p:cNvPr id="18" name="Grupp 17"/>
              <p:cNvGrpSpPr/>
              <p:nvPr/>
            </p:nvGrpSpPr>
            <p:grpSpPr>
              <a:xfrm>
                <a:off x="230698" y="3278147"/>
                <a:ext cx="8745522" cy="2554545"/>
                <a:chOff x="230698" y="4049935"/>
                <a:chExt cx="8745522" cy="2554545"/>
              </a:xfrm>
            </p:grpSpPr>
            <p:sp>
              <p:nvSpPr>
                <p:cNvPr id="3" name="Rektangel 2"/>
                <p:cNvSpPr/>
                <p:nvPr/>
              </p:nvSpPr>
              <p:spPr>
                <a:xfrm>
                  <a:off x="230698" y="4049935"/>
                  <a:ext cx="6618913" cy="255454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sv-SE" sz="1600" dirty="0"/>
                </a:p>
                <a:p>
                  <a:r>
                    <a:rPr lang="sv-SE" sz="1600" dirty="0"/>
                    <a:t>Verktygen består av ett ’paket’ som kan placeras på godtycklig plats där man köra ArcGIS</a:t>
                  </a:r>
                  <a:r>
                    <a:rPr lang="sv-SE" sz="1600" baseline="30000" dirty="0"/>
                    <a:t>1) </a:t>
                  </a:r>
                  <a:r>
                    <a:rPr lang="sv-SE" sz="1600" dirty="0"/>
                    <a:t>(</a:t>
                  </a:r>
                  <a:r>
                    <a:rPr lang="sv-SE" sz="1600" dirty="0" err="1"/>
                    <a:t>ArcMap</a:t>
                  </a:r>
                  <a:r>
                    <a:rPr lang="sv-SE" sz="1600" dirty="0"/>
                    <a:t>). Detta blir din </a:t>
                  </a:r>
                  <a:r>
                    <a:rPr lang="sv-SE" sz="1600" dirty="0" err="1"/>
                    <a:t>Home</a:t>
                  </a:r>
                  <a:r>
                    <a:rPr lang="sv-SE" sz="1600" dirty="0"/>
                    <a:t>-katalog i </a:t>
                  </a:r>
                  <a:r>
                    <a:rPr lang="sv-SE" sz="1600" dirty="0" err="1"/>
                    <a:t>ArcCatalog</a:t>
                  </a:r>
                  <a:r>
                    <a:rPr lang="sv-SE" sz="1600" dirty="0"/>
                    <a:t>. 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sv-SE" sz="1600" dirty="0"/>
                    <a:t>Två </a:t>
                  </a:r>
                  <a:r>
                    <a:rPr lang="sv-SE" sz="1600" dirty="0" err="1"/>
                    <a:t>mxd</a:t>
                  </a:r>
                  <a:r>
                    <a:rPr lang="sv-SE" sz="1600" dirty="0"/>
                    <a:t>-filer, </a:t>
                  </a:r>
                  <a:r>
                    <a:rPr lang="sv-SE" sz="1600" dirty="0" err="1"/>
                    <a:t>plan.mxd</a:t>
                  </a:r>
                  <a:r>
                    <a:rPr lang="sv-SE" sz="1600" dirty="0"/>
                    <a:t> och </a:t>
                  </a:r>
                  <a:r>
                    <a:rPr lang="sv-SE" sz="1600" dirty="0" err="1"/>
                    <a:t>profil.mxd</a:t>
                  </a:r>
                  <a:endParaRPr lang="sv-SE" sz="1600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sv-SE" sz="1600" dirty="0"/>
                    <a:t>Data (lagrade i ESRI </a:t>
                  </a:r>
                  <a:r>
                    <a:rPr lang="sv-SE" sz="1600" dirty="0" err="1"/>
                    <a:t>File</a:t>
                  </a:r>
                  <a:r>
                    <a:rPr lang="sv-SE" sz="1600" dirty="0"/>
                    <a:t> </a:t>
                  </a:r>
                  <a:r>
                    <a:rPr lang="sv-SE" sz="1600" dirty="0" err="1"/>
                    <a:t>GeodataBase</a:t>
                  </a:r>
                  <a:r>
                    <a:rPr lang="sv-SE" sz="1600" dirty="0"/>
                    <a:t> *.</a:t>
                  </a:r>
                  <a:r>
                    <a:rPr lang="sv-SE" sz="1600" dirty="0" err="1"/>
                    <a:t>gdb</a:t>
                  </a:r>
                  <a:r>
                    <a:rPr lang="sv-SE" sz="1600" dirty="0"/>
                    <a:t>) samt koppling till Lantmäteriet höjdgrid</a:t>
                  </a:r>
                  <a:r>
                    <a:rPr lang="sv-SE" sz="1600" baseline="30000" dirty="0"/>
                    <a:t>2) </a:t>
                  </a:r>
                  <a:r>
                    <a:rPr lang="sv-SE" sz="1600" dirty="0"/>
                    <a:t>1m pixel via deras WCS-tjänst</a:t>
                  </a:r>
                  <a:r>
                    <a:rPr lang="sv-SE" sz="1600" baseline="30000" dirty="0"/>
                    <a:t>3)   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sv-SE" sz="1600" dirty="0" err="1"/>
                    <a:t>Layerfiles</a:t>
                  </a:r>
                  <a:r>
                    <a:rPr lang="sv-SE" sz="1600" dirty="0"/>
                    <a:t> (*.</a:t>
                  </a:r>
                  <a:r>
                    <a:rPr lang="sv-SE" sz="1600" dirty="0" err="1"/>
                    <a:t>lyr</a:t>
                  </a:r>
                  <a:r>
                    <a:rPr lang="sv-SE" sz="1600" dirty="0"/>
                    <a:t>) för manérsättning (och datakälla) 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sv-SE" sz="1600" dirty="0"/>
                    <a:t>Tools/verktyg för att genomföra profilgenerering och beräkning av </a:t>
                  </a:r>
                  <a:r>
                    <a:rPr lang="sv-SE" sz="1600" dirty="0" err="1"/>
                    <a:t>Fc</a:t>
                  </a:r>
                  <a:r>
                    <a:rPr lang="sv-SE" sz="1600" dirty="0"/>
                    <a:t> säkerhetsfaktor </a:t>
                  </a:r>
                </a:p>
              </p:txBody>
            </p:sp>
            <p:grpSp>
              <p:nvGrpSpPr>
                <p:cNvPr id="6" name="Grupp 5"/>
                <p:cNvGrpSpPr/>
                <p:nvPr/>
              </p:nvGrpSpPr>
              <p:grpSpPr>
                <a:xfrm>
                  <a:off x="7604620" y="4190386"/>
                  <a:ext cx="1371600" cy="1565151"/>
                  <a:chOff x="5868144" y="1082147"/>
                  <a:chExt cx="1371600" cy="1565151"/>
                </a:xfrm>
              </p:grpSpPr>
              <p:pic>
                <p:nvPicPr>
                  <p:cNvPr id="8" name="Bildobjekt 7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b="53138"/>
                  <a:stretch/>
                </p:blipFill>
                <p:spPr>
                  <a:xfrm>
                    <a:off x="5868144" y="1082147"/>
                    <a:ext cx="1371600" cy="834685"/>
                  </a:xfrm>
                  <a:prstGeom prst="rect">
                    <a:avLst/>
                  </a:prstGeom>
                </p:spPr>
              </p:pic>
              <p:pic>
                <p:nvPicPr>
                  <p:cNvPr id="9" name="Bildobjekt 8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t="60641"/>
                  <a:stretch/>
                </p:blipFill>
                <p:spPr>
                  <a:xfrm>
                    <a:off x="5868144" y="1946243"/>
                    <a:ext cx="1371600" cy="70105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" name="Rektangel 1"/>
                <p:cNvSpPr/>
                <p:nvPr/>
              </p:nvSpPr>
              <p:spPr bwMode="auto">
                <a:xfrm>
                  <a:off x="7545897" y="4190386"/>
                  <a:ext cx="1119931" cy="1565151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" name="Rektangel 9"/>
                <p:cNvSpPr/>
                <p:nvPr/>
              </p:nvSpPr>
              <p:spPr bwMode="auto">
                <a:xfrm>
                  <a:off x="2432808" y="4353886"/>
                  <a:ext cx="645951" cy="26006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14" name="Koppling: vinklad 13"/>
                <p:cNvCxnSpPr>
                  <a:stCxn id="10" idx="0"/>
                  <a:endCxn id="2" idx="0"/>
                </p:cNvCxnSpPr>
                <p:nvPr/>
              </p:nvCxnSpPr>
              <p:spPr bwMode="auto">
                <a:xfrm rot="5400000" flipH="1" flipV="1">
                  <a:off x="5349073" y="1597097"/>
                  <a:ext cx="163500" cy="5350079"/>
                </a:xfrm>
                <a:prstGeom prst="bentConnector3">
                  <a:avLst>
                    <a:gd name="adj1" fmla="val 239817"/>
                  </a:avLst>
                </a:prstGeom>
                <a:no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5" name="Rektangel 14"/>
              <p:cNvSpPr/>
              <p:nvPr/>
            </p:nvSpPr>
            <p:spPr>
              <a:xfrm>
                <a:off x="230698" y="1430528"/>
                <a:ext cx="577582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dirty="0"/>
                  <a:t>Vad krävs?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v-SE" sz="1600" dirty="0" err="1"/>
                  <a:t>ArcGIS</a:t>
                </a:r>
                <a:r>
                  <a:rPr lang="sv-SE" sz="1600" dirty="0"/>
                  <a:t> 10.3–10.5 Desktop (räcker med Basic)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v-SE" sz="1600" dirty="0"/>
                  <a:t>(3D </a:t>
                </a:r>
                <a:r>
                  <a:rPr lang="sv-SE" sz="1600" dirty="0" err="1"/>
                  <a:t>Analyst</a:t>
                </a:r>
                <a:r>
                  <a:rPr lang="sv-SE" sz="1600" dirty="0"/>
                  <a:t> eller Spatial </a:t>
                </a:r>
                <a:r>
                  <a:rPr lang="sv-SE" sz="1600" dirty="0" err="1"/>
                  <a:t>Analyst</a:t>
                </a:r>
                <a:r>
                  <a:rPr lang="sv-SE" sz="1600" dirty="0"/>
                  <a:t> krävs ej)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v-SE" sz="1600" dirty="0"/>
                  <a:t>Vissa förkunskaper i </a:t>
                </a:r>
                <a:r>
                  <a:rPr lang="sv-SE" sz="1600" dirty="0" err="1"/>
                  <a:t>ArcGIS</a:t>
                </a:r>
                <a:endParaRPr lang="sv-SE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v-SE" sz="1600" dirty="0"/>
                  <a:t>[Geotekniska kunskaper (om </a:t>
                </a:r>
                <a:r>
                  <a:rPr lang="sv-SE" sz="1600" dirty="0" err="1"/>
                  <a:t>Fc</a:t>
                </a:r>
                <a:r>
                  <a:rPr lang="sv-SE" sz="1600" dirty="0"/>
                  <a:t> skall beräknas)]</a:t>
                </a:r>
              </a:p>
            </p:txBody>
          </p:sp>
          <p:sp>
            <p:nvSpPr>
              <p:cNvPr id="19" name="textruta 18"/>
              <p:cNvSpPr txBox="1"/>
              <p:nvPr/>
            </p:nvSpPr>
            <p:spPr>
              <a:xfrm>
                <a:off x="7341833" y="599531"/>
                <a:ext cx="1687844" cy="101566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200" i="1" dirty="0"/>
                  <a:t>I manualen förekommer SGI-intern-specifika</a:t>
                </a:r>
              </a:p>
              <a:p>
                <a:pPr algn="ctr"/>
                <a:r>
                  <a:rPr lang="sv-SE" sz="1200" i="1" dirty="0"/>
                  <a:t>noteringar (kursivt, grå bakgrund) </a:t>
                </a:r>
              </a:p>
            </p:txBody>
          </p:sp>
        </p:grpSp>
        <p:sp>
          <p:nvSpPr>
            <p:cNvPr id="7" name="textruta 6"/>
            <p:cNvSpPr txBox="1"/>
            <p:nvPr/>
          </p:nvSpPr>
          <p:spPr>
            <a:xfrm>
              <a:off x="19459" y="6090477"/>
              <a:ext cx="69188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28600" indent="-228600">
                <a:buAutoNum type="arabicParenR"/>
              </a:pPr>
              <a:endParaRPr lang="sv-SE" sz="1000" dirty="0"/>
            </a:p>
            <a:p>
              <a:pPr marL="228600" indent="-228600">
                <a:buAutoNum type="arabicParenR"/>
              </a:pPr>
              <a:r>
                <a:rPr lang="sv-SE" sz="1000" dirty="0" err="1"/>
                <a:t>ArcGIS</a:t>
              </a:r>
              <a:r>
                <a:rPr lang="sv-SE" sz="1000" dirty="0"/>
                <a:t> används här synonymt med </a:t>
              </a:r>
              <a:r>
                <a:rPr lang="sv-SE" sz="1000" dirty="0" err="1"/>
                <a:t>ArcMap</a:t>
              </a:r>
              <a:r>
                <a:rPr lang="sv-SE" sz="1000" dirty="0"/>
                <a:t>. </a:t>
              </a:r>
              <a:r>
                <a:rPr lang="sv-SE" sz="1000" dirty="0" err="1"/>
                <a:t>ArcGIS</a:t>
              </a:r>
              <a:r>
                <a:rPr lang="sv-SE" sz="1000" dirty="0"/>
                <a:t> är annars, korrekt benämnt, en svit av programvaror från ESRI</a:t>
              </a:r>
            </a:p>
            <a:p>
              <a:pPr marL="228600" indent="-228600">
                <a:buAutoNum type="arabicParenR"/>
              </a:pPr>
              <a:r>
                <a:rPr lang="sv-SE" sz="1000" dirty="0" err="1"/>
                <a:t>Höjdgrid</a:t>
              </a:r>
              <a:r>
                <a:rPr lang="sv-SE" sz="1000" dirty="0"/>
                <a:t>, DEM Digital Elevation </a:t>
              </a:r>
              <a:r>
                <a:rPr lang="sv-SE" sz="1000" dirty="0" err="1"/>
                <a:t>Model</a:t>
              </a:r>
              <a:r>
                <a:rPr lang="sv-SE" sz="1000" dirty="0"/>
                <a:t> och DTM Digital </a:t>
              </a:r>
              <a:r>
                <a:rPr lang="sv-SE" sz="1000" dirty="0" err="1"/>
                <a:t>Terrain</a:t>
              </a:r>
              <a:r>
                <a:rPr lang="sv-SE" sz="1000" dirty="0"/>
                <a:t> </a:t>
              </a:r>
              <a:r>
                <a:rPr lang="sv-SE" sz="1000" dirty="0" err="1"/>
                <a:t>model</a:t>
              </a:r>
              <a:r>
                <a:rPr lang="sv-SE" sz="1000" dirty="0"/>
                <a:t> används synonymt i denna </a:t>
              </a:r>
              <a:r>
                <a:rPr lang="sv-SE" sz="1000" dirty="0" err="1"/>
                <a:t>ppt</a:t>
              </a:r>
              <a:endParaRPr lang="sv-SE" sz="1000" dirty="0"/>
            </a:p>
            <a:p>
              <a:pPr marL="228600" indent="-228600">
                <a:buAutoNum type="arabicParenR"/>
              </a:pPr>
              <a:r>
                <a:rPr lang="sv-SE" sz="1000" dirty="0"/>
                <a:t>WCS = Web </a:t>
              </a:r>
              <a:r>
                <a:rPr lang="sv-SE" sz="1000" dirty="0" err="1"/>
                <a:t>Coverage</a:t>
              </a:r>
              <a:r>
                <a:rPr lang="sv-SE" sz="1000" dirty="0"/>
                <a:t> Service, en standard för att distribuera data över Internet </a:t>
              </a:r>
            </a:p>
          </p:txBody>
        </p:sp>
        <p:cxnSp>
          <p:nvCxnSpPr>
            <p:cNvPr id="12" name="Rak koppling 11"/>
            <p:cNvCxnSpPr/>
            <p:nvPr/>
          </p:nvCxnSpPr>
          <p:spPr bwMode="auto">
            <a:xfrm>
              <a:off x="19459" y="6140469"/>
              <a:ext cx="9144000" cy="0"/>
            </a:xfrm>
            <a:prstGeom prst="lin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08535672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formgivning">
  <a:themeElements>
    <a:clrScheme name="1_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3811</TotalTime>
  <Words>4326</Words>
  <Application>Microsoft Office PowerPoint</Application>
  <PresentationFormat>Bildspel på skärmen (4:3)</PresentationFormat>
  <Paragraphs>420</Paragraphs>
  <Slides>40</Slides>
  <Notes>40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40</vt:i4>
      </vt:variant>
    </vt:vector>
  </HeadingPairs>
  <TitlesOfParts>
    <vt:vector size="45" baseType="lpstr">
      <vt:lpstr>Arial</vt:lpstr>
      <vt:lpstr>Times New Roman</vt:lpstr>
      <vt:lpstr>Wingdings</vt:lpstr>
      <vt:lpstr>Standardformgivning</vt:lpstr>
      <vt:lpstr>1_Standardformgivning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SGI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Administratör</dc:creator>
  <cp:lastModifiedBy>Mats Öberg</cp:lastModifiedBy>
  <cp:revision>568</cp:revision>
  <cp:lastPrinted>2018-02-16T14:26:48Z</cp:lastPrinted>
  <dcterms:created xsi:type="dcterms:W3CDTF">2011-04-28T14:03:35Z</dcterms:created>
  <dcterms:modified xsi:type="dcterms:W3CDTF">2018-08-17T10:21:30Z</dcterms:modified>
</cp:coreProperties>
</file>