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5" r:id="rId3"/>
    <p:sldId id="304" r:id="rId4"/>
    <p:sldId id="285" r:id="rId5"/>
    <p:sldId id="288" r:id="rId6"/>
    <p:sldId id="302" r:id="rId7"/>
    <p:sldId id="292" r:id="rId8"/>
    <p:sldId id="293" r:id="rId9"/>
    <p:sldId id="294" r:id="rId10"/>
    <p:sldId id="295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6" autoAdjust="0"/>
    <p:restoredTop sz="94660"/>
  </p:normalViewPr>
  <p:slideViewPr>
    <p:cSldViewPr snapToGrid="0">
      <p:cViewPr>
        <p:scale>
          <a:sx n="100" d="100"/>
          <a:sy n="100" d="100"/>
        </p:scale>
        <p:origin x="-210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39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3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mats.oberg@swedgeo.se/SGI/2016-11-18</a:t>
            </a:r>
          </a:p>
          <a:p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e/url?sa=i&amp;rct=j&amp;q=&amp;esrc=s&amp;source=images&amp;cd=&amp;cad=rja&amp;uact=8&amp;ved=0ahUKEwiynZ3_wLzQAhXMbBoKHdEeAP4QjRwIBw&amp;url=http://www.swedgeo.se/sv/kunskapscentrum/om-geoteknik-och-miljogeoteknik/geoteknik-och-markmiljo/ras-och-skred/&amp;psig=AFQjCNEB7bfYsHUhj2-3n3rIM1mOUcGjSg&amp;ust=1479909040683452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://skl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www.bohusr&#228;ddningstj&#228;nstf&#246;rbund.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is.swedgeo.se/rtj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1687885" y="1950393"/>
            <a:ext cx="5188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 smtClean="0"/>
              <a:t>Ras, skred och övriga </a:t>
            </a:r>
            <a:r>
              <a:rPr lang="sv-SE" sz="4800" b="1" dirty="0" smtClean="0"/>
              <a:t>jordrörelser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31869" y="6230172"/>
            <a:ext cx="3316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Karin Odén, </a:t>
            </a:r>
            <a:r>
              <a:rPr lang="en-US" sz="1400" b="1" dirty="0" err="1">
                <a:solidFill>
                  <a:srgbClr val="FF0000"/>
                </a:solidFill>
              </a:rPr>
              <a:t>geotekniker</a:t>
            </a:r>
            <a:r>
              <a:rPr lang="en-US" sz="1400" b="1" dirty="0">
                <a:solidFill>
                  <a:srgbClr val="FF0000"/>
                </a:solidFill>
              </a:rPr>
              <a:t>, SGI</a:t>
            </a:r>
            <a:endParaRPr lang="sv-SE" sz="1400" b="1" dirty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Mats Öberg, GIS </a:t>
            </a:r>
            <a:r>
              <a:rPr lang="en-US" sz="1400" b="1" dirty="0" err="1" smtClean="0">
                <a:solidFill>
                  <a:srgbClr val="FF0000"/>
                </a:solidFill>
              </a:rPr>
              <a:t>systemutvecklare</a:t>
            </a:r>
            <a:r>
              <a:rPr lang="en-US" sz="1400" b="1" dirty="0" smtClean="0">
                <a:solidFill>
                  <a:srgbClr val="FF0000"/>
                </a:solidFill>
              </a:rPr>
              <a:t>, SGI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503969" y="6230172"/>
            <a:ext cx="2039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MSB/USAR </a:t>
            </a:r>
            <a:r>
              <a:rPr lang="en-US" sz="1400" b="1" dirty="0" err="1" smtClean="0">
                <a:solidFill>
                  <a:srgbClr val="FF0000"/>
                </a:solidFill>
              </a:rPr>
              <a:t>möte</a:t>
            </a:r>
            <a:r>
              <a:rPr lang="en-US" sz="14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Stockholm, 1 </a:t>
            </a:r>
            <a:r>
              <a:rPr lang="en-US" sz="1400" b="1" dirty="0" err="1" smtClean="0">
                <a:solidFill>
                  <a:srgbClr val="FF0000"/>
                </a:solidFill>
              </a:rPr>
              <a:t>dec</a:t>
            </a:r>
            <a:r>
              <a:rPr lang="en-US" sz="1400" b="1" dirty="0" smtClean="0">
                <a:solidFill>
                  <a:srgbClr val="FF0000"/>
                </a:solidFill>
              </a:rPr>
              <a:t> 2016 </a:t>
            </a:r>
            <a:endParaRPr lang="sv-SE" sz="1400" b="1" dirty="0">
              <a:solidFill>
                <a:srgbClr val="FF0000"/>
              </a:solidFill>
            </a:endParaRPr>
          </a:p>
        </p:txBody>
      </p:sp>
      <p:cxnSp>
        <p:nvCxnSpPr>
          <p:cNvPr id="7" name="Rak 6"/>
          <p:cNvCxnSpPr/>
          <p:nvPr/>
        </p:nvCxnSpPr>
        <p:spPr>
          <a:xfrm>
            <a:off x="-41643" y="6165304"/>
            <a:ext cx="91856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9" y="872669"/>
            <a:ext cx="7100664" cy="5680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472559"/>
            <a:ext cx="7323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/>
              <a:t>Lista över ingående WMS-lager i RTJ FÄLT/GEOSTAB/VAKASTAB 2(2)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507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ildresultat för skre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21" name="Grupp 20"/>
          <p:cNvGrpSpPr/>
          <p:nvPr/>
        </p:nvGrpSpPr>
        <p:grpSpPr>
          <a:xfrm>
            <a:off x="214108" y="4367747"/>
            <a:ext cx="3250193" cy="2293938"/>
            <a:chOff x="5768221" y="4300537"/>
            <a:chExt cx="3250193" cy="229393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221" y="4300537"/>
              <a:ext cx="3250193" cy="22939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Rektangel 18"/>
            <p:cNvSpPr/>
            <p:nvPr/>
          </p:nvSpPr>
          <p:spPr>
            <a:xfrm>
              <a:off x="5810251" y="5855810"/>
              <a:ext cx="3131963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b="1" dirty="0"/>
                <a:t>3. Webbaserad stödfunktion </a:t>
              </a:r>
              <a:endParaRPr lang="sv-SE" b="1" dirty="0" smtClean="0"/>
            </a:p>
            <a:p>
              <a:r>
                <a:rPr lang="sv-SE" b="1" dirty="0" smtClean="0"/>
                <a:t>RTJ </a:t>
              </a:r>
              <a:r>
                <a:rPr lang="sv-SE" b="1" dirty="0"/>
                <a:t>FÄLT vid akuta händelser</a:t>
              </a:r>
            </a:p>
          </p:txBody>
        </p:sp>
      </p:grpSp>
      <p:grpSp>
        <p:nvGrpSpPr>
          <p:cNvPr id="22" name="Grupp 21"/>
          <p:cNvGrpSpPr/>
          <p:nvPr/>
        </p:nvGrpSpPr>
        <p:grpSpPr>
          <a:xfrm>
            <a:off x="152400" y="622406"/>
            <a:ext cx="3464301" cy="1873808"/>
            <a:chOff x="3089500" y="1164667"/>
            <a:chExt cx="3546096" cy="1718557"/>
          </a:xfrm>
        </p:grpSpPr>
        <p:grpSp>
          <p:nvGrpSpPr>
            <p:cNvPr id="9" name="Grupp 8"/>
            <p:cNvGrpSpPr>
              <a:grpSpLocks noChangeAspect="1"/>
            </p:cNvGrpSpPr>
            <p:nvPr/>
          </p:nvGrpSpPr>
          <p:grpSpPr>
            <a:xfrm>
              <a:off x="3089500" y="1164667"/>
              <a:ext cx="3546096" cy="1718557"/>
              <a:chOff x="-14086" y="1118784"/>
              <a:chExt cx="9158086" cy="4438316"/>
            </a:xfrm>
          </p:grpSpPr>
          <p:pic>
            <p:nvPicPr>
              <p:cNvPr id="11" name="Picture 2" descr="http://www.swedgeo.se/imagevault/publishedmedia/vi2603sg9p0u8jcq3tu3/Scandinav_DMAK_BirgerLallo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4086" y="1118784"/>
                <a:ext cx="9158086" cy="44383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52" y="1226506"/>
                <a:ext cx="1680834" cy="25964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4" name="Rektangel 13"/>
              <p:cNvSpPr/>
              <p:nvPr/>
            </p:nvSpPr>
            <p:spPr>
              <a:xfrm>
                <a:off x="4391575" y="1174255"/>
                <a:ext cx="1882248" cy="2154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sv-SE" sz="800" dirty="0"/>
                  <a:t>Foto: Birger Lallo/Skandinav Bildbyrå</a:t>
                </a:r>
              </a:p>
            </p:txBody>
          </p:sp>
        </p:grpSp>
        <p:sp>
          <p:nvSpPr>
            <p:cNvPr id="5" name="Rektangel 4"/>
            <p:cNvSpPr/>
            <p:nvPr/>
          </p:nvSpPr>
          <p:spPr>
            <a:xfrm>
              <a:off x="3270317" y="1762335"/>
              <a:ext cx="3259650" cy="479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sv-SE" sz="2800" b="1" dirty="0"/>
                <a:t>1. </a:t>
              </a:r>
              <a:r>
                <a:rPr lang="sv-SE" sz="2800" b="1" dirty="0" err="1"/>
                <a:t>SGI’s</a:t>
              </a:r>
              <a:r>
                <a:rPr lang="sv-SE" sz="2800" b="1" dirty="0"/>
                <a:t> </a:t>
              </a:r>
              <a:r>
                <a:rPr lang="sv-SE" sz="2800" b="1" dirty="0" err="1"/>
                <a:t>TiB</a:t>
              </a:r>
              <a:r>
                <a:rPr lang="sv-SE" sz="2800" b="1" dirty="0"/>
                <a:t>-funktion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013" y="1192091"/>
              <a:ext cx="16954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upp 23"/>
          <p:cNvGrpSpPr/>
          <p:nvPr/>
        </p:nvGrpSpPr>
        <p:grpSpPr>
          <a:xfrm>
            <a:off x="4229100" y="1704975"/>
            <a:ext cx="4591050" cy="3571875"/>
            <a:chOff x="4419600" y="523875"/>
            <a:chExt cx="4591050" cy="3571875"/>
          </a:xfrm>
        </p:grpSpPr>
        <p:grpSp>
          <p:nvGrpSpPr>
            <p:cNvPr id="20" name="Grupp 19"/>
            <p:cNvGrpSpPr/>
            <p:nvPr/>
          </p:nvGrpSpPr>
          <p:grpSpPr>
            <a:xfrm>
              <a:off x="4514850" y="667885"/>
              <a:ext cx="4381500" cy="3354220"/>
              <a:chOff x="152400" y="3313280"/>
              <a:chExt cx="4381500" cy="3354220"/>
            </a:xfrm>
          </p:grpSpPr>
          <p:pic>
            <p:nvPicPr>
              <p:cNvPr id="17" name="Picture 9" descr="smårödskr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227512"/>
                <a:ext cx="3168162" cy="24399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1" descr="tuveskre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366" y="3313280"/>
                <a:ext cx="2284534" cy="26352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Bildresultat för skred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3362" y="5425738"/>
                <a:ext cx="1594338" cy="11750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ktangel 8"/>
              <p:cNvSpPr>
                <a:spLocks noChangeArrowheads="1"/>
              </p:cNvSpPr>
              <p:nvPr/>
            </p:nvSpPr>
            <p:spPr bwMode="auto">
              <a:xfrm>
                <a:off x="207718" y="3395995"/>
                <a:ext cx="3057525" cy="95410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/>
              <a:p>
                <a:r>
                  <a:rPr lang="sv-SE" sz="2800" b="1" dirty="0" smtClean="0"/>
                  <a:t>2. Ras, skred och övriga jordrörelser </a:t>
                </a:r>
                <a:endParaRPr lang="sv-SE" sz="2800" b="1" dirty="0"/>
              </a:p>
            </p:txBody>
          </p:sp>
        </p:grpSp>
        <p:sp>
          <p:nvSpPr>
            <p:cNvPr id="23" name="Rektangel 22"/>
            <p:cNvSpPr/>
            <p:nvPr/>
          </p:nvSpPr>
          <p:spPr>
            <a:xfrm>
              <a:off x="4419600" y="523875"/>
              <a:ext cx="4591050" cy="35718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857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ildresultat för skre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9" name="Rektangel 18"/>
          <p:cNvSpPr/>
          <p:nvPr/>
        </p:nvSpPr>
        <p:spPr>
          <a:xfrm>
            <a:off x="1133475" y="1760595"/>
            <a:ext cx="7419975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3600" b="1" dirty="0"/>
              <a:t>3. Webbaserad stödfunktion </a:t>
            </a:r>
            <a:endParaRPr lang="sv-SE" sz="3600" b="1" dirty="0" smtClean="0"/>
          </a:p>
          <a:p>
            <a:r>
              <a:rPr lang="sv-SE" sz="3600" b="1" dirty="0" smtClean="0"/>
              <a:t>RTJ </a:t>
            </a:r>
            <a:r>
              <a:rPr lang="sv-SE" sz="3600" b="1" dirty="0" smtClean="0"/>
              <a:t>FÄLT och GEOSTAB</a:t>
            </a:r>
          </a:p>
          <a:p>
            <a:r>
              <a:rPr lang="sv-SE" sz="3600" b="1" dirty="0" smtClean="0"/>
              <a:t>vid </a:t>
            </a:r>
            <a:r>
              <a:rPr lang="sv-SE" sz="3600" b="1" dirty="0"/>
              <a:t>akuta händelser</a:t>
            </a:r>
          </a:p>
        </p:txBody>
      </p:sp>
    </p:spTree>
    <p:extLst>
      <p:ext uri="{BB962C8B-B14F-4D97-AF65-F5344CB8AC3E}">
        <p14:creationId xmlns:p14="http://schemas.microsoft.com/office/powerpoint/2010/main" val="33674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prstClr val="black"/>
                </a:solidFill>
              </a:rPr>
              <a:t>MSB2:4 utvecklingsprojekt 2014-2015</a:t>
            </a:r>
          </a:p>
        </p:txBody>
      </p:sp>
      <p:sp>
        <p:nvSpPr>
          <p:cNvPr id="5" name="Rektangel 4"/>
          <p:cNvSpPr/>
          <p:nvPr/>
        </p:nvSpPr>
        <p:spPr>
          <a:xfrm>
            <a:off x="837256" y="2248755"/>
            <a:ext cx="76237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Sammanställning av data från </a:t>
            </a:r>
            <a:r>
              <a:rPr lang="sv-SE" sz="2000" b="1" dirty="0" smtClean="0"/>
              <a:t>geodata.se/Geodataportalen</a:t>
            </a:r>
            <a:r>
              <a:rPr lang="sv-SE" sz="2000" dirty="0" smtClean="0"/>
              <a:t> samt </a:t>
            </a:r>
            <a:r>
              <a:rPr lang="sv-SE" sz="2000" b="1" dirty="0" smtClean="0"/>
              <a:t>Geodatasamverkan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Tre moderna rikstäckande webbapplikationer </a:t>
            </a:r>
            <a:r>
              <a:rPr lang="sv-SE" sz="2000" b="1" dirty="0"/>
              <a:t>RTJ FÄLT, </a:t>
            </a:r>
            <a:r>
              <a:rPr lang="sv-SE" sz="2000" b="1" dirty="0" smtClean="0"/>
              <a:t>GEOSTAB och VAKASTAB</a:t>
            </a:r>
            <a:r>
              <a:rPr lang="sv-SE" sz="2000" dirty="0" smtClean="0"/>
              <a:t>. </a:t>
            </a:r>
            <a:r>
              <a:rPr lang="sv-SE" sz="2000" dirty="0" smtClean="0"/>
              <a:t>Räddningstjänsten </a:t>
            </a:r>
            <a:r>
              <a:rPr lang="sv-SE" sz="2000" dirty="0"/>
              <a:t>och sakkunniga myndigheter </a:t>
            </a:r>
            <a:r>
              <a:rPr lang="sv-SE" sz="2000" dirty="0" smtClean="0"/>
              <a:t>kan i </a:t>
            </a:r>
            <a:r>
              <a:rPr lang="sv-SE" sz="2000" dirty="0"/>
              <a:t>samverkan bättre </a:t>
            </a:r>
            <a:r>
              <a:rPr lang="sv-SE" sz="2000" dirty="0" smtClean="0"/>
              <a:t>utnyttja </a:t>
            </a:r>
            <a:r>
              <a:rPr lang="sv-SE" sz="2000" dirty="0"/>
              <a:t>befintliga </a:t>
            </a:r>
            <a:r>
              <a:rPr lang="sv-SE" sz="2000" dirty="0" err="1"/>
              <a:t>geodata</a:t>
            </a:r>
            <a:r>
              <a:rPr lang="sv-SE" sz="2000" dirty="0"/>
              <a:t> för att lösa problem och utföra åtgärder vid överhängande fara för </a:t>
            </a:r>
            <a:r>
              <a:rPr lang="sv-SE" sz="2000" b="1" dirty="0"/>
              <a:t>ras, skred, slamströmmar och kemspill i känslig </a:t>
            </a:r>
            <a:r>
              <a:rPr lang="sv-SE" sz="2000" b="1" dirty="0" smtClean="0"/>
              <a:t>mark</a:t>
            </a:r>
            <a:r>
              <a:rPr lang="sv-SE" sz="2000" dirty="0" smtClean="0"/>
              <a:t>. 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Plattformsoberoende (PC, Mac, surfplatta, mobil) och fältanpassade med responsiv design, har GPS-stöd mm. Central lagring av aktiva lager (räddningstjänsternas och stabsfunktionernas expert-anteckningar).</a:t>
            </a:r>
            <a:endParaRPr lang="sv-SE" sz="2000" dirty="0"/>
          </a:p>
        </p:txBody>
      </p:sp>
      <p:pic>
        <p:nvPicPr>
          <p:cNvPr id="7" name="Picture 2" descr="http://gis.swedgeo.se/startgsp/images/ngdiparter_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1"/>
          <a:stretch/>
        </p:blipFill>
        <p:spPr bwMode="auto">
          <a:xfrm>
            <a:off x="6744966" y="1132544"/>
            <a:ext cx="1913259" cy="51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 1"/>
          <p:cNvGrpSpPr>
            <a:grpSpLocks noChangeAspect="1"/>
          </p:cNvGrpSpPr>
          <p:nvPr/>
        </p:nvGrpSpPr>
        <p:grpSpPr>
          <a:xfrm>
            <a:off x="210817" y="1087916"/>
            <a:ext cx="6066158" cy="609239"/>
            <a:chOff x="186703" y="2086176"/>
            <a:chExt cx="8747746" cy="878557"/>
          </a:xfrm>
        </p:grpSpPr>
        <p:pic>
          <p:nvPicPr>
            <p:cNvPr id="6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228"/>
            <a:stretch/>
          </p:blipFill>
          <p:spPr bwMode="auto">
            <a:xfrm>
              <a:off x="186703" y="2086176"/>
              <a:ext cx="1942436" cy="87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 7"/>
            <p:cNvGrpSpPr/>
            <p:nvPr/>
          </p:nvGrpSpPr>
          <p:grpSpPr>
            <a:xfrm>
              <a:off x="3686175" y="2275140"/>
              <a:ext cx="5248274" cy="500628"/>
              <a:chOff x="2672097" y="2408117"/>
              <a:chExt cx="6011496" cy="716083"/>
            </a:xfrm>
          </p:grpSpPr>
          <p:pic>
            <p:nvPicPr>
              <p:cNvPr id="2050" name="Picture 2" descr="Startsida">
                <a:hlinkClick r:id="rId4" tooltip="Startsida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69" r="43968" b="13277"/>
              <a:stretch/>
            </p:blipFill>
            <p:spPr bwMode="auto">
              <a:xfrm>
                <a:off x="2672097" y="2408117"/>
                <a:ext cx="2226479" cy="7160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e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9365" y="2525457"/>
                <a:ext cx="3514228" cy="481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Startsida - Sveriges kommuner och Landsti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235" y="2336184"/>
              <a:ext cx="931793" cy="37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Rak 11"/>
          <p:cNvCxnSpPr/>
          <p:nvPr/>
        </p:nvCxnSpPr>
        <p:spPr>
          <a:xfrm>
            <a:off x="0" y="186995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458"/>
            <a:ext cx="6486525" cy="6303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6876256" y="617204"/>
            <a:ext cx="2114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hlinkClick r:id="rId3"/>
              </a:rPr>
              <a:t>http://</a:t>
            </a:r>
            <a:r>
              <a:rPr lang="sv-SE" sz="1400" dirty="0" smtClean="0">
                <a:hlinkClick r:id="rId3"/>
              </a:rPr>
              <a:t>gis.swedgeo.se/rtj/</a:t>
            </a:r>
            <a:r>
              <a:rPr lang="sv-SE" sz="1400" dirty="0" smtClean="0"/>
              <a:t>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1895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817737" y="2904549"/>
            <a:ext cx="7340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/>
              <a:t>DEMO / </a:t>
            </a:r>
            <a:r>
              <a:rPr lang="sv-SE" sz="3200" b="1" dirty="0" err="1" smtClean="0"/>
              <a:t>skärmdumpar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826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92706" y="28575"/>
            <a:ext cx="9036883" cy="6591299"/>
            <a:chOff x="92706" y="28575"/>
            <a:chExt cx="9036883" cy="65912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06" y="621517"/>
              <a:ext cx="8498843" cy="59983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ruta 9"/>
            <p:cNvSpPr txBox="1"/>
            <p:nvPr/>
          </p:nvSpPr>
          <p:spPr>
            <a:xfrm>
              <a:off x="7296150" y="28575"/>
              <a:ext cx="1833439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 smtClean="0"/>
                <a:t>RTJ FÄLT</a:t>
              </a:r>
              <a:endParaRPr lang="en-US" sz="2000" b="1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400" y="2360750"/>
              <a:ext cx="2707731" cy="1223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54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7296150" y="28575"/>
            <a:ext cx="183343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GEOSTAB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4788"/>
            <a:ext cx="8987541" cy="4816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76200" y="6449973"/>
            <a:ext cx="4935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All historik sparas; SGI sköter drift och </a:t>
            </a:r>
            <a:r>
              <a:rPr lang="sv-SE" sz="1200" dirty="0" err="1" smtClean="0"/>
              <a:t>admin</a:t>
            </a:r>
            <a:r>
              <a:rPr lang="sv-SE" sz="1200" dirty="0"/>
              <a:t>;</a:t>
            </a:r>
            <a:r>
              <a:rPr lang="sv-SE" sz="1200" dirty="0" smtClean="0"/>
              <a:t> kommunikation till RTJ och </a:t>
            </a:r>
            <a:r>
              <a:rPr lang="sv-SE" sz="1200" dirty="0" err="1" smtClean="0"/>
              <a:t>Lst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4526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472559"/>
            <a:ext cx="7307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/>
              <a:t>Lista över ingående WMS-lager i RTJ FÄLT/GEOSTAB/VAKASTAB 1(2)</a:t>
            </a:r>
            <a:endParaRPr lang="sv-SE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8" y="814803"/>
            <a:ext cx="6843454" cy="5966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192</Words>
  <Application>Microsoft Office PowerPoint</Application>
  <PresentationFormat>Bildspel på skärmen (4:3)</PresentationFormat>
  <Paragraphs>27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291</cp:revision>
  <cp:lastPrinted>2016-11-18T09:23:18Z</cp:lastPrinted>
  <dcterms:created xsi:type="dcterms:W3CDTF">2013-06-26T10:22:31Z</dcterms:created>
  <dcterms:modified xsi:type="dcterms:W3CDTF">2016-11-22T14:19:16Z</dcterms:modified>
</cp:coreProperties>
</file>