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3"/>
  </p:notesMasterIdLst>
  <p:handoutMasterIdLst>
    <p:handoutMasterId r:id="rId34"/>
  </p:handoutMasterIdLst>
  <p:sldIdLst>
    <p:sldId id="870" r:id="rId2"/>
    <p:sldId id="871" r:id="rId3"/>
    <p:sldId id="895" r:id="rId4"/>
    <p:sldId id="896" r:id="rId5"/>
    <p:sldId id="866" r:id="rId6"/>
    <p:sldId id="873" r:id="rId7"/>
    <p:sldId id="874" r:id="rId8"/>
    <p:sldId id="863" r:id="rId9"/>
    <p:sldId id="875" r:id="rId10"/>
    <p:sldId id="876" r:id="rId11"/>
    <p:sldId id="877" r:id="rId12"/>
    <p:sldId id="903" r:id="rId13"/>
    <p:sldId id="879" r:id="rId14"/>
    <p:sldId id="880" r:id="rId15"/>
    <p:sldId id="878" r:id="rId16"/>
    <p:sldId id="887" r:id="rId17"/>
    <p:sldId id="868" r:id="rId18"/>
    <p:sldId id="881" r:id="rId19"/>
    <p:sldId id="882" r:id="rId20"/>
    <p:sldId id="888" r:id="rId21"/>
    <p:sldId id="889" r:id="rId22"/>
    <p:sldId id="886" r:id="rId23"/>
    <p:sldId id="883" r:id="rId24"/>
    <p:sldId id="890" r:id="rId25"/>
    <p:sldId id="892" r:id="rId26"/>
    <p:sldId id="897" r:id="rId27"/>
    <p:sldId id="899" r:id="rId28"/>
    <p:sldId id="898" r:id="rId29"/>
    <p:sldId id="894" r:id="rId30"/>
    <p:sldId id="893" r:id="rId31"/>
    <p:sldId id="901" r:id="rId32"/>
  </p:sldIdLst>
  <p:sldSz cx="9144000" cy="6858000" type="screen4x3"/>
  <p:notesSz cx="7099300" cy="10234613"/>
  <p:defaultTextStyle>
    <a:defPPr>
      <a:defRPr lang="sv-S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CCFFFF"/>
    <a:srgbClr val="66FFFF"/>
    <a:srgbClr val="DDDDDD"/>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9" autoAdjust="0"/>
    <p:restoredTop sz="67000" autoAdjust="0"/>
  </p:normalViewPr>
  <p:slideViewPr>
    <p:cSldViewPr>
      <p:cViewPr varScale="1">
        <p:scale>
          <a:sx n="92" d="100"/>
          <a:sy n="92" d="100"/>
        </p:scale>
        <p:origin x="-21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780" y="18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3AF7A-628B-4244-A671-593822CCE225}" type="doc">
      <dgm:prSet loTypeId="urn:microsoft.com/office/officeart/2008/layout/BendingPictureCaptionList" loCatId="picture" qsTypeId="urn:microsoft.com/office/officeart/2005/8/quickstyle/simple1" qsCatId="simple" csTypeId="urn:microsoft.com/office/officeart/2005/8/colors/accent2_5" csCatId="accent2" phldr="1"/>
      <dgm:spPr/>
    </dgm:pt>
    <dgm:pt modelId="{A34DC630-42AC-4646-9A09-6A4AC299D3EE}">
      <dgm:prSet phldrT="[Text]" custT="1"/>
      <dgm:spPr/>
      <dgm:t>
        <a:bodyPr/>
        <a:lstStyle/>
        <a:p>
          <a:pPr algn="ctr"/>
          <a:r>
            <a:rPr lang="sv-SE" sz="2000" dirty="0" smtClean="0"/>
            <a:t>Slänter med små marginaler till brott kan påverkas redan vid små förändringar.</a:t>
          </a:r>
          <a:endParaRPr lang="sv-SE" sz="2000" dirty="0"/>
        </a:p>
      </dgm:t>
    </dgm:pt>
    <dgm:pt modelId="{A317CF18-8E93-4A89-BD8B-5036BD021A04}" type="parTrans" cxnId="{7AF55C83-9292-4C97-9F3A-E4A6F4F06A9A}">
      <dgm:prSet/>
      <dgm:spPr/>
      <dgm:t>
        <a:bodyPr/>
        <a:lstStyle/>
        <a:p>
          <a:endParaRPr lang="sv-SE"/>
        </a:p>
      </dgm:t>
    </dgm:pt>
    <dgm:pt modelId="{60197CBF-F5B1-452D-A4DA-EE002881B2C4}" type="sibTrans" cxnId="{7AF55C83-9292-4C97-9F3A-E4A6F4F06A9A}">
      <dgm:prSet/>
      <dgm:spPr/>
      <dgm:t>
        <a:bodyPr/>
        <a:lstStyle/>
        <a:p>
          <a:endParaRPr lang="sv-SE"/>
        </a:p>
      </dgm:t>
    </dgm:pt>
    <dgm:pt modelId="{3AB67EA2-8707-41B9-8EA2-8471B23FE9CF}" type="pres">
      <dgm:prSet presAssocID="{5B13AF7A-628B-4244-A671-593822CCE225}" presName="Name0" presStyleCnt="0">
        <dgm:presLayoutVars>
          <dgm:dir/>
          <dgm:resizeHandles val="exact"/>
        </dgm:presLayoutVars>
      </dgm:prSet>
      <dgm:spPr/>
    </dgm:pt>
    <dgm:pt modelId="{EA53D9B2-3F0E-4E72-85AE-76C3BEB26B20}" type="pres">
      <dgm:prSet presAssocID="{A34DC630-42AC-4646-9A09-6A4AC299D3EE}" presName="composite" presStyleCnt="0"/>
      <dgm:spPr/>
    </dgm:pt>
    <dgm:pt modelId="{F7734CA4-E344-4FF5-91DA-DC1A1149614C}" type="pres">
      <dgm:prSet presAssocID="{A34DC630-42AC-4646-9A09-6A4AC299D3EE}" presName="rect1" presStyleLbl="bgImgPlace1" presStyleIdx="0" presStyleCnt="1"/>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effectLst>
          <a:softEdge rad="63500"/>
        </a:effectLst>
      </dgm:spPr>
      <dgm:extLst>
        <a:ext uri="{E40237B7-FDA0-4F09-8148-C483321AD2D9}">
          <dgm14:cNvPr xmlns:dgm14="http://schemas.microsoft.com/office/drawing/2010/diagram" id="0" name="" descr="DSC00121"/>
        </a:ext>
      </dgm:extLst>
    </dgm:pt>
    <dgm:pt modelId="{F612AAAC-CE9C-421D-ABD2-FF1D0B127628}" type="pres">
      <dgm:prSet presAssocID="{A34DC630-42AC-4646-9A09-6A4AC299D3EE}" presName="wedgeRectCallout1" presStyleLbl="node1" presStyleIdx="0" presStyleCnt="1" custScaleX="100240" custScaleY="99972" custLinFactNeighborX="361" custLinFactNeighborY="16985">
        <dgm:presLayoutVars>
          <dgm:bulletEnabled val="1"/>
        </dgm:presLayoutVars>
      </dgm:prSet>
      <dgm:spPr/>
      <dgm:t>
        <a:bodyPr/>
        <a:lstStyle/>
        <a:p>
          <a:endParaRPr lang="sv-SE"/>
        </a:p>
      </dgm:t>
    </dgm:pt>
  </dgm:ptLst>
  <dgm:cxnLst>
    <dgm:cxn modelId="{84D94083-B2D4-4A86-85B9-2A19986DFA47}" type="presOf" srcId="{5B13AF7A-628B-4244-A671-593822CCE225}" destId="{3AB67EA2-8707-41B9-8EA2-8471B23FE9CF}" srcOrd="0" destOrd="0" presId="urn:microsoft.com/office/officeart/2008/layout/BendingPictureCaptionList"/>
    <dgm:cxn modelId="{544A8BEE-B74B-4928-985F-35387C9F9CF7}" type="presOf" srcId="{A34DC630-42AC-4646-9A09-6A4AC299D3EE}" destId="{F612AAAC-CE9C-421D-ABD2-FF1D0B127628}" srcOrd="0" destOrd="0" presId="urn:microsoft.com/office/officeart/2008/layout/BendingPictureCaptionList"/>
    <dgm:cxn modelId="{7AF55C83-9292-4C97-9F3A-E4A6F4F06A9A}" srcId="{5B13AF7A-628B-4244-A671-593822CCE225}" destId="{A34DC630-42AC-4646-9A09-6A4AC299D3EE}" srcOrd="0" destOrd="0" parTransId="{A317CF18-8E93-4A89-BD8B-5036BD021A04}" sibTransId="{60197CBF-F5B1-452D-A4DA-EE002881B2C4}"/>
    <dgm:cxn modelId="{EED43930-78DD-4D45-B234-280B280F024F}" type="presParOf" srcId="{3AB67EA2-8707-41B9-8EA2-8471B23FE9CF}" destId="{EA53D9B2-3F0E-4E72-85AE-76C3BEB26B20}" srcOrd="0" destOrd="0" presId="urn:microsoft.com/office/officeart/2008/layout/BendingPictureCaptionList"/>
    <dgm:cxn modelId="{5CDC4213-BCEF-426F-8429-BC1E902ECF23}" type="presParOf" srcId="{EA53D9B2-3F0E-4E72-85AE-76C3BEB26B20}" destId="{F7734CA4-E344-4FF5-91DA-DC1A1149614C}" srcOrd="0" destOrd="0" presId="urn:microsoft.com/office/officeart/2008/layout/BendingPictureCaptionList"/>
    <dgm:cxn modelId="{AD5E6904-9849-4D30-86BD-5DD01E60A112}" type="presParOf" srcId="{EA53D9B2-3F0E-4E72-85AE-76C3BEB26B20}" destId="{F612AAAC-CE9C-421D-ABD2-FF1D0B12762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34CA4-E344-4FF5-91DA-DC1A1149614C}">
      <dsp:nvSpPr>
        <dsp:cNvPr id="0" name=""/>
        <dsp:cNvSpPr/>
      </dsp:nvSpPr>
      <dsp:spPr>
        <a:xfrm>
          <a:off x="393586" y="665"/>
          <a:ext cx="4379912" cy="350393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dsp:style>
    </dsp:sp>
    <dsp:sp modelId="{F612AAAC-CE9C-421D-ABD2-FF1D0B127628}">
      <dsp:nvSpPr>
        <dsp:cNvPr id="0" name=""/>
        <dsp:cNvSpPr/>
      </dsp:nvSpPr>
      <dsp:spPr>
        <a:xfrm>
          <a:off x="797173" y="3155039"/>
          <a:ext cx="3907477" cy="1226032"/>
        </a:xfrm>
        <a:prstGeom prst="wedgeRectCallout">
          <a:avLst>
            <a:gd name="adj1" fmla="val 20250"/>
            <a:gd name="adj2" fmla="val -607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sv-SE" sz="2000" kern="1200" dirty="0" smtClean="0"/>
            <a:t>Slänter med små marginaler till brott kan påverkas redan vid små förändringar.</a:t>
          </a:r>
          <a:endParaRPr lang="sv-SE" sz="2000" kern="1200" dirty="0"/>
        </a:p>
      </dsp:txBody>
      <dsp:txXfrm>
        <a:off x="797173" y="3155039"/>
        <a:ext cx="3907477" cy="122603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hdr" sz="quarter"/>
          </p:nvPr>
        </p:nvSpPr>
        <p:spPr bwMode="auto">
          <a:xfrm>
            <a:off x="0" y="0"/>
            <a:ext cx="3076475" cy="51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t" anchorCtr="0" compatLnSpc="1">
            <a:prstTxWarp prst="textNoShape">
              <a:avLst/>
            </a:prstTxWarp>
          </a:bodyPr>
          <a:lstStyle>
            <a:lvl1pPr defTabSz="945941" eaLnBrk="0" hangingPunct="0">
              <a:defRPr sz="1100">
                <a:latin typeface="Times New Roman" pitchFamily="18" charset="0"/>
              </a:defRPr>
            </a:lvl1pPr>
          </a:lstStyle>
          <a:p>
            <a:r>
              <a:rPr lang="en-US" smtClean="0"/>
              <a:t>Introduktion SGI</a:t>
            </a:r>
            <a:endParaRPr lang="en-US"/>
          </a:p>
        </p:txBody>
      </p:sp>
      <p:sp>
        <p:nvSpPr>
          <p:cNvPr id="374787" name="Rectangle 3"/>
          <p:cNvSpPr>
            <a:spLocks noGrp="1" noChangeArrowheads="1"/>
          </p:cNvSpPr>
          <p:nvPr>
            <p:ph type="dt" sz="quarter" idx="1"/>
          </p:nvPr>
        </p:nvSpPr>
        <p:spPr bwMode="auto">
          <a:xfrm>
            <a:off x="4022827" y="0"/>
            <a:ext cx="3074803" cy="51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t" anchorCtr="0" compatLnSpc="1">
            <a:prstTxWarp prst="textNoShape">
              <a:avLst/>
            </a:prstTxWarp>
          </a:bodyPr>
          <a:lstStyle>
            <a:lvl1pPr algn="r" defTabSz="945941" eaLnBrk="0" hangingPunct="0">
              <a:defRPr sz="1100">
                <a:latin typeface="Times New Roman" pitchFamily="18" charset="0"/>
              </a:defRPr>
            </a:lvl1pPr>
          </a:lstStyle>
          <a:p>
            <a:r>
              <a:rPr lang="sv-SE" smtClean="0"/>
              <a:t>2016-11-16</a:t>
            </a:r>
            <a:endParaRPr lang="en-US"/>
          </a:p>
        </p:txBody>
      </p:sp>
      <p:sp>
        <p:nvSpPr>
          <p:cNvPr id="374788" name="Rectangle 4"/>
          <p:cNvSpPr>
            <a:spLocks noGrp="1" noChangeArrowheads="1"/>
          </p:cNvSpPr>
          <p:nvPr>
            <p:ph type="ftr" sz="quarter" idx="2"/>
          </p:nvPr>
        </p:nvSpPr>
        <p:spPr bwMode="auto">
          <a:xfrm>
            <a:off x="0" y="9720907"/>
            <a:ext cx="3076475" cy="51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b" anchorCtr="0" compatLnSpc="1">
            <a:prstTxWarp prst="textNoShape">
              <a:avLst/>
            </a:prstTxWarp>
          </a:bodyPr>
          <a:lstStyle>
            <a:lvl1pPr defTabSz="945941" eaLnBrk="0" hangingPunct="0">
              <a:defRPr sz="1100">
                <a:latin typeface="Times New Roman" pitchFamily="18" charset="0"/>
              </a:defRPr>
            </a:lvl1pPr>
          </a:lstStyle>
          <a:p>
            <a:endParaRPr lang="en-US"/>
          </a:p>
        </p:txBody>
      </p:sp>
      <p:sp>
        <p:nvSpPr>
          <p:cNvPr id="374789" name="Rectangle 5"/>
          <p:cNvSpPr>
            <a:spLocks noGrp="1" noChangeArrowheads="1"/>
          </p:cNvSpPr>
          <p:nvPr>
            <p:ph type="sldNum" sz="quarter" idx="3"/>
          </p:nvPr>
        </p:nvSpPr>
        <p:spPr bwMode="auto">
          <a:xfrm>
            <a:off x="4022827" y="9720907"/>
            <a:ext cx="3074803" cy="51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b" anchorCtr="0" compatLnSpc="1">
            <a:prstTxWarp prst="textNoShape">
              <a:avLst/>
            </a:prstTxWarp>
          </a:bodyPr>
          <a:lstStyle>
            <a:lvl1pPr algn="r" defTabSz="945941" eaLnBrk="0" hangingPunct="0">
              <a:defRPr sz="1100">
                <a:latin typeface="Times New Roman" pitchFamily="18" charset="0"/>
              </a:defRPr>
            </a:lvl1pPr>
          </a:lstStyle>
          <a:p>
            <a:fld id="{A6A3280D-6934-4606-A893-E5552B4A7517}" type="slidenum">
              <a:rPr lang="sv-SE"/>
              <a:pPr/>
              <a:t>‹#›</a:t>
            </a:fld>
            <a:endParaRPr lang="sv-SE"/>
          </a:p>
        </p:txBody>
      </p:sp>
    </p:spTree>
    <p:extLst>
      <p:ext uri="{BB962C8B-B14F-4D97-AF65-F5344CB8AC3E}">
        <p14:creationId xmlns:p14="http://schemas.microsoft.com/office/powerpoint/2010/main" val="4049435462"/>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475" cy="51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t" anchorCtr="0" compatLnSpc="1">
            <a:prstTxWarp prst="textNoShape">
              <a:avLst/>
            </a:prstTxWarp>
          </a:bodyPr>
          <a:lstStyle>
            <a:lvl1pPr defTabSz="945941" eaLnBrk="0" hangingPunct="0">
              <a:defRPr sz="1100">
                <a:latin typeface="Times New Roman" pitchFamily="18" charset="0"/>
              </a:defRPr>
            </a:lvl1pPr>
          </a:lstStyle>
          <a:p>
            <a:r>
              <a:rPr lang="en-US" smtClean="0"/>
              <a:t>Introduktion SGI</a:t>
            </a:r>
            <a:endParaRPr lang="en-US"/>
          </a:p>
        </p:txBody>
      </p:sp>
      <p:sp>
        <p:nvSpPr>
          <p:cNvPr id="5123" name="Rectangle 3"/>
          <p:cNvSpPr>
            <a:spLocks noGrp="1" noChangeArrowheads="1"/>
          </p:cNvSpPr>
          <p:nvPr>
            <p:ph type="dt" idx="1"/>
          </p:nvPr>
        </p:nvSpPr>
        <p:spPr bwMode="auto">
          <a:xfrm>
            <a:off x="4022825" y="0"/>
            <a:ext cx="3076475" cy="51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t" anchorCtr="0" compatLnSpc="1">
            <a:prstTxWarp prst="textNoShape">
              <a:avLst/>
            </a:prstTxWarp>
          </a:bodyPr>
          <a:lstStyle>
            <a:lvl1pPr algn="r" defTabSz="945941" eaLnBrk="0" hangingPunct="0">
              <a:defRPr sz="1100">
                <a:latin typeface="Times New Roman" pitchFamily="18" charset="0"/>
              </a:defRPr>
            </a:lvl1pPr>
          </a:lstStyle>
          <a:p>
            <a:r>
              <a:rPr lang="sv-SE" smtClean="0"/>
              <a:t>2016-11-16</a:t>
            </a:r>
            <a:endParaRPr lang="en-US"/>
          </a:p>
        </p:txBody>
      </p:sp>
      <p:sp>
        <p:nvSpPr>
          <p:cNvPr id="21508" name="Rectangle 4"/>
          <p:cNvSpPr>
            <a:spLocks noGrp="1" noRot="1" noChangeAspect="1" noChangeArrowheads="1" noTextEdit="1"/>
          </p:cNvSpPr>
          <p:nvPr>
            <p:ph type="sldImg" idx="2"/>
          </p:nvPr>
        </p:nvSpPr>
        <p:spPr bwMode="auto">
          <a:xfrm>
            <a:off x="996950" y="769938"/>
            <a:ext cx="5113338" cy="3835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48024" y="4862101"/>
            <a:ext cx="5203256" cy="46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5126" name="Rectangle 6"/>
          <p:cNvSpPr>
            <a:spLocks noGrp="1" noChangeArrowheads="1"/>
          </p:cNvSpPr>
          <p:nvPr>
            <p:ph type="ftr" sz="quarter" idx="4"/>
          </p:nvPr>
        </p:nvSpPr>
        <p:spPr bwMode="auto">
          <a:xfrm>
            <a:off x="0" y="9722554"/>
            <a:ext cx="3076475"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b" anchorCtr="0" compatLnSpc="1">
            <a:prstTxWarp prst="textNoShape">
              <a:avLst/>
            </a:prstTxWarp>
          </a:bodyPr>
          <a:lstStyle>
            <a:lvl1pPr defTabSz="945941" eaLnBrk="0" hangingPunct="0">
              <a:defRPr sz="1100">
                <a:latin typeface="Times New Roman" pitchFamily="18" charset="0"/>
              </a:defRPr>
            </a:lvl1pPr>
          </a:lstStyle>
          <a:p>
            <a:endParaRPr lang="en-US"/>
          </a:p>
        </p:txBody>
      </p:sp>
      <p:sp>
        <p:nvSpPr>
          <p:cNvPr id="5127" name="Rectangle 7"/>
          <p:cNvSpPr>
            <a:spLocks noGrp="1" noChangeArrowheads="1"/>
          </p:cNvSpPr>
          <p:nvPr>
            <p:ph type="sldNum" sz="quarter" idx="5"/>
          </p:nvPr>
        </p:nvSpPr>
        <p:spPr bwMode="auto">
          <a:xfrm>
            <a:off x="4022825" y="9722554"/>
            <a:ext cx="3076475"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604" tIns="47301" rIns="94604" bIns="47301" numCol="1" anchor="b" anchorCtr="0" compatLnSpc="1">
            <a:prstTxWarp prst="textNoShape">
              <a:avLst/>
            </a:prstTxWarp>
          </a:bodyPr>
          <a:lstStyle>
            <a:lvl1pPr algn="r" defTabSz="945941" eaLnBrk="0" hangingPunct="0">
              <a:defRPr sz="1100">
                <a:latin typeface="Times New Roman" pitchFamily="18" charset="0"/>
              </a:defRPr>
            </a:lvl1pPr>
          </a:lstStyle>
          <a:p>
            <a:fld id="{0F8BAD9D-8333-40A9-BA55-F620694ABB58}" type="slidenum">
              <a:rPr lang="sv-SE"/>
              <a:pPr/>
              <a:t>‹#›</a:t>
            </a:fld>
            <a:endParaRPr lang="sv-SE"/>
          </a:p>
        </p:txBody>
      </p:sp>
    </p:spTree>
    <p:extLst>
      <p:ext uri="{BB962C8B-B14F-4D97-AF65-F5344CB8AC3E}">
        <p14:creationId xmlns:p14="http://schemas.microsoft.com/office/powerpoint/2010/main" val="1838605050"/>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6950" y="769938"/>
            <a:ext cx="5113338" cy="3835400"/>
          </a:xfrm>
        </p:spPr>
      </p:sp>
      <p:sp>
        <p:nvSpPr>
          <p:cNvPr id="3" name="Platshållare för anteckningar 2"/>
          <p:cNvSpPr>
            <a:spLocks noGrp="1"/>
          </p:cNvSpPr>
          <p:nvPr>
            <p:ph type="body" idx="1"/>
          </p:nvPr>
        </p:nvSpPr>
        <p:spPr/>
        <p:txBody>
          <a:bodyPr/>
          <a:lstStyle/>
          <a:p>
            <a:pPr defTabSz="947684" eaLnBrk="1" hangingPunct="1">
              <a:defRPr/>
            </a:pPr>
            <a:endParaRPr lang="sv-SE" dirty="0" smtClean="0"/>
          </a:p>
        </p:txBody>
      </p:sp>
      <p:sp>
        <p:nvSpPr>
          <p:cNvPr id="4" name="Platshållare för bildnummer 3"/>
          <p:cNvSpPr>
            <a:spLocks noGrp="1"/>
          </p:cNvSpPr>
          <p:nvPr>
            <p:ph type="sldNum" sz="quarter" idx="10"/>
          </p:nvPr>
        </p:nvSpPr>
        <p:spPr/>
        <p:txBody>
          <a:bodyPr/>
          <a:lstStyle/>
          <a:p>
            <a:fld id="{48460489-C952-43A1-A13E-6F7E0856B561}" type="slidenum">
              <a:rPr lang="sv-SE" altLang="sv-SE" smtClean="0"/>
              <a:pPr/>
              <a:t>1</a:t>
            </a:fld>
            <a:endParaRPr lang="sv-SE" altLang="sv-SE"/>
          </a:p>
        </p:txBody>
      </p:sp>
    </p:spTree>
    <p:extLst>
      <p:ext uri="{BB962C8B-B14F-4D97-AF65-F5344CB8AC3E}">
        <p14:creationId xmlns:p14="http://schemas.microsoft.com/office/powerpoint/2010/main" val="8887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Sverige är lite speciellt när det jord och bergarter</a:t>
            </a:r>
            <a:r>
              <a:rPr lang="sv-SE" baseline="0" dirty="0" smtClean="0"/>
              <a:t> i och med berggrunden är väldigt gammal och jordlager är ganska unga</a:t>
            </a:r>
            <a:endParaRPr lang="sv-SE" dirty="0" smtClean="0"/>
          </a:p>
          <a:p>
            <a:pPr defTabSz="947684">
              <a:defRPr/>
            </a:pPr>
            <a:r>
              <a:rPr lang="sv-SE" dirty="0" smtClean="0"/>
              <a:t>Ravinbildning är vanligt förekommande i siltområden. I torrt tillstånd kan materialet cementera genom negativa portryck och kan då bilda höga och mycket branta slänter, som i Norrland kallas nipor.</a:t>
            </a:r>
          </a:p>
          <a:p>
            <a:pPr defTabSz="947684">
              <a:defRPr/>
            </a:pPr>
            <a:endParaRPr lang="sv-SE" dirty="0" smtClean="0"/>
          </a:p>
          <a:p>
            <a:endParaRPr lang="sv-SE" dirty="0"/>
          </a:p>
        </p:txBody>
      </p:sp>
      <p:sp>
        <p:nvSpPr>
          <p:cNvPr id="4" name="Platshållare för bildnummer 3"/>
          <p:cNvSpPr>
            <a:spLocks noGrp="1"/>
          </p:cNvSpPr>
          <p:nvPr>
            <p:ph type="sldNum" sz="quarter" idx="10"/>
          </p:nvPr>
        </p:nvSpPr>
        <p:spPr/>
        <p:txBody>
          <a:bodyPr/>
          <a:lstStyle/>
          <a:p>
            <a:fld id="{2A49D931-B67E-4089-B544-159A6D3E6991}" type="slidenum">
              <a:rPr lang="sv-SE" smtClean="0"/>
              <a:pPr/>
              <a:t>10</a:t>
            </a:fld>
            <a:endParaRPr lang="sv-SE"/>
          </a:p>
        </p:txBody>
      </p:sp>
      <p:sp>
        <p:nvSpPr>
          <p:cNvPr id="5" name="Platshållare för datum 4"/>
          <p:cNvSpPr>
            <a:spLocks noGrp="1"/>
          </p:cNvSpPr>
          <p:nvPr>
            <p:ph type="dt" idx="11"/>
          </p:nvPr>
        </p:nvSpPr>
        <p:spPr/>
        <p:txBody>
          <a:bodyPr/>
          <a:lstStyle/>
          <a:p>
            <a:pPr>
              <a:defRPr/>
            </a:pPr>
            <a:r>
              <a:rPr lang="sv-SE" altLang="sv-SE" smtClean="0"/>
              <a:t>2016-11-16</a:t>
            </a:r>
            <a:endParaRPr lang="sv-SE" altLang="sv-SE"/>
          </a:p>
        </p:txBody>
      </p:sp>
      <p:sp>
        <p:nvSpPr>
          <p:cNvPr id="6" name="Platshållare för sidhuvud 5"/>
          <p:cNvSpPr>
            <a:spLocks noGrp="1"/>
          </p:cNvSpPr>
          <p:nvPr>
            <p:ph type="hdr" sz="quarter" idx="12"/>
          </p:nvPr>
        </p:nvSpPr>
        <p:spPr/>
        <p:txBody>
          <a:bodyPr/>
          <a:lstStyle/>
          <a:p>
            <a:pPr>
              <a:defRPr/>
            </a:pPr>
            <a:r>
              <a:rPr lang="sv-SE" altLang="sv-SE" smtClean="0"/>
              <a:t>Pass 1 - Så fungerar jord</a:t>
            </a:r>
            <a:endParaRPr lang="sv-SE" altLang="sv-SE"/>
          </a:p>
        </p:txBody>
      </p:sp>
    </p:spTree>
    <p:extLst>
      <p:ext uri="{BB962C8B-B14F-4D97-AF65-F5344CB8AC3E}">
        <p14:creationId xmlns:p14="http://schemas.microsoft.com/office/powerpoint/2010/main" val="389345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finns en tydlig koppling mellan de områden som ligger</a:t>
            </a:r>
            <a:r>
              <a:rPr lang="sv-SE" baseline="0" dirty="0" smtClean="0"/>
              <a:t> under högsta kustlinjen och de områden där det är vanligast med ras, skred och raviner.</a:t>
            </a:r>
          </a:p>
          <a:p>
            <a:r>
              <a:rPr lang="sv-SE" baseline="0" dirty="0" smtClean="0"/>
              <a:t>Orsaken är att det är under den gamla kustlinjen som de fina, och därmed skred- och erosionskänsliga, jordarna i huvudsak lagrats.</a:t>
            </a:r>
            <a:endParaRPr lang="sv-SE" dirty="0"/>
          </a:p>
        </p:txBody>
      </p:sp>
      <p:sp>
        <p:nvSpPr>
          <p:cNvPr id="4" name="Platshållare för bildnummer 3"/>
          <p:cNvSpPr>
            <a:spLocks noGrp="1"/>
          </p:cNvSpPr>
          <p:nvPr>
            <p:ph type="sldNum" sz="quarter" idx="10"/>
          </p:nvPr>
        </p:nvSpPr>
        <p:spPr/>
        <p:txBody>
          <a:bodyPr/>
          <a:lstStyle/>
          <a:p>
            <a:fld id="{2A49D931-B67E-4089-B544-159A6D3E6991}" type="slidenum">
              <a:rPr lang="sv-SE" smtClean="0"/>
              <a:pPr/>
              <a:t>11</a:t>
            </a:fld>
            <a:endParaRPr lang="sv-SE"/>
          </a:p>
        </p:txBody>
      </p:sp>
      <p:sp>
        <p:nvSpPr>
          <p:cNvPr id="5" name="Platshållare för datum 4"/>
          <p:cNvSpPr>
            <a:spLocks noGrp="1"/>
          </p:cNvSpPr>
          <p:nvPr>
            <p:ph type="dt" idx="11"/>
          </p:nvPr>
        </p:nvSpPr>
        <p:spPr/>
        <p:txBody>
          <a:bodyPr/>
          <a:lstStyle/>
          <a:p>
            <a:pPr>
              <a:defRPr/>
            </a:pPr>
            <a:r>
              <a:rPr lang="sv-SE" altLang="sv-SE" smtClean="0"/>
              <a:t>2016-11-16</a:t>
            </a:r>
            <a:endParaRPr lang="sv-SE" altLang="sv-SE"/>
          </a:p>
        </p:txBody>
      </p:sp>
      <p:sp>
        <p:nvSpPr>
          <p:cNvPr id="6" name="Platshållare för sidhuvud 5"/>
          <p:cNvSpPr>
            <a:spLocks noGrp="1"/>
          </p:cNvSpPr>
          <p:nvPr>
            <p:ph type="hdr" sz="quarter" idx="12"/>
          </p:nvPr>
        </p:nvSpPr>
        <p:spPr/>
        <p:txBody>
          <a:bodyPr/>
          <a:lstStyle/>
          <a:p>
            <a:pPr>
              <a:defRPr/>
            </a:pPr>
            <a:r>
              <a:rPr lang="sv-SE" altLang="sv-SE" smtClean="0"/>
              <a:t>Pass 1 - Så fungerar jord</a:t>
            </a:r>
            <a:endParaRPr lang="sv-SE" altLang="sv-SE"/>
          </a:p>
        </p:txBody>
      </p:sp>
    </p:spTree>
    <p:extLst>
      <p:ext uri="{BB962C8B-B14F-4D97-AF65-F5344CB8AC3E}">
        <p14:creationId xmlns:p14="http://schemas.microsoft.com/office/powerpoint/2010/main" val="389345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1: Moränytorna är mestadels jämna, ibland småkulliga. Det förekommer moränryggar, s.k. </a:t>
            </a:r>
            <a:r>
              <a:rPr lang="sv-SE" dirty="0" err="1" smtClean="0"/>
              <a:t>drumliner</a:t>
            </a:r>
            <a:r>
              <a:rPr lang="sv-SE" dirty="0" smtClean="0"/>
              <a:t>, med mäktigheter på 50 m.. Torvmarker förekommer i sänkorna. Lokalt kan det finnas lera i lågpunkterna där det fanns lokala issjöar.</a:t>
            </a:r>
          </a:p>
          <a:p>
            <a:endParaRPr lang="sv-SE" dirty="0" smtClean="0"/>
          </a:p>
          <a:p>
            <a:r>
              <a:rPr lang="sv-SE" dirty="0" smtClean="0"/>
              <a:t>2.Exempel på mellansvensk dalgång under högsta kustlinjen. Morän kan överlagras av lera eller en rullstensås. Där moränen ligger i markytan kan den ha svallats ut av vågor från en period när området omgavs av hav eller sjö och det utsvallade materialet kan ha avsatts ovanpå lera.</a:t>
            </a:r>
          </a:p>
          <a:p>
            <a:endParaRPr lang="sv-SE" dirty="0" smtClean="0"/>
          </a:p>
          <a:p>
            <a:endParaRPr lang="sv-SE" dirty="0" smtClean="0"/>
          </a:p>
          <a:p>
            <a:r>
              <a:rPr lang="sv-SE" dirty="0" smtClean="0"/>
              <a:t>3.</a:t>
            </a:r>
            <a:r>
              <a:rPr lang="sv-SE" dirty="0">
                <a:latin typeface="Arial" charset="0"/>
              </a:rPr>
              <a:t> Dessa områden karaktäriseras av storkuperad terräng med djupa dalgångar. Olika typer av moränavlagringar täcker ca 50 % av ytan.</a:t>
            </a:r>
          </a:p>
          <a:p>
            <a:r>
              <a:rPr lang="sv-SE" dirty="0">
                <a:latin typeface="Arial" charset="0"/>
              </a:rPr>
              <a:t> Moränen är i allmänhet grusig och sandig med skikt av sediment.</a:t>
            </a:r>
          </a:p>
          <a:p>
            <a:r>
              <a:rPr lang="sv-SE" dirty="0" err="1">
                <a:latin typeface="Arial" charset="0"/>
              </a:rPr>
              <a:t>Silthalten</a:t>
            </a:r>
            <a:r>
              <a:rPr lang="sv-SE" dirty="0">
                <a:latin typeface="Arial" charset="0"/>
              </a:rPr>
              <a:t> i de varviga sedimenten ökar inåt dalgångarna, vilket syns tydligt vid tjällyftning (tjälhävning, tjälskjutning).</a:t>
            </a:r>
            <a:endParaRPr lang="sv-SE" dirty="0" smtClean="0"/>
          </a:p>
          <a:p>
            <a:endParaRPr lang="sv-SE" dirty="0"/>
          </a:p>
        </p:txBody>
      </p:sp>
      <p:sp>
        <p:nvSpPr>
          <p:cNvPr id="4" name="Platshållare för bildnummer 3"/>
          <p:cNvSpPr>
            <a:spLocks noGrp="1"/>
          </p:cNvSpPr>
          <p:nvPr>
            <p:ph type="sldNum" sz="quarter" idx="10"/>
          </p:nvPr>
        </p:nvSpPr>
        <p:spPr/>
        <p:txBody>
          <a:bodyPr/>
          <a:lstStyle/>
          <a:p>
            <a:fld id="{2A49D931-B67E-4089-B544-159A6D3E6991}" type="slidenum">
              <a:rPr lang="sv-SE" smtClean="0"/>
              <a:pPr/>
              <a:t>12</a:t>
            </a:fld>
            <a:endParaRPr lang="sv-SE"/>
          </a:p>
        </p:txBody>
      </p:sp>
    </p:spTree>
    <p:extLst>
      <p:ext uri="{BB962C8B-B14F-4D97-AF65-F5344CB8AC3E}">
        <p14:creationId xmlns:p14="http://schemas.microsoft.com/office/powerpoint/2010/main" val="13709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2188" y="768350"/>
            <a:ext cx="5114925" cy="3836988"/>
          </a:xfrm>
        </p:spPr>
      </p:sp>
      <p:sp>
        <p:nvSpPr>
          <p:cNvPr id="3" name="Platshållare för anteckningar 2"/>
          <p:cNvSpPr>
            <a:spLocks noGrp="1"/>
          </p:cNvSpPr>
          <p:nvPr>
            <p:ph type="body" idx="1"/>
          </p:nvPr>
        </p:nvSpPr>
        <p:spPr/>
        <p:txBody>
          <a:bodyPr/>
          <a:lstStyle/>
          <a:p>
            <a:r>
              <a:rPr lang="sv-SE" dirty="0" smtClean="0"/>
              <a:t>I en grovkornig jord – friktionsjord – byggs hållfastheten huvudsakligen upp av friktionskrafter mellan jordkornen. </a:t>
            </a:r>
          </a:p>
          <a:p>
            <a:r>
              <a:rPr lang="sv-SE" dirty="0"/>
              <a:t>En friktionsjord har därför ingen förmåga att hålla samman utan ett omgivande tryck. (Axelsson, 2000)</a:t>
            </a:r>
            <a:endParaRPr lang="sv-SE" dirty="0" smtClean="0"/>
          </a:p>
          <a:p>
            <a:r>
              <a:rPr lang="sv-SE" dirty="0" smtClean="0"/>
              <a:t>Under grundvattennivån minskar friktionskrafterna och därmed också hållfastheten.</a:t>
            </a:r>
          </a:p>
          <a:p>
            <a:r>
              <a:rPr lang="sv-SE" dirty="0" smtClean="0"/>
              <a:t>Om en torr friktionsjord – sand eller grus – strilas ut på ett plant underlag så att den bildar en "toppig" hög kommer högens rasvinkel att bli lika med materialets så kallade friktionsvinkel (friktionsvinkeln i löst lagrat tillstånd). Friktionsvinkeln är ett mått på jordens hållfasthet.</a:t>
            </a:r>
          </a:p>
          <a:p>
            <a:r>
              <a:rPr lang="sv-SE" dirty="0" smtClean="0"/>
              <a:t>Om lutningen för en slänt i friktionsjord ökas tills den överstiger friktionsvinkeln – övergår partiklarna från vila till att rulla över varandra och ras uppstår.</a:t>
            </a:r>
          </a:p>
          <a:p>
            <a:endParaRPr lang="sv-SE" dirty="0" smtClean="0"/>
          </a:p>
          <a:p>
            <a:endParaRPr lang="sv-SE" dirty="0"/>
          </a:p>
        </p:txBody>
      </p:sp>
      <p:sp>
        <p:nvSpPr>
          <p:cNvPr id="4" name="Platshållare för bildnummer 3"/>
          <p:cNvSpPr>
            <a:spLocks noGrp="1"/>
          </p:cNvSpPr>
          <p:nvPr>
            <p:ph type="sldNum" sz="quarter" idx="10"/>
          </p:nvPr>
        </p:nvSpPr>
        <p:spPr/>
        <p:txBody>
          <a:bodyPr/>
          <a:lstStyle/>
          <a:p>
            <a:pPr>
              <a:defRPr/>
            </a:pPr>
            <a:fld id="{6F486F2B-4D9D-472B-8BAA-480E3BE025BD}" type="slidenum">
              <a:rPr lang="sv-SE" altLang="sv-SE" smtClean="0"/>
              <a:pPr>
                <a:defRPr/>
              </a:pPr>
              <a:t>13</a:t>
            </a:fld>
            <a:endParaRPr lang="sv-SE" altLang="sv-SE"/>
          </a:p>
        </p:txBody>
      </p:sp>
      <p:sp>
        <p:nvSpPr>
          <p:cNvPr id="5" name="Platshållare för datum 4"/>
          <p:cNvSpPr>
            <a:spLocks noGrp="1"/>
          </p:cNvSpPr>
          <p:nvPr>
            <p:ph type="dt" idx="11"/>
          </p:nvPr>
        </p:nvSpPr>
        <p:spPr/>
        <p:txBody>
          <a:bodyPr/>
          <a:lstStyle/>
          <a:p>
            <a:pPr>
              <a:defRPr/>
            </a:pPr>
            <a:r>
              <a:rPr lang="sv-SE" altLang="sv-SE" smtClean="0"/>
              <a:t>2016-11-16</a:t>
            </a:r>
            <a:endParaRPr lang="sv-SE" altLang="sv-SE"/>
          </a:p>
        </p:txBody>
      </p:sp>
      <p:sp>
        <p:nvSpPr>
          <p:cNvPr id="6" name="Platshållare för sidhuvud 5"/>
          <p:cNvSpPr>
            <a:spLocks noGrp="1"/>
          </p:cNvSpPr>
          <p:nvPr>
            <p:ph type="hdr" sz="quarter" idx="12"/>
          </p:nvPr>
        </p:nvSpPr>
        <p:spPr/>
        <p:txBody>
          <a:bodyPr/>
          <a:lstStyle/>
          <a:p>
            <a:pPr>
              <a:defRPr/>
            </a:pPr>
            <a:r>
              <a:rPr lang="sv-SE" altLang="sv-SE" smtClean="0"/>
              <a:t>Pass 1 - Så fungerar jord</a:t>
            </a:r>
            <a:endParaRPr lang="sv-SE" altLang="sv-SE"/>
          </a:p>
        </p:txBody>
      </p:sp>
    </p:spTree>
    <p:extLst>
      <p:ext uri="{BB962C8B-B14F-4D97-AF65-F5344CB8AC3E}">
        <p14:creationId xmlns:p14="http://schemas.microsoft.com/office/powerpoint/2010/main" val="108005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60094-0AFD-4361-AB59-2F70BBA0D64A}" type="slidenum">
              <a:rPr lang="sv-SE"/>
              <a:pPr/>
              <a:t>14</a:t>
            </a:fld>
            <a:endParaRPr lang="sv-SE"/>
          </a:p>
        </p:txBody>
      </p:sp>
      <p:sp>
        <p:nvSpPr>
          <p:cNvPr id="756738" name="Rectangle 2"/>
          <p:cNvSpPr>
            <a:spLocks noGrp="1" noRot="1" noChangeAspect="1" noChangeArrowheads="1" noTextEdit="1"/>
          </p:cNvSpPr>
          <p:nvPr>
            <p:ph type="sldImg"/>
          </p:nvPr>
        </p:nvSpPr>
        <p:spPr>
          <a:xfrm>
            <a:off x="990600" y="768350"/>
            <a:ext cx="5118100" cy="3838575"/>
          </a:xfrm>
          <a:ln/>
        </p:spPr>
      </p:sp>
      <p:sp>
        <p:nvSpPr>
          <p:cNvPr id="756739" name="Rectangle 3"/>
          <p:cNvSpPr>
            <a:spLocks noGrp="1" noChangeArrowheads="1"/>
          </p:cNvSpPr>
          <p:nvPr>
            <p:ph type="body" idx="1"/>
          </p:nvPr>
        </p:nvSpPr>
        <p:spPr>
          <a:xfrm>
            <a:off x="946686" y="4860379"/>
            <a:ext cx="5205932" cy="4606721"/>
          </a:xfrm>
        </p:spPr>
        <p:txBody>
          <a:bodyPr/>
          <a:lstStyle/>
          <a:p>
            <a:r>
              <a:rPr lang="sv-SE" dirty="0">
                <a:latin typeface="Arial Narrow" panose="020B0606020202030204" pitchFamily="34" charset="0"/>
              </a:rPr>
              <a:t>I en kohesionsjord finns en inre mothållande kraft som utgörs av en vidhäftningskraft (kohesion). </a:t>
            </a:r>
          </a:p>
          <a:p>
            <a:r>
              <a:rPr lang="sv-SE" dirty="0" smtClean="0"/>
              <a:t>Kohesionen, som utgörs av molekylära attraktionskrafter mellan de mycket små partiklarna i finjorden, medför att jordpartiklarna häftar samman.</a:t>
            </a:r>
          </a:p>
          <a:p>
            <a:r>
              <a:rPr lang="sv-SE" dirty="0" smtClean="0"/>
              <a:t>Främst lerjord räknas som kohesionsjord, men även </a:t>
            </a:r>
            <a:r>
              <a:rPr lang="sv-SE" dirty="0" err="1" smtClean="0"/>
              <a:t>siltjord</a:t>
            </a:r>
            <a:r>
              <a:rPr lang="sv-SE" dirty="0" smtClean="0"/>
              <a:t> kan delvis ha kohesionsjordsegenskaper. Finkornig morän, som har en hög andel ler- och </a:t>
            </a:r>
            <a:r>
              <a:rPr lang="sv-SE" dirty="0" err="1" smtClean="0"/>
              <a:t>siltfraktion</a:t>
            </a:r>
            <a:r>
              <a:rPr lang="sv-SE" dirty="0" smtClean="0"/>
              <a:t>, uppträder också som en kohesionsjord.</a:t>
            </a:r>
          </a:p>
          <a:p>
            <a:r>
              <a:rPr lang="sv-SE" dirty="0" smtClean="0"/>
              <a:t>När finkornig jord glider iväg i stora stycken som hålls samman av kohesion mellan jordpartiklarna uppstår skred. </a:t>
            </a:r>
          </a:p>
        </p:txBody>
      </p:sp>
      <p:sp>
        <p:nvSpPr>
          <p:cNvPr id="2" name="Platshållare för datum 1"/>
          <p:cNvSpPr>
            <a:spLocks noGrp="1"/>
          </p:cNvSpPr>
          <p:nvPr>
            <p:ph type="dt" idx="10"/>
          </p:nvPr>
        </p:nvSpPr>
        <p:spPr/>
        <p:txBody>
          <a:bodyPr/>
          <a:lstStyle/>
          <a:p>
            <a:pPr>
              <a:defRPr/>
            </a:pPr>
            <a:r>
              <a:rPr lang="sv-SE" altLang="sv-SE" smtClean="0"/>
              <a:t>2016-11-16</a:t>
            </a:r>
            <a:endParaRPr lang="sv-SE" altLang="sv-SE"/>
          </a:p>
        </p:txBody>
      </p:sp>
      <p:sp>
        <p:nvSpPr>
          <p:cNvPr id="3" name="Platshållare för sidhuvud 2"/>
          <p:cNvSpPr>
            <a:spLocks noGrp="1"/>
          </p:cNvSpPr>
          <p:nvPr>
            <p:ph type="hdr" sz="quarter" idx="11"/>
          </p:nvPr>
        </p:nvSpPr>
        <p:spPr/>
        <p:txBody>
          <a:bodyPr/>
          <a:lstStyle/>
          <a:p>
            <a:pPr>
              <a:defRPr/>
            </a:pPr>
            <a:r>
              <a:rPr lang="sv-SE" altLang="sv-SE" smtClean="0"/>
              <a:t>Pass 1 - Så fungerar jord</a:t>
            </a:r>
            <a:endParaRPr lang="sv-SE" alt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2188" y="768350"/>
            <a:ext cx="5114925" cy="3836988"/>
          </a:xfrm>
        </p:spPr>
      </p:sp>
      <p:sp>
        <p:nvSpPr>
          <p:cNvPr id="3" name="Platshållare för anteckningar 2"/>
          <p:cNvSpPr>
            <a:spLocks noGrp="1"/>
          </p:cNvSpPr>
          <p:nvPr>
            <p:ph type="body" idx="1"/>
          </p:nvPr>
        </p:nvSpPr>
        <p:spPr/>
        <p:txBody>
          <a:bodyPr/>
          <a:lstStyle/>
          <a:p>
            <a:r>
              <a:rPr lang="sv-SE" dirty="0" smtClean="0"/>
              <a:t>En speciell typ av lera är kvicklera. När en kvicklera utsätts för störning (t.ex. genom omrörning eller vibrationer) kan den förlora större delen av sin hållfasthet, och bli helt flytande. Ett stort antal skred i Västsverige, speciellt sådana med stor utbredning, har varit </a:t>
            </a:r>
            <a:r>
              <a:rPr lang="sv-SE" dirty="0" err="1" smtClean="0"/>
              <a:t>kvicklereskred</a:t>
            </a:r>
            <a:r>
              <a:rPr lang="sv-SE" dirty="0" smtClean="0"/>
              <a:t>.</a:t>
            </a:r>
          </a:p>
          <a:p>
            <a:r>
              <a:rPr lang="sv-SE" dirty="0" smtClean="0"/>
              <a:t>Salturlakning är den huvudsakliga anledningen till </a:t>
            </a:r>
            <a:r>
              <a:rPr lang="sv-SE" dirty="0" err="1" smtClean="0"/>
              <a:t>kvicklerebildning</a:t>
            </a:r>
            <a:r>
              <a:rPr lang="sv-SE" dirty="0" smtClean="0"/>
              <a:t>. Leror som har bildats i saltvatten har ofta en speciell struktur eftersom saltet har fått </a:t>
            </a:r>
            <a:r>
              <a:rPr lang="sv-SE" dirty="0" err="1" smtClean="0"/>
              <a:t>lerpartiklama</a:t>
            </a:r>
            <a:r>
              <a:rPr lang="sv-SE" dirty="0" smtClean="0"/>
              <a:t> att klumpa ihop sig till större aggregat innan de avsattes som sediment på havsbotten. På detta vis skapades leror som kom att innehålla extra mycket vatten.</a:t>
            </a:r>
          </a:p>
          <a:p>
            <a:r>
              <a:rPr lang="sv-SE" dirty="0" smtClean="0"/>
              <a:t>På grund av landhöjningen har lerlager som tidigare låg under havsytan lyfts upp och ligger nu ofta långt upp på land. Sött grund- och regnvatten har därmed kunnat strömma igenom lerlagren och sakta laka ut saltet. Detta har medfört att de krafter som håller ihop aggregaten av lerpartiklar har försvagats och i en del lerlager har denna process medfört att kvicklera har bildats.</a:t>
            </a:r>
          </a:p>
          <a:p>
            <a:endParaRPr lang="sv-SE" dirty="0" smtClean="0"/>
          </a:p>
          <a:p>
            <a:r>
              <a:rPr lang="sv-SE" b="1" dirty="0" err="1" smtClean="0">
                <a:solidFill>
                  <a:srgbClr val="FF0000"/>
                </a:solidFill>
              </a:rPr>
              <a:t>Kvickleredemo</a:t>
            </a:r>
            <a:r>
              <a:rPr lang="sv-SE" b="1" dirty="0" smtClean="0">
                <a:solidFill>
                  <a:srgbClr val="FF0000"/>
                </a:solidFill>
              </a:rPr>
              <a:t>!</a:t>
            </a:r>
            <a:endParaRPr lang="sv-SE" b="1" dirty="0">
              <a:solidFill>
                <a:srgbClr val="FF0000"/>
              </a:solidFill>
            </a:endParaRPr>
          </a:p>
        </p:txBody>
      </p:sp>
      <p:sp>
        <p:nvSpPr>
          <p:cNvPr id="4" name="Platshållare för bildnummer 3"/>
          <p:cNvSpPr>
            <a:spLocks noGrp="1"/>
          </p:cNvSpPr>
          <p:nvPr>
            <p:ph type="sldNum" sz="quarter" idx="10"/>
          </p:nvPr>
        </p:nvSpPr>
        <p:spPr/>
        <p:txBody>
          <a:bodyPr/>
          <a:lstStyle/>
          <a:p>
            <a:fld id="{2A49D931-B67E-4089-B544-159A6D3E6991}" type="slidenum">
              <a:rPr lang="sv-SE" smtClean="0"/>
              <a:pPr/>
              <a:t>15</a:t>
            </a:fld>
            <a:endParaRPr lang="sv-SE"/>
          </a:p>
        </p:txBody>
      </p:sp>
      <p:sp>
        <p:nvSpPr>
          <p:cNvPr id="5" name="Platshållare för datum 4"/>
          <p:cNvSpPr>
            <a:spLocks noGrp="1"/>
          </p:cNvSpPr>
          <p:nvPr>
            <p:ph type="dt" idx="11"/>
          </p:nvPr>
        </p:nvSpPr>
        <p:spPr/>
        <p:txBody>
          <a:bodyPr/>
          <a:lstStyle/>
          <a:p>
            <a:pPr>
              <a:defRPr/>
            </a:pPr>
            <a:r>
              <a:rPr lang="sv-SE" altLang="sv-SE" smtClean="0"/>
              <a:t>2016-11-16</a:t>
            </a:r>
            <a:endParaRPr lang="sv-SE" altLang="sv-SE"/>
          </a:p>
        </p:txBody>
      </p:sp>
      <p:sp>
        <p:nvSpPr>
          <p:cNvPr id="6" name="Platshållare för sidhuvud 5"/>
          <p:cNvSpPr>
            <a:spLocks noGrp="1"/>
          </p:cNvSpPr>
          <p:nvPr>
            <p:ph type="hdr" sz="quarter" idx="12"/>
          </p:nvPr>
        </p:nvSpPr>
        <p:spPr/>
        <p:txBody>
          <a:bodyPr/>
          <a:lstStyle/>
          <a:p>
            <a:pPr>
              <a:defRPr/>
            </a:pPr>
            <a:r>
              <a:rPr lang="sv-SE" altLang="sv-SE" smtClean="0"/>
              <a:t>Pass 1 - Så fungerar jord</a:t>
            </a:r>
            <a:endParaRPr lang="sv-SE" altLang="sv-SE"/>
          </a:p>
        </p:txBody>
      </p:sp>
    </p:spTree>
    <p:extLst>
      <p:ext uri="{BB962C8B-B14F-4D97-AF65-F5344CB8AC3E}">
        <p14:creationId xmlns:p14="http://schemas.microsoft.com/office/powerpoint/2010/main" val="3637339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88933">
              <a:defRPr sz="2400">
                <a:solidFill>
                  <a:schemeClr val="tx1"/>
                </a:solidFill>
                <a:latin typeface="Times New Roman" pitchFamily="18" charset="0"/>
              </a:defRPr>
            </a:lvl1pPr>
            <a:lvl2pPr marL="741303" indent="-285727" defTabSz="988933">
              <a:defRPr sz="2400">
                <a:solidFill>
                  <a:schemeClr val="tx1"/>
                </a:solidFill>
                <a:latin typeface="Times New Roman" pitchFamily="18" charset="0"/>
              </a:defRPr>
            </a:lvl2pPr>
            <a:lvl3pPr marL="1141320" indent="-228581" defTabSz="988933">
              <a:defRPr sz="2400">
                <a:solidFill>
                  <a:schemeClr val="tx1"/>
                </a:solidFill>
                <a:latin typeface="Times New Roman" pitchFamily="18" charset="0"/>
              </a:defRPr>
            </a:lvl3pPr>
            <a:lvl4pPr marL="1598483" indent="-228581" defTabSz="988933">
              <a:defRPr sz="2400">
                <a:solidFill>
                  <a:schemeClr val="tx1"/>
                </a:solidFill>
                <a:latin typeface="Times New Roman" pitchFamily="18" charset="0"/>
              </a:defRPr>
            </a:lvl4pPr>
            <a:lvl5pPr marL="2055646" indent="-228581" defTabSz="988933">
              <a:defRPr sz="2400">
                <a:solidFill>
                  <a:schemeClr val="tx1"/>
                </a:solidFill>
                <a:latin typeface="Times New Roman" pitchFamily="18" charset="0"/>
              </a:defRPr>
            </a:lvl5pPr>
            <a:lvl6pPr marL="2512809" indent="-228581" defTabSz="988933" eaLnBrk="0" fontAlgn="base" hangingPunct="0">
              <a:spcBef>
                <a:spcPct val="0"/>
              </a:spcBef>
              <a:spcAft>
                <a:spcPct val="0"/>
              </a:spcAft>
              <a:defRPr sz="2400">
                <a:solidFill>
                  <a:schemeClr val="tx1"/>
                </a:solidFill>
                <a:latin typeface="Times New Roman" pitchFamily="18" charset="0"/>
              </a:defRPr>
            </a:lvl6pPr>
            <a:lvl7pPr marL="2969972" indent="-228581" defTabSz="988933" eaLnBrk="0" fontAlgn="base" hangingPunct="0">
              <a:spcBef>
                <a:spcPct val="0"/>
              </a:spcBef>
              <a:spcAft>
                <a:spcPct val="0"/>
              </a:spcAft>
              <a:defRPr sz="2400">
                <a:solidFill>
                  <a:schemeClr val="tx1"/>
                </a:solidFill>
                <a:latin typeface="Times New Roman" pitchFamily="18" charset="0"/>
              </a:defRPr>
            </a:lvl7pPr>
            <a:lvl8pPr marL="3427134" indent="-228581" defTabSz="988933" eaLnBrk="0" fontAlgn="base" hangingPunct="0">
              <a:spcBef>
                <a:spcPct val="0"/>
              </a:spcBef>
              <a:spcAft>
                <a:spcPct val="0"/>
              </a:spcAft>
              <a:defRPr sz="2400">
                <a:solidFill>
                  <a:schemeClr val="tx1"/>
                </a:solidFill>
                <a:latin typeface="Times New Roman" pitchFamily="18" charset="0"/>
              </a:defRPr>
            </a:lvl8pPr>
            <a:lvl9pPr marL="3884298" indent="-228581" defTabSz="988933" eaLnBrk="0" fontAlgn="base" hangingPunct="0">
              <a:spcBef>
                <a:spcPct val="0"/>
              </a:spcBef>
              <a:spcAft>
                <a:spcPct val="0"/>
              </a:spcAft>
              <a:defRPr sz="2400">
                <a:solidFill>
                  <a:schemeClr val="tx1"/>
                </a:solidFill>
                <a:latin typeface="Times New Roman" pitchFamily="18" charset="0"/>
              </a:defRPr>
            </a:lvl9pPr>
          </a:lstStyle>
          <a:p>
            <a:fld id="{F4A8525A-4131-4AB5-948B-BF314A3AA71D}" type="slidenum">
              <a:rPr lang="sv-SE" altLang="sv-SE" sz="1300"/>
              <a:pPr/>
              <a:t>16</a:t>
            </a:fld>
            <a:endParaRPr lang="sv-SE" altLang="sv-SE" sz="1300"/>
          </a:p>
        </p:txBody>
      </p:sp>
      <p:sp>
        <p:nvSpPr>
          <p:cNvPr id="38915" name="Rectangle 2"/>
          <p:cNvSpPr>
            <a:spLocks noGrp="1" noRot="1" noChangeAspect="1" noChangeArrowheads="1" noTextEdit="1"/>
          </p:cNvSpPr>
          <p:nvPr>
            <p:ph type="sldImg"/>
          </p:nvPr>
        </p:nvSpPr>
        <p:spPr>
          <a:xfrm>
            <a:off x="992188" y="768350"/>
            <a:ext cx="5114925" cy="3836988"/>
          </a:xfrm>
          <a:ln/>
        </p:spPr>
      </p:sp>
      <p:sp>
        <p:nvSpPr>
          <p:cNvPr id="38916" name="Rectangle 3"/>
          <p:cNvSpPr>
            <a:spLocks noGrp="1" noChangeArrowheads="1"/>
          </p:cNvSpPr>
          <p:nvPr>
            <p:ph type="body" idx="1"/>
          </p:nvPr>
        </p:nvSpPr>
        <p:spPr>
          <a:noFill/>
        </p:spPr>
        <p:txBody>
          <a:bodyPr/>
          <a:lstStyle/>
          <a:p>
            <a:r>
              <a:rPr lang="sv-SE" altLang="sv-SE" smtClean="0"/>
              <a:t>Kort om vad begreppen står för. </a:t>
            </a:r>
          </a:p>
          <a:p>
            <a:r>
              <a:rPr lang="sv-SE" altLang="sv-SE" smtClean="0"/>
              <a:t>Vatten har stor inverkan. </a:t>
            </a:r>
          </a:p>
          <a:p>
            <a:endParaRPr lang="sv-SE" altLang="sv-SE" smtClean="0"/>
          </a:p>
          <a:p>
            <a:r>
              <a:rPr lang="sv-SE" altLang="sv-SE" smtClean="0"/>
              <a:t>Flest händelser efter långa perioder med regn, snösmältning, tjällossning. Frostvittring sker i branter speciellt under vår och höst när temperatur växlar mellan plus och minus.</a:t>
            </a:r>
          </a:p>
          <a:p>
            <a:endParaRPr lang="sv-SE" altLang="sv-SE" smtClean="0"/>
          </a:p>
          <a:p>
            <a:r>
              <a:rPr lang="sv-SE" altLang="sv-SE" smtClean="0"/>
              <a:t>Naturolyckor: naturhändelser (exv laviner, skred, brand, torka, översvämning) som får stora negativa konsekvenser för samhället.</a:t>
            </a:r>
          </a:p>
        </p:txBody>
      </p:sp>
      <p:sp>
        <p:nvSpPr>
          <p:cNvPr id="38917" name="Platshållare för sidfot 1"/>
          <p:cNvSpPr>
            <a:spLocks noGrp="1"/>
          </p:cNvSpPr>
          <p:nvPr>
            <p:ph type="ftr" sz="quarter" idx="4"/>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r>
              <a:rPr lang="sv-SE" altLang="sv-SE" sz="1300"/>
              <a:t>Huvudkurs geoteknik 2015-02-05</a:t>
            </a:r>
          </a:p>
        </p:txBody>
      </p:sp>
      <p:sp>
        <p:nvSpPr>
          <p:cNvPr id="38918" name="Platshållare för sidhuvud 2"/>
          <p:cNvSpPr>
            <a:spLocks noGrp="1"/>
          </p:cNvSpPr>
          <p:nvPr>
            <p:ph type="hdr" sz="quarter"/>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r>
              <a:rPr lang="sv-SE" altLang="sv-SE" sz="1300"/>
              <a:t>Pass 2a - Jordrörelser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2188" y="768350"/>
            <a:ext cx="5116512" cy="3836988"/>
          </a:xfrm>
        </p:spPr>
      </p:sp>
      <p:sp>
        <p:nvSpPr>
          <p:cNvPr id="3" name="Platshållare för anteckningar 2"/>
          <p:cNvSpPr>
            <a:spLocks noGrp="1"/>
          </p:cNvSpPr>
          <p:nvPr>
            <p:ph type="body" idx="1"/>
          </p:nvPr>
        </p:nvSpPr>
        <p:spPr/>
        <p:txBody>
          <a:bodyPr/>
          <a:lstStyle/>
          <a:p>
            <a:r>
              <a:rPr lang="sv-SE" sz="1500" b="1" dirty="0"/>
              <a:t>DS</a:t>
            </a:r>
          </a:p>
          <a:p>
            <a:endParaRPr lang="sv-SE" sz="1500" dirty="0"/>
          </a:p>
          <a:p>
            <a:r>
              <a:rPr lang="sv-SE" sz="1500" dirty="0"/>
              <a:t>Skador relaterade till stabilitet och naturolyckor:</a:t>
            </a:r>
          </a:p>
          <a:p>
            <a:endParaRPr lang="sv-SE" sz="1500" dirty="0"/>
          </a:p>
          <a:p>
            <a:pPr marL="295774" indent="-295774" defTabSz="947684" eaLnBrk="1" hangingPunct="1">
              <a:buFont typeface="Arial" panose="020B0604020202020204" pitchFamily="34" charset="0"/>
              <a:buChar char="•"/>
              <a:defRPr/>
            </a:pPr>
            <a:r>
              <a:rPr lang="sv-SE" sz="1500" b="1" dirty="0"/>
              <a:t>Bergras och blocknedfall</a:t>
            </a:r>
            <a:r>
              <a:rPr lang="sv-SE" sz="1500" dirty="0"/>
              <a:t> beror av bergart och bergytans lutning, men också sprickigheten i berget.</a:t>
            </a:r>
          </a:p>
          <a:p>
            <a:pPr marL="295774" indent="-295774">
              <a:buFont typeface="Arial" panose="020B0604020202020204" pitchFamily="34" charset="0"/>
              <a:buChar char="•"/>
            </a:pPr>
            <a:r>
              <a:rPr lang="sv-SE" sz="1500" b="1" dirty="0"/>
              <a:t>Ras och skred </a:t>
            </a:r>
            <a:r>
              <a:rPr lang="sv-SE" sz="1500" dirty="0"/>
              <a:t>påverkas av jordart/jordegenskaper, terrängens lutning samt grundvattennivå och portryck.</a:t>
            </a:r>
          </a:p>
          <a:p>
            <a:pPr marL="295774" indent="-295774">
              <a:buFont typeface="Arial" panose="020B0604020202020204" pitchFamily="34" charset="0"/>
              <a:buChar char="•"/>
            </a:pPr>
            <a:r>
              <a:rPr lang="sv-SE" sz="1500" b="1" dirty="0"/>
              <a:t>Slamströmmar</a:t>
            </a:r>
            <a:r>
              <a:rPr lang="sv-SE" sz="1500" dirty="0"/>
              <a:t> beror av vilket vattenflöde som kan uppstå och vilka jordmassor som vattenflödet kan erodera och föra med sig</a:t>
            </a:r>
          </a:p>
          <a:p>
            <a:pPr marL="295774" indent="-295774">
              <a:buFont typeface="Arial" panose="020B0604020202020204" pitchFamily="34" charset="0"/>
              <a:buChar char="•"/>
            </a:pPr>
            <a:r>
              <a:rPr lang="sv-SE" sz="1500" b="1" dirty="0"/>
              <a:t>Erosion</a:t>
            </a:r>
            <a:r>
              <a:rPr lang="sv-SE" sz="1500" dirty="0"/>
              <a:t> är beroende av jordart, nederbörd, vattenstånd och grundvattenflöden.</a:t>
            </a:r>
          </a:p>
          <a:p>
            <a:endParaRPr lang="sv-SE" sz="1500" dirty="0"/>
          </a:p>
        </p:txBody>
      </p:sp>
      <p:sp>
        <p:nvSpPr>
          <p:cNvPr id="4" name="Platshållare för bildnummer 3"/>
          <p:cNvSpPr>
            <a:spLocks noGrp="1"/>
          </p:cNvSpPr>
          <p:nvPr>
            <p:ph type="sldNum" sz="quarter" idx="10"/>
          </p:nvPr>
        </p:nvSpPr>
        <p:spPr/>
        <p:txBody>
          <a:bodyPr/>
          <a:lstStyle/>
          <a:p>
            <a:fld id="{48460489-C952-43A1-A13E-6F7E0856B561}" type="slidenum">
              <a:rPr lang="sv-SE" altLang="sv-SE" smtClean="0"/>
              <a:pPr/>
              <a:t>17</a:t>
            </a:fld>
            <a:endParaRPr lang="sv-SE" altLang="sv-SE"/>
          </a:p>
        </p:txBody>
      </p:sp>
    </p:spTree>
    <p:extLst>
      <p:ext uri="{BB962C8B-B14F-4D97-AF65-F5344CB8AC3E}">
        <p14:creationId xmlns:p14="http://schemas.microsoft.com/office/powerpoint/2010/main" val="196979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tshållare för bildobjekt 1"/>
          <p:cNvSpPr>
            <a:spLocks noGrp="1" noRot="1" noChangeAspect="1" noTextEdit="1"/>
          </p:cNvSpPr>
          <p:nvPr>
            <p:ph type="sldImg"/>
          </p:nvPr>
        </p:nvSpPr>
        <p:spPr>
          <a:ln/>
        </p:spPr>
      </p:sp>
      <p:sp>
        <p:nvSpPr>
          <p:cNvPr id="38915" name="Platshållare för anteckningar 2"/>
          <p:cNvSpPr>
            <a:spLocks noGrp="1"/>
          </p:cNvSpPr>
          <p:nvPr>
            <p:ph type="body" idx="1"/>
          </p:nvPr>
        </p:nvSpPr>
        <p:spPr>
          <a:noFill/>
        </p:spPr>
        <p:txBody>
          <a:bodyPr/>
          <a:lstStyle/>
          <a:p>
            <a:pPr defTabSz="947607">
              <a:defRPr/>
            </a:pPr>
            <a:r>
              <a:rPr lang="sv-SE" altLang="sv-SE" dirty="0" smtClean="0"/>
              <a:t>Till skillnad från skred innebär ras att jordpartiklarna rör sig fritt i förhållande till varandra. </a:t>
            </a:r>
          </a:p>
          <a:p>
            <a:pPr defTabSz="947607">
              <a:defRPr/>
            </a:pPr>
            <a:r>
              <a:rPr lang="sv-SE" altLang="sv-SE" dirty="0" smtClean="0"/>
              <a:t>Grova jordar med morän eller</a:t>
            </a:r>
            <a:r>
              <a:rPr lang="sv-SE" altLang="sv-SE" baseline="0" dirty="0" smtClean="0"/>
              <a:t> </a:t>
            </a:r>
            <a:r>
              <a:rPr lang="sv-SE" altLang="sv-SE" dirty="0" smtClean="0"/>
              <a:t>sten, grus och sand och som ligger i branta slänter ger också förutsättning för jordras. </a:t>
            </a:r>
          </a:p>
          <a:p>
            <a:pPr defTabSz="947607">
              <a:defRPr/>
            </a:pPr>
            <a:r>
              <a:rPr lang="sv-SE" altLang="sv-SE" dirty="0" smtClean="0"/>
              <a:t>Här en bild från Sysslebäck i Torsby där det kom kraftig nederbörd</a:t>
            </a:r>
            <a:r>
              <a:rPr lang="sv-SE" altLang="sv-SE" baseline="0" dirty="0" smtClean="0"/>
              <a:t>, 200 mm på ett dygn och det var ett kalhygge ovanför vilket innebar att markvattenavrinningen blev stor och startade ett ras. </a:t>
            </a:r>
            <a:r>
              <a:rPr lang="sv-SE" altLang="sv-SE" baseline="0" dirty="0" err="1" smtClean="0"/>
              <a:t>B</a:t>
            </a:r>
            <a:r>
              <a:rPr lang="sv-SE" altLang="sv-SE" dirty="0" err="1" smtClean="0"/>
              <a:t>bostadshuset</a:t>
            </a:r>
            <a:r>
              <a:rPr lang="sv-SE" altLang="sv-SE" dirty="0" smtClean="0"/>
              <a:t> blev så pass skadat att det senare revs. Ovanför huset var slänten kalhuggen, vilket gjorde att kraftig nederbörd orsakade ett större ras.  </a:t>
            </a:r>
          </a:p>
          <a:p>
            <a:pPr defTabSz="947607">
              <a:defRPr/>
            </a:pPr>
            <a:r>
              <a:rPr lang="sv-SE" altLang="sv-SE" dirty="0" smtClean="0"/>
              <a:t>S.k.</a:t>
            </a:r>
            <a:r>
              <a:rPr lang="sv-SE" altLang="sv-SE" baseline="0" dirty="0" smtClean="0"/>
              <a:t> </a:t>
            </a:r>
            <a:r>
              <a:rPr lang="sv-SE" altLang="sv-SE" dirty="0" smtClean="0"/>
              <a:t>slamströmmar kan främst kan uppstå i moränområden</a:t>
            </a:r>
            <a:r>
              <a:rPr lang="sv-SE" altLang="sv-SE" baseline="0" dirty="0" smtClean="0"/>
              <a:t> med brant terräng och stor regnintensitet (mycket regn på kort tid). </a:t>
            </a:r>
          </a:p>
          <a:p>
            <a:pPr defTabSz="947607">
              <a:defRPr/>
            </a:pPr>
            <a:r>
              <a:rPr lang="sv-SE" altLang="sv-SE" dirty="0" smtClean="0"/>
              <a:t>Branta bergslänter med uppsprucken yta ger</a:t>
            </a:r>
            <a:r>
              <a:rPr lang="sv-SE" altLang="sv-SE" baseline="0" dirty="0" smtClean="0"/>
              <a:t> </a:t>
            </a:r>
            <a:r>
              <a:rPr lang="sv-SE" altLang="sv-SE" dirty="0" smtClean="0"/>
              <a:t>förutsättningar för både blocknedfall och bergras. Branta slänter med </a:t>
            </a:r>
            <a:r>
              <a:rPr lang="sv-SE" altLang="sv-SE" dirty="0" err="1" smtClean="0"/>
              <a:t>blockrick</a:t>
            </a:r>
            <a:r>
              <a:rPr lang="sv-SE" altLang="sv-SE" dirty="0" smtClean="0"/>
              <a:t> morän ger också förutsättning för blocknedfall.</a:t>
            </a:r>
          </a:p>
          <a:p>
            <a:endParaRPr lang="sv-SE" altLang="sv-SE" dirty="0" smtClean="0"/>
          </a:p>
          <a:p>
            <a:endParaRPr lang="sv-SE" altLang="sv-SE" dirty="0" smtClean="0"/>
          </a:p>
        </p:txBody>
      </p:sp>
      <p:sp>
        <p:nvSpPr>
          <p:cNvPr id="38916" name="Platshållare för bildnumm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8223" indent="-294459" eaLnBrk="0" hangingPunct="0">
              <a:spcBef>
                <a:spcPct val="30000"/>
              </a:spcBef>
              <a:defRPr sz="1200">
                <a:solidFill>
                  <a:schemeClr val="tx1"/>
                </a:solidFill>
                <a:latin typeface="Arial" charset="0"/>
              </a:defRPr>
            </a:lvl2pPr>
            <a:lvl3pPr marL="1182768" indent="-235238" eaLnBrk="0" hangingPunct="0">
              <a:spcBef>
                <a:spcPct val="30000"/>
              </a:spcBef>
              <a:defRPr sz="1200">
                <a:solidFill>
                  <a:schemeClr val="tx1"/>
                </a:solidFill>
                <a:latin typeface="Arial" charset="0"/>
              </a:defRPr>
            </a:lvl3pPr>
            <a:lvl4pPr marL="1654887" indent="-235238" eaLnBrk="0" hangingPunct="0">
              <a:spcBef>
                <a:spcPct val="30000"/>
              </a:spcBef>
              <a:defRPr sz="1200">
                <a:solidFill>
                  <a:schemeClr val="tx1"/>
                </a:solidFill>
                <a:latin typeface="Arial" charset="0"/>
              </a:defRPr>
            </a:lvl4pPr>
            <a:lvl5pPr marL="2128653" indent="-235238" eaLnBrk="0" hangingPunct="0">
              <a:spcBef>
                <a:spcPct val="30000"/>
              </a:spcBef>
              <a:defRPr sz="1200">
                <a:solidFill>
                  <a:schemeClr val="tx1"/>
                </a:solidFill>
                <a:latin typeface="Arial" charset="0"/>
              </a:defRPr>
            </a:lvl5pPr>
            <a:lvl6pPr marL="2602417" indent="-235238" eaLnBrk="0" fontAlgn="base" hangingPunct="0">
              <a:spcBef>
                <a:spcPct val="30000"/>
              </a:spcBef>
              <a:spcAft>
                <a:spcPct val="0"/>
              </a:spcAft>
              <a:defRPr sz="1200">
                <a:solidFill>
                  <a:schemeClr val="tx1"/>
                </a:solidFill>
                <a:latin typeface="Arial" charset="0"/>
              </a:defRPr>
            </a:lvl6pPr>
            <a:lvl7pPr marL="3076183" indent="-235238" eaLnBrk="0" fontAlgn="base" hangingPunct="0">
              <a:spcBef>
                <a:spcPct val="30000"/>
              </a:spcBef>
              <a:spcAft>
                <a:spcPct val="0"/>
              </a:spcAft>
              <a:defRPr sz="1200">
                <a:solidFill>
                  <a:schemeClr val="tx1"/>
                </a:solidFill>
                <a:latin typeface="Arial" charset="0"/>
              </a:defRPr>
            </a:lvl7pPr>
            <a:lvl8pPr marL="3549949" indent="-235238" eaLnBrk="0" fontAlgn="base" hangingPunct="0">
              <a:spcBef>
                <a:spcPct val="30000"/>
              </a:spcBef>
              <a:spcAft>
                <a:spcPct val="0"/>
              </a:spcAft>
              <a:defRPr sz="1200">
                <a:solidFill>
                  <a:schemeClr val="tx1"/>
                </a:solidFill>
                <a:latin typeface="Arial" charset="0"/>
              </a:defRPr>
            </a:lvl8pPr>
            <a:lvl9pPr marL="4023713" indent="-2352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EEC1102-E930-4A29-B020-37423A84C2A7}" type="slidenum">
              <a:rPr lang="sv-SE" altLang="sv-SE" smtClean="0"/>
              <a:pPr eaLnBrk="1" hangingPunct="1">
                <a:spcBef>
                  <a:spcPct val="0"/>
                </a:spcBef>
              </a:pPr>
              <a:t>18</a:t>
            </a:fld>
            <a:endParaRPr lang="sv-SE" altLang="sv-SE" smtClean="0"/>
          </a:p>
        </p:txBody>
      </p:sp>
      <p:sp>
        <p:nvSpPr>
          <p:cNvPr id="2" name="Platshållare för datum 1"/>
          <p:cNvSpPr>
            <a:spLocks noGrp="1"/>
          </p:cNvSpPr>
          <p:nvPr>
            <p:ph type="dt" idx="10"/>
          </p:nvPr>
        </p:nvSpPr>
        <p:spPr/>
        <p:txBody>
          <a:bodyPr/>
          <a:lstStyle/>
          <a:p>
            <a:pPr>
              <a:defRPr/>
            </a:pPr>
            <a:r>
              <a:rPr lang="sv-SE" altLang="sv-SE" smtClean="0"/>
              <a:t>2016-11-16</a:t>
            </a:r>
            <a:endParaRPr lang="sv-SE" altLang="sv-SE"/>
          </a:p>
        </p:txBody>
      </p:sp>
      <p:sp>
        <p:nvSpPr>
          <p:cNvPr id="3" name="Platshållare för sidhuvud 2"/>
          <p:cNvSpPr>
            <a:spLocks noGrp="1"/>
          </p:cNvSpPr>
          <p:nvPr>
            <p:ph type="hdr" sz="quarter" idx="11"/>
          </p:nvPr>
        </p:nvSpPr>
        <p:spPr/>
        <p:txBody>
          <a:bodyPr/>
          <a:lstStyle/>
          <a:p>
            <a:pPr>
              <a:defRPr/>
            </a:pPr>
            <a:r>
              <a:rPr lang="sv-SE" altLang="sv-SE" smtClean="0"/>
              <a:t>Pass 2 - Allmänt om geoteknik</a:t>
            </a:r>
            <a:endParaRPr lang="sv-SE" alt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defTabSz="1321565">
              <a:defRPr/>
            </a:pPr>
            <a:r>
              <a:rPr lang="sv-SE" dirty="0" smtClean="0"/>
              <a:t>Ett skred innebär att en sammanhängande jordvolym glider iväg. Detta beror framförallt på att jordarterna är mer finkorniga och jordpartiklarna hålls ihop med kemiska såväl som mekaniska krafter. </a:t>
            </a:r>
          </a:p>
          <a:p>
            <a:pPr defTabSz="1321565">
              <a:defRPr/>
            </a:pPr>
            <a:r>
              <a:rPr lang="sv-SE" dirty="0" smtClean="0"/>
              <a:t>Naturliga förutsättningar för spontana skred finns i lerområden med lutande markyta, där markytans lutning är brantare än ca 6 graders lutning (1:10).  Vanligtvis dock i brantare partier än så.</a:t>
            </a:r>
          </a:p>
          <a:p>
            <a:pPr>
              <a:defRPr/>
            </a:pPr>
            <a:endParaRPr lang="sv-SE" dirty="0" smtClean="0"/>
          </a:p>
          <a:p>
            <a:pPr>
              <a:defRPr/>
            </a:pPr>
            <a:endParaRPr lang="sv-SE" dirty="0"/>
          </a:p>
        </p:txBody>
      </p:sp>
      <p:sp>
        <p:nvSpPr>
          <p:cNvPr id="37892" name="Platshållare för bildnumm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8223" indent="-294459" eaLnBrk="0" hangingPunct="0">
              <a:spcBef>
                <a:spcPct val="30000"/>
              </a:spcBef>
              <a:defRPr sz="1200">
                <a:solidFill>
                  <a:schemeClr val="tx1"/>
                </a:solidFill>
                <a:latin typeface="Arial" charset="0"/>
              </a:defRPr>
            </a:lvl2pPr>
            <a:lvl3pPr marL="1182768" indent="-235238" eaLnBrk="0" hangingPunct="0">
              <a:spcBef>
                <a:spcPct val="30000"/>
              </a:spcBef>
              <a:defRPr sz="1200">
                <a:solidFill>
                  <a:schemeClr val="tx1"/>
                </a:solidFill>
                <a:latin typeface="Arial" charset="0"/>
              </a:defRPr>
            </a:lvl3pPr>
            <a:lvl4pPr marL="1654887" indent="-235238" eaLnBrk="0" hangingPunct="0">
              <a:spcBef>
                <a:spcPct val="30000"/>
              </a:spcBef>
              <a:defRPr sz="1200">
                <a:solidFill>
                  <a:schemeClr val="tx1"/>
                </a:solidFill>
                <a:latin typeface="Arial" charset="0"/>
              </a:defRPr>
            </a:lvl4pPr>
            <a:lvl5pPr marL="2128653" indent="-235238" eaLnBrk="0" hangingPunct="0">
              <a:spcBef>
                <a:spcPct val="30000"/>
              </a:spcBef>
              <a:defRPr sz="1200">
                <a:solidFill>
                  <a:schemeClr val="tx1"/>
                </a:solidFill>
                <a:latin typeface="Arial" charset="0"/>
              </a:defRPr>
            </a:lvl5pPr>
            <a:lvl6pPr marL="2602417" indent="-235238" eaLnBrk="0" fontAlgn="base" hangingPunct="0">
              <a:spcBef>
                <a:spcPct val="30000"/>
              </a:spcBef>
              <a:spcAft>
                <a:spcPct val="0"/>
              </a:spcAft>
              <a:defRPr sz="1200">
                <a:solidFill>
                  <a:schemeClr val="tx1"/>
                </a:solidFill>
                <a:latin typeface="Arial" charset="0"/>
              </a:defRPr>
            </a:lvl6pPr>
            <a:lvl7pPr marL="3076183" indent="-235238" eaLnBrk="0" fontAlgn="base" hangingPunct="0">
              <a:spcBef>
                <a:spcPct val="30000"/>
              </a:spcBef>
              <a:spcAft>
                <a:spcPct val="0"/>
              </a:spcAft>
              <a:defRPr sz="1200">
                <a:solidFill>
                  <a:schemeClr val="tx1"/>
                </a:solidFill>
                <a:latin typeface="Arial" charset="0"/>
              </a:defRPr>
            </a:lvl7pPr>
            <a:lvl8pPr marL="3549949" indent="-235238" eaLnBrk="0" fontAlgn="base" hangingPunct="0">
              <a:spcBef>
                <a:spcPct val="30000"/>
              </a:spcBef>
              <a:spcAft>
                <a:spcPct val="0"/>
              </a:spcAft>
              <a:defRPr sz="1200">
                <a:solidFill>
                  <a:schemeClr val="tx1"/>
                </a:solidFill>
                <a:latin typeface="Arial" charset="0"/>
              </a:defRPr>
            </a:lvl8pPr>
            <a:lvl9pPr marL="4023713" indent="-2352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6556AF-A3D4-4957-94CD-C36714C95C1B}" type="slidenum">
              <a:rPr lang="sv-SE" altLang="sv-SE" smtClean="0"/>
              <a:pPr eaLnBrk="1" hangingPunct="1">
                <a:spcBef>
                  <a:spcPct val="0"/>
                </a:spcBef>
              </a:pPr>
              <a:t>19</a:t>
            </a:fld>
            <a:endParaRPr lang="sv-SE" altLang="sv-SE" smtClean="0"/>
          </a:p>
        </p:txBody>
      </p:sp>
      <p:sp>
        <p:nvSpPr>
          <p:cNvPr id="2" name="Platshållare för datum 1"/>
          <p:cNvSpPr>
            <a:spLocks noGrp="1"/>
          </p:cNvSpPr>
          <p:nvPr>
            <p:ph type="dt" idx="10"/>
          </p:nvPr>
        </p:nvSpPr>
        <p:spPr/>
        <p:txBody>
          <a:bodyPr/>
          <a:lstStyle/>
          <a:p>
            <a:pPr>
              <a:defRPr/>
            </a:pPr>
            <a:r>
              <a:rPr lang="sv-SE" altLang="sv-SE" smtClean="0"/>
              <a:t>2016-11-16</a:t>
            </a:r>
            <a:endParaRPr lang="sv-SE" altLang="sv-SE"/>
          </a:p>
        </p:txBody>
      </p:sp>
      <p:sp>
        <p:nvSpPr>
          <p:cNvPr id="4" name="Platshållare för sidhuvud 3"/>
          <p:cNvSpPr>
            <a:spLocks noGrp="1"/>
          </p:cNvSpPr>
          <p:nvPr>
            <p:ph type="hdr" sz="quarter" idx="11"/>
          </p:nvPr>
        </p:nvSpPr>
        <p:spPr/>
        <p:txBody>
          <a:bodyPr/>
          <a:lstStyle/>
          <a:p>
            <a:pPr>
              <a:defRPr/>
            </a:pPr>
            <a:r>
              <a:rPr lang="sv-SE" altLang="sv-SE" smtClean="0"/>
              <a:t>Pass 2 - Allmänt om geoteknik</a:t>
            </a:r>
            <a:endParaRPr lang="sv-SE" alt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huvud 3"/>
          <p:cNvSpPr>
            <a:spLocks noGrp="1"/>
          </p:cNvSpPr>
          <p:nvPr>
            <p:ph type="hdr" sz="quarter" idx="10"/>
          </p:nvPr>
        </p:nvSpPr>
        <p:spPr/>
        <p:txBody>
          <a:bodyPr/>
          <a:lstStyle/>
          <a:p>
            <a:r>
              <a:rPr lang="en-US" smtClean="0"/>
              <a:t>Introduktion SGI</a:t>
            </a:r>
            <a:endParaRPr lang="en-US"/>
          </a:p>
        </p:txBody>
      </p:sp>
      <p:sp>
        <p:nvSpPr>
          <p:cNvPr id="5" name="Platshållare för datum 4"/>
          <p:cNvSpPr>
            <a:spLocks noGrp="1"/>
          </p:cNvSpPr>
          <p:nvPr>
            <p:ph type="dt" idx="11"/>
          </p:nvPr>
        </p:nvSpPr>
        <p:spPr/>
        <p:txBody>
          <a:bodyPr/>
          <a:lstStyle/>
          <a:p>
            <a:r>
              <a:rPr lang="sv-SE" smtClean="0"/>
              <a:t>2016-11-16</a:t>
            </a:r>
            <a:endParaRPr lang="en-US"/>
          </a:p>
        </p:txBody>
      </p:sp>
      <p:sp>
        <p:nvSpPr>
          <p:cNvPr id="6" name="Platshållare för bildnummer 5"/>
          <p:cNvSpPr>
            <a:spLocks noGrp="1"/>
          </p:cNvSpPr>
          <p:nvPr>
            <p:ph type="sldNum" sz="quarter" idx="12"/>
          </p:nvPr>
        </p:nvSpPr>
        <p:spPr/>
        <p:txBody>
          <a:bodyPr/>
          <a:lstStyle/>
          <a:p>
            <a:fld id="{0F8BAD9D-8333-40A9-BA55-F620694ABB58}" type="slidenum">
              <a:rPr lang="sv-SE" smtClean="0"/>
              <a:pPr/>
              <a:t>2</a:t>
            </a:fld>
            <a:endParaRPr lang="sv-SE"/>
          </a:p>
        </p:txBody>
      </p:sp>
    </p:spTree>
    <p:extLst>
      <p:ext uri="{BB962C8B-B14F-4D97-AF65-F5344CB8AC3E}">
        <p14:creationId xmlns:p14="http://schemas.microsoft.com/office/powerpoint/2010/main" val="3640228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a:xfrm>
            <a:off x="992188" y="768350"/>
            <a:ext cx="5114925" cy="3836988"/>
          </a:xfrm>
          <a:ln/>
        </p:spPr>
      </p:sp>
      <p:sp>
        <p:nvSpPr>
          <p:cNvPr id="43011" name="Platshållare för anteckningar 2"/>
          <p:cNvSpPr>
            <a:spLocks noGrp="1"/>
          </p:cNvSpPr>
          <p:nvPr>
            <p:ph type="body" idx="1"/>
          </p:nvPr>
        </p:nvSpPr>
        <p:spPr>
          <a:noFill/>
        </p:spPr>
        <p:txBody>
          <a:bodyPr/>
          <a:lstStyle/>
          <a:p>
            <a:r>
              <a:rPr lang="sv-SE" altLang="sv-SE" smtClean="0"/>
              <a:t>Ånn, Jämtland juli 2006: 100 m regn på 12 timmar. 8 m höga bankar spolades bort. Igensättning av trummorna, erosion i bankarna.</a:t>
            </a:r>
          </a:p>
          <a:p>
            <a:r>
              <a:rPr lang="sv-SE" altLang="sv-SE" smtClean="0"/>
              <a:t>Tärnaby 16 maj 2010: </a:t>
            </a:r>
          </a:p>
          <a:p>
            <a:r>
              <a:rPr lang="sv-SE" altLang="sv-SE" smtClean="0"/>
              <a:t>Slamströmmar – engelska debris flow – stor transporterande förmåga av sten och block även i måttliga lutningar.</a:t>
            </a:r>
          </a:p>
          <a:p>
            <a:r>
              <a:rPr lang="sv-SE" altLang="sv-SE" smtClean="0"/>
              <a:t>Lättare partiklar såsom grus, sand, silt och ler transporteras vidare och avlagras där terrängen flackar ut i solfjädersform – Alluvialkon (den kan även innehålla block och sten)</a:t>
            </a:r>
          </a:p>
          <a:p>
            <a:endParaRPr lang="sv-SE" altLang="sv-SE" smtClean="0"/>
          </a:p>
        </p:txBody>
      </p:sp>
      <p:sp>
        <p:nvSpPr>
          <p:cNvPr id="43012" name="Platshållare för bildnummer 3"/>
          <p:cNvSpPr>
            <a:spLocks noGrp="1"/>
          </p:cNvSpPr>
          <p:nvPr>
            <p:ph type="sldNum" sz="quarter" idx="5"/>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fld id="{526E236A-FBC6-4890-8352-4B95F46357A8}" type="slidenum">
              <a:rPr lang="sv-SE" altLang="sv-SE" sz="1300"/>
              <a:pPr/>
              <a:t>20</a:t>
            </a:fld>
            <a:endParaRPr lang="sv-SE" altLang="sv-SE" sz="1300"/>
          </a:p>
        </p:txBody>
      </p:sp>
      <p:sp>
        <p:nvSpPr>
          <p:cNvPr id="43013" name="Platshållare för sidfot 1"/>
          <p:cNvSpPr>
            <a:spLocks noGrp="1"/>
          </p:cNvSpPr>
          <p:nvPr>
            <p:ph type="ftr" sz="quarter" idx="4"/>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r>
              <a:rPr lang="sv-SE" altLang="sv-SE" sz="1300"/>
              <a:t>Huvudkurs geoteknik 2015-02-05</a:t>
            </a:r>
          </a:p>
        </p:txBody>
      </p:sp>
      <p:sp>
        <p:nvSpPr>
          <p:cNvPr id="43014" name="Platshållare för sidhuvud 2"/>
          <p:cNvSpPr>
            <a:spLocks noGrp="1"/>
          </p:cNvSpPr>
          <p:nvPr>
            <p:ph type="hdr" sz="quarter"/>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r>
              <a:rPr lang="sv-SE" altLang="sv-SE" sz="1300"/>
              <a:t>Pass 2a - Jordrörelser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88933">
              <a:defRPr sz="2400">
                <a:solidFill>
                  <a:schemeClr val="tx1"/>
                </a:solidFill>
                <a:latin typeface="Times New Roman" pitchFamily="18" charset="0"/>
              </a:defRPr>
            </a:lvl1pPr>
            <a:lvl2pPr marL="741303" indent="-285727" defTabSz="988933">
              <a:defRPr sz="2400">
                <a:solidFill>
                  <a:schemeClr val="tx1"/>
                </a:solidFill>
                <a:latin typeface="Times New Roman" pitchFamily="18" charset="0"/>
              </a:defRPr>
            </a:lvl2pPr>
            <a:lvl3pPr marL="1141320" indent="-228581" defTabSz="988933">
              <a:defRPr sz="2400">
                <a:solidFill>
                  <a:schemeClr val="tx1"/>
                </a:solidFill>
                <a:latin typeface="Times New Roman" pitchFamily="18" charset="0"/>
              </a:defRPr>
            </a:lvl3pPr>
            <a:lvl4pPr marL="1598483" indent="-228581" defTabSz="988933">
              <a:defRPr sz="2400">
                <a:solidFill>
                  <a:schemeClr val="tx1"/>
                </a:solidFill>
                <a:latin typeface="Times New Roman" pitchFamily="18" charset="0"/>
              </a:defRPr>
            </a:lvl4pPr>
            <a:lvl5pPr marL="2055646" indent="-228581" defTabSz="988933">
              <a:defRPr sz="2400">
                <a:solidFill>
                  <a:schemeClr val="tx1"/>
                </a:solidFill>
                <a:latin typeface="Times New Roman" pitchFamily="18" charset="0"/>
              </a:defRPr>
            </a:lvl5pPr>
            <a:lvl6pPr marL="2512809" indent="-228581" defTabSz="988933" eaLnBrk="0" fontAlgn="base" hangingPunct="0">
              <a:spcBef>
                <a:spcPct val="0"/>
              </a:spcBef>
              <a:spcAft>
                <a:spcPct val="0"/>
              </a:spcAft>
              <a:defRPr sz="2400">
                <a:solidFill>
                  <a:schemeClr val="tx1"/>
                </a:solidFill>
                <a:latin typeface="Times New Roman" pitchFamily="18" charset="0"/>
              </a:defRPr>
            </a:lvl6pPr>
            <a:lvl7pPr marL="2969972" indent="-228581" defTabSz="988933" eaLnBrk="0" fontAlgn="base" hangingPunct="0">
              <a:spcBef>
                <a:spcPct val="0"/>
              </a:spcBef>
              <a:spcAft>
                <a:spcPct val="0"/>
              </a:spcAft>
              <a:defRPr sz="2400">
                <a:solidFill>
                  <a:schemeClr val="tx1"/>
                </a:solidFill>
                <a:latin typeface="Times New Roman" pitchFamily="18" charset="0"/>
              </a:defRPr>
            </a:lvl7pPr>
            <a:lvl8pPr marL="3427134" indent="-228581" defTabSz="988933" eaLnBrk="0" fontAlgn="base" hangingPunct="0">
              <a:spcBef>
                <a:spcPct val="0"/>
              </a:spcBef>
              <a:spcAft>
                <a:spcPct val="0"/>
              </a:spcAft>
              <a:defRPr sz="2400">
                <a:solidFill>
                  <a:schemeClr val="tx1"/>
                </a:solidFill>
                <a:latin typeface="Times New Roman" pitchFamily="18" charset="0"/>
              </a:defRPr>
            </a:lvl8pPr>
            <a:lvl9pPr marL="3884298" indent="-228581" defTabSz="988933" eaLnBrk="0" fontAlgn="base" hangingPunct="0">
              <a:spcBef>
                <a:spcPct val="0"/>
              </a:spcBef>
              <a:spcAft>
                <a:spcPct val="0"/>
              </a:spcAft>
              <a:defRPr sz="2400">
                <a:solidFill>
                  <a:schemeClr val="tx1"/>
                </a:solidFill>
                <a:latin typeface="Times New Roman" pitchFamily="18" charset="0"/>
              </a:defRPr>
            </a:lvl9pPr>
          </a:lstStyle>
          <a:p>
            <a:fld id="{918B4964-7D8E-4032-8D33-E788F1E57391}" type="slidenum">
              <a:rPr lang="sv-SE" altLang="sv-SE" sz="1300"/>
              <a:pPr/>
              <a:t>21</a:t>
            </a:fld>
            <a:endParaRPr lang="sv-SE" altLang="sv-SE" sz="1300"/>
          </a:p>
        </p:txBody>
      </p:sp>
      <p:sp>
        <p:nvSpPr>
          <p:cNvPr id="47107" name="Rectangle 2"/>
          <p:cNvSpPr>
            <a:spLocks noGrp="1" noRot="1" noChangeAspect="1" noChangeArrowheads="1" noTextEdit="1"/>
          </p:cNvSpPr>
          <p:nvPr>
            <p:ph type="sldImg"/>
          </p:nvPr>
        </p:nvSpPr>
        <p:spPr>
          <a:xfrm>
            <a:off x="992188" y="768350"/>
            <a:ext cx="5114925" cy="3836988"/>
          </a:xfrm>
          <a:ln/>
        </p:spPr>
      </p:sp>
      <p:sp>
        <p:nvSpPr>
          <p:cNvPr id="47108" name="Rectangle 3"/>
          <p:cNvSpPr>
            <a:spLocks noGrp="1" noChangeArrowheads="1"/>
          </p:cNvSpPr>
          <p:nvPr>
            <p:ph type="body" idx="1"/>
          </p:nvPr>
        </p:nvSpPr>
        <p:spPr>
          <a:noFill/>
        </p:spPr>
        <p:txBody>
          <a:bodyPr/>
          <a:lstStyle/>
          <a:p>
            <a:r>
              <a:rPr lang="sv-SE" altLang="sv-SE" smtClean="0"/>
              <a:t>Ständigt pågående naturlig process. Mänsklig påverkan dock stor.</a:t>
            </a:r>
          </a:p>
        </p:txBody>
      </p:sp>
      <p:sp>
        <p:nvSpPr>
          <p:cNvPr id="47109" name="Platshållare för sidfot 1"/>
          <p:cNvSpPr>
            <a:spLocks noGrp="1"/>
          </p:cNvSpPr>
          <p:nvPr>
            <p:ph type="ftr" sz="quarter" idx="4"/>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r>
              <a:rPr lang="sv-SE" altLang="sv-SE" sz="1300"/>
              <a:t>Huvudkurs geoteknik 2015-02-05</a:t>
            </a:r>
          </a:p>
        </p:txBody>
      </p:sp>
      <p:sp>
        <p:nvSpPr>
          <p:cNvPr id="47110" name="Platshållare för sidhuvud 2"/>
          <p:cNvSpPr>
            <a:spLocks noGrp="1"/>
          </p:cNvSpPr>
          <p:nvPr>
            <p:ph type="hdr" sz="quarter"/>
          </p:nvPr>
        </p:nvSpPr>
        <p:spPr>
          <a:noFill/>
        </p:spPr>
        <p:txBody>
          <a:bodyPr/>
          <a:lstStyle>
            <a:lvl1pPr defTabSz="990520">
              <a:defRPr sz="2400">
                <a:solidFill>
                  <a:schemeClr val="tx1"/>
                </a:solidFill>
                <a:latin typeface="Times New Roman" pitchFamily="18" charset="0"/>
              </a:defRPr>
            </a:lvl1pPr>
            <a:lvl2pPr defTabSz="990520">
              <a:defRPr sz="2400">
                <a:solidFill>
                  <a:schemeClr val="tx1"/>
                </a:solidFill>
                <a:latin typeface="Times New Roman" pitchFamily="18" charset="0"/>
              </a:defRPr>
            </a:lvl2pPr>
            <a:lvl3pPr defTabSz="990520">
              <a:defRPr sz="2400">
                <a:solidFill>
                  <a:schemeClr val="tx1"/>
                </a:solidFill>
                <a:latin typeface="Times New Roman" pitchFamily="18" charset="0"/>
              </a:defRPr>
            </a:lvl3pPr>
            <a:lvl4pPr defTabSz="990520">
              <a:defRPr sz="2400">
                <a:solidFill>
                  <a:schemeClr val="tx1"/>
                </a:solidFill>
                <a:latin typeface="Times New Roman" pitchFamily="18" charset="0"/>
              </a:defRPr>
            </a:lvl4pPr>
            <a:lvl5pPr defTabSz="990520">
              <a:defRPr sz="2400">
                <a:solidFill>
                  <a:schemeClr val="tx1"/>
                </a:solidFill>
                <a:latin typeface="Times New Roman" pitchFamily="18" charset="0"/>
              </a:defRPr>
            </a:lvl5pPr>
            <a:lvl6pPr marL="2284228" indent="1588" defTabSz="990520" eaLnBrk="0" fontAlgn="base" hangingPunct="0">
              <a:spcBef>
                <a:spcPct val="0"/>
              </a:spcBef>
              <a:spcAft>
                <a:spcPct val="0"/>
              </a:spcAft>
              <a:defRPr sz="2400">
                <a:solidFill>
                  <a:schemeClr val="tx1"/>
                </a:solidFill>
                <a:latin typeface="Times New Roman" pitchFamily="18" charset="0"/>
              </a:defRPr>
            </a:lvl6pPr>
            <a:lvl7pPr marL="2741390" indent="1588" defTabSz="990520" eaLnBrk="0" fontAlgn="base" hangingPunct="0">
              <a:spcBef>
                <a:spcPct val="0"/>
              </a:spcBef>
              <a:spcAft>
                <a:spcPct val="0"/>
              </a:spcAft>
              <a:defRPr sz="2400">
                <a:solidFill>
                  <a:schemeClr val="tx1"/>
                </a:solidFill>
                <a:latin typeface="Times New Roman" pitchFamily="18" charset="0"/>
              </a:defRPr>
            </a:lvl7pPr>
            <a:lvl8pPr marL="3198553" indent="1588" defTabSz="990520" eaLnBrk="0" fontAlgn="base" hangingPunct="0">
              <a:spcBef>
                <a:spcPct val="0"/>
              </a:spcBef>
              <a:spcAft>
                <a:spcPct val="0"/>
              </a:spcAft>
              <a:defRPr sz="2400">
                <a:solidFill>
                  <a:schemeClr val="tx1"/>
                </a:solidFill>
                <a:latin typeface="Times New Roman" pitchFamily="18" charset="0"/>
              </a:defRPr>
            </a:lvl8pPr>
            <a:lvl9pPr marL="3655715" indent="1588" defTabSz="990520" eaLnBrk="0" fontAlgn="base" hangingPunct="0">
              <a:spcBef>
                <a:spcPct val="0"/>
              </a:spcBef>
              <a:spcAft>
                <a:spcPct val="0"/>
              </a:spcAft>
              <a:defRPr sz="2400">
                <a:solidFill>
                  <a:schemeClr val="tx1"/>
                </a:solidFill>
                <a:latin typeface="Times New Roman" pitchFamily="18" charset="0"/>
              </a:defRPr>
            </a:lvl9pPr>
          </a:lstStyle>
          <a:p>
            <a:r>
              <a:rPr lang="sv-SE" altLang="sv-SE" sz="1300"/>
              <a:t>Pass 2a - Jordrörelser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700" b="1" dirty="0">
                <a:latin typeface="Arial" charset="0"/>
              </a:rPr>
              <a:t>HS</a:t>
            </a:r>
          </a:p>
          <a:p>
            <a:r>
              <a:rPr lang="sv-SE" sz="1700" dirty="0">
                <a:latin typeface="Arial" charset="0"/>
              </a:rPr>
              <a:t>Översvämning i sig är inte någon geoteknisk säkerhetsfråga. Dock kan översvämningar ha en påverkan på erosionsförloppet och i förlängningen även sannolikheten för ras och skred.</a:t>
            </a:r>
          </a:p>
          <a:p>
            <a:endParaRPr lang="sv-SE" sz="1700" dirty="0">
              <a:latin typeface="Arial" charset="0"/>
            </a:endParaRPr>
          </a:p>
          <a:p>
            <a:r>
              <a:rPr lang="sv-SE" sz="1700" dirty="0">
                <a:latin typeface="Arial" charset="0"/>
              </a:rPr>
              <a:t>I samband med uppförande av översvämningsskydd behöver även stabiliteten för dessa beaktas. Om man t ex planerar att uppföra en vall intill ett vattendrag, för att förhindra översvämning, måste det säkerställas att slänten klarar av den extra belastning som vallen innebär.</a:t>
            </a:r>
            <a:endParaRPr lang="sv-SE" b="0" dirty="0"/>
          </a:p>
        </p:txBody>
      </p:sp>
      <p:sp>
        <p:nvSpPr>
          <p:cNvPr id="4" name="Platshållare för bildnummer 3"/>
          <p:cNvSpPr>
            <a:spLocks noGrp="1"/>
          </p:cNvSpPr>
          <p:nvPr>
            <p:ph type="sldNum" sz="quarter" idx="10"/>
          </p:nvPr>
        </p:nvSpPr>
        <p:spPr/>
        <p:txBody>
          <a:bodyPr/>
          <a:lstStyle/>
          <a:p>
            <a:fld id="{48460489-C952-43A1-A13E-6F7E0856B561}" type="slidenum">
              <a:rPr lang="sv-SE" altLang="sv-SE" smtClean="0"/>
              <a:pPr/>
              <a:t>22</a:t>
            </a:fld>
            <a:endParaRPr lang="sv-SE" altLang="sv-SE"/>
          </a:p>
        </p:txBody>
      </p:sp>
    </p:spTree>
    <p:extLst>
      <p:ext uri="{BB962C8B-B14F-4D97-AF65-F5344CB8AC3E}">
        <p14:creationId xmlns:p14="http://schemas.microsoft.com/office/powerpoint/2010/main" val="406594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9BA7F-EC25-4131-83A0-252D311C4A5E}" type="slidenum">
              <a:rPr lang="sv-SE"/>
              <a:pPr/>
              <a:t>23</a:t>
            </a:fld>
            <a:endParaRPr lang="sv-SE"/>
          </a:p>
        </p:txBody>
      </p:sp>
      <p:sp>
        <p:nvSpPr>
          <p:cNvPr id="477186" name="Rectangle 2"/>
          <p:cNvSpPr>
            <a:spLocks noGrp="1" noRot="1" noChangeAspect="1" noChangeArrowheads="1" noTextEdit="1"/>
          </p:cNvSpPr>
          <p:nvPr>
            <p:ph type="sldImg"/>
          </p:nvPr>
        </p:nvSpPr>
        <p:spPr>
          <a:xfrm>
            <a:off x="1066800" y="788988"/>
            <a:ext cx="5045075" cy="3783012"/>
          </a:xfrm>
          <a:ln/>
        </p:spPr>
      </p:sp>
      <p:sp>
        <p:nvSpPr>
          <p:cNvPr id="477187" name="Rectangle 3"/>
          <p:cNvSpPr>
            <a:spLocks noGrp="1" noChangeArrowheads="1"/>
          </p:cNvSpPr>
          <p:nvPr>
            <p:ph type="body" idx="1"/>
          </p:nvPr>
        </p:nvSpPr>
        <p:spPr>
          <a:xfrm>
            <a:off x="978703" y="4887639"/>
            <a:ext cx="5213108" cy="4570512"/>
          </a:xfrm>
        </p:spPr>
        <p:txBody>
          <a:bodyPr/>
          <a:lstStyle/>
          <a:p>
            <a:r>
              <a:rPr lang="sv-SE" sz="1200" dirty="0" smtClean="0">
                <a:latin typeface="Arial" charset="0"/>
              </a:rPr>
              <a:t>Och </a:t>
            </a:r>
            <a:r>
              <a:rPr lang="sv-SE" sz="1200" dirty="0">
                <a:latin typeface="Arial" charset="0"/>
              </a:rPr>
              <a:t>när vi pratar om ”lång sikt”, så kommer vi oundvikligen in på temat klimatförändring.</a:t>
            </a:r>
          </a:p>
          <a:p>
            <a:r>
              <a:rPr lang="sv-SE" sz="1200" dirty="0">
                <a:latin typeface="Arial" charset="0"/>
              </a:rPr>
              <a:t>Hur ser vi att klimatförändringen kommer att påverka de geotekniska säkerhetsfrågorna?</a:t>
            </a:r>
          </a:p>
          <a:p>
            <a:endParaRPr lang="sv-SE" sz="1200" dirty="0">
              <a:latin typeface="Arial" charset="0"/>
            </a:endParaRPr>
          </a:p>
          <a:p>
            <a:r>
              <a:rPr lang="sv-SE" sz="1200" dirty="0">
                <a:latin typeface="Arial" charset="0"/>
              </a:rPr>
              <a:t>Vi blickar ju fram emot en tid med, åtminstone för delar av landet, ökad nederbörd och mer intensiva regn, en ökad ytavrinning samt högre vattenföring och vattenstånd.</a:t>
            </a:r>
          </a:p>
          <a:p>
            <a:r>
              <a:rPr lang="sv-SE" sz="1200" dirty="0">
                <a:latin typeface="Arial" charset="0"/>
              </a:rPr>
              <a:t>Detta ger i sin tur upphov till mer vattenståndsvariationer och höjning av grundvattenytan, en ökad erosion och en ökad risk för skred, ras och slamströmmar: med andra ord en försämrad stabilitet.</a:t>
            </a:r>
          </a:p>
          <a:p>
            <a:endParaRPr lang="sv-SE" sz="1200" dirty="0">
              <a:latin typeface="Arial" charset="0"/>
            </a:endParaRPr>
          </a:p>
          <a:p>
            <a:r>
              <a:rPr lang="sv-SE" sz="1200" b="0" dirty="0" smtClean="0"/>
              <a:t>Det här vi beskriver är</a:t>
            </a:r>
            <a:r>
              <a:rPr lang="sv-SE" sz="1200" b="0" baseline="0" dirty="0" smtClean="0"/>
              <a:t> extra känsligt för slänter som, redan i dagsläget, har små marginaler till brott. Det kan vara så att redan mycket små förändringar, t ex en liten höjning av grundvattenytan, är vad som krävs för att ”få bägaren att rinna över” så att säga.</a:t>
            </a:r>
            <a:endParaRPr lang="sv-SE" sz="1200" b="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huvud 3"/>
          <p:cNvSpPr>
            <a:spLocks noGrp="1"/>
          </p:cNvSpPr>
          <p:nvPr>
            <p:ph type="hdr" sz="quarter" idx="10"/>
          </p:nvPr>
        </p:nvSpPr>
        <p:spPr/>
        <p:txBody>
          <a:bodyPr/>
          <a:lstStyle/>
          <a:p>
            <a:r>
              <a:rPr lang="en-US" smtClean="0"/>
              <a:t>Introduktion SGI</a:t>
            </a:r>
            <a:endParaRPr lang="en-US"/>
          </a:p>
        </p:txBody>
      </p:sp>
      <p:sp>
        <p:nvSpPr>
          <p:cNvPr id="5" name="Platshållare för datum 4"/>
          <p:cNvSpPr>
            <a:spLocks noGrp="1"/>
          </p:cNvSpPr>
          <p:nvPr>
            <p:ph type="dt" idx="11"/>
          </p:nvPr>
        </p:nvSpPr>
        <p:spPr/>
        <p:txBody>
          <a:bodyPr/>
          <a:lstStyle/>
          <a:p>
            <a:r>
              <a:rPr lang="sv-SE" smtClean="0"/>
              <a:t>2016-11-16</a:t>
            </a:r>
            <a:endParaRPr lang="en-US"/>
          </a:p>
        </p:txBody>
      </p:sp>
      <p:sp>
        <p:nvSpPr>
          <p:cNvPr id="6" name="Platshållare för bildnummer 5"/>
          <p:cNvSpPr>
            <a:spLocks noGrp="1"/>
          </p:cNvSpPr>
          <p:nvPr>
            <p:ph type="sldNum" sz="quarter" idx="12"/>
          </p:nvPr>
        </p:nvSpPr>
        <p:spPr/>
        <p:txBody>
          <a:bodyPr/>
          <a:lstStyle/>
          <a:p>
            <a:fld id="{0F8BAD9D-8333-40A9-BA55-F620694ABB58}" type="slidenum">
              <a:rPr lang="sv-SE" smtClean="0"/>
              <a:pPr/>
              <a:t>24</a:t>
            </a:fld>
            <a:endParaRPr lang="sv-SE"/>
          </a:p>
        </p:txBody>
      </p:sp>
    </p:spTree>
    <p:extLst>
      <p:ext uri="{BB962C8B-B14F-4D97-AF65-F5344CB8AC3E}">
        <p14:creationId xmlns:p14="http://schemas.microsoft.com/office/powerpoint/2010/main" val="336140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88859">
              <a:defRPr sz="2400" b="1">
                <a:solidFill>
                  <a:schemeClr val="tx1"/>
                </a:solidFill>
                <a:latin typeface="Times New Roman" pitchFamily="18" charset="0"/>
              </a:defRPr>
            </a:lvl1pPr>
            <a:lvl2pPr marL="741248" indent="-285705" defTabSz="988859">
              <a:defRPr sz="2400" b="1">
                <a:solidFill>
                  <a:schemeClr val="tx1"/>
                </a:solidFill>
                <a:latin typeface="Times New Roman" pitchFamily="18" charset="0"/>
              </a:defRPr>
            </a:lvl2pPr>
            <a:lvl3pPr marL="1141235" indent="-228565" defTabSz="988859">
              <a:defRPr sz="2400" b="1">
                <a:solidFill>
                  <a:schemeClr val="tx1"/>
                </a:solidFill>
                <a:latin typeface="Times New Roman" pitchFamily="18" charset="0"/>
              </a:defRPr>
            </a:lvl3pPr>
            <a:lvl4pPr marL="1598365" indent="-228565" defTabSz="988859">
              <a:defRPr sz="2400" b="1">
                <a:solidFill>
                  <a:schemeClr val="tx1"/>
                </a:solidFill>
                <a:latin typeface="Times New Roman" pitchFamily="18" charset="0"/>
              </a:defRPr>
            </a:lvl4pPr>
            <a:lvl5pPr marL="2055494" indent="-228565" defTabSz="988859">
              <a:defRPr sz="2400" b="1">
                <a:solidFill>
                  <a:schemeClr val="tx1"/>
                </a:solidFill>
                <a:latin typeface="Times New Roman" pitchFamily="18" charset="0"/>
              </a:defRPr>
            </a:lvl5pPr>
            <a:lvl6pPr marL="2512622" indent="-228565" algn="ctr" defTabSz="988859" eaLnBrk="0" fontAlgn="base" hangingPunct="0">
              <a:spcBef>
                <a:spcPct val="0"/>
              </a:spcBef>
              <a:spcAft>
                <a:spcPct val="0"/>
              </a:spcAft>
              <a:defRPr sz="2400" b="1">
                <a:solidFill>
                  <a:schemeClr val="tx1"/>
                </a:solidFill>
                <a:latin typeface="Times New Roman" pitchFamily="18" charset="0"/>
              </a:defRPr>
            </a:lvl6pPr>
            <a:lvl7pPr marL="2969751" indent="-228565" algn="ctr" defTabSz="988859" eaLnBrk="0" fontAlgn="base" hangingPunct="0">
              <a:spcBef>
                <a:spcPct val="0"/>
              </a:spcBef>
              <a:spcAft>
                <a:spcPct val="0"/>
              </a:spcAft>
              <a:defRPr sz="2400" b="1">
                <a:solidFill>
                  <a:schemeClr val="tx1"/>
                </a:solidFill>
                <a:latin typeface="Times New Roman" pitchFamily="18" charset="0"/>
              </a:defRPr>
            </a:lvl7pPr>
            <a:lvl8pPr marL="3426880" indent="-228565" algn="ctr" defTabSz="988859" eaLnBrk="0" fontAlgn="base" hangingPunct="0">
              <a:spcBef>
                <a:spcPct val="0"/>
              </a:spcBef>
              <a:spcAft>
                <a:spcPct val="0"/>
              </a:spcAft>
              <a:defRPr sz="2400" b="1">
                <a:solidFill>
                  <a:schemeClr val="tx1"/>
                </a:solidFill>
                <a:latin typeface="Times New Roman" pitchFamily="18" charset="0"/>
              </a:defRPr>
            </a:lvl8pPr>
            <a:lvl9pPr marL="3884010" indent="-228565" algn="ctr" defTabSz="988859" eaLnBrk="0" fontAlgn="base" hangingPunct="0">
              <a:spcBef>
                <a:spcPct val="0"/>
              </a:spcBef>
              <a:spcAft>
                <a:spcPct val="0"/>
              </a:spcAft>
              <a:defRPr sz="2400" b="1">
                <a:solidFill>
                  <a:schemeClr val="tx1"/>
                </a:solidFill>
                <a:latin typeface="Times New Roman" pitchFamily="18" charset="0"/>
              </a:defRPr>
            </a:lvl9pPr>
          </a:lstStyle>
          <a:p>
            <a:fld id="{8E9F8B18-CB97-42D5-AB76-61A68059F882}" type="slidenum">
              <a:rPr lang="sv-SE" altLang="sv-SE" sz="1300" b="0"/>
              <a:pPr/>
              <a:t>25</a:t>
            </a:fld>
            <a:endParaRPr lang="sv-SE" altLang="sv-SE" sz="1300" b="0"/>
          </a:p>
        </p:txBody>
      </p:sp>
      <p:sp>
        <p:nvSpPr>
          <p:cNvPr id="31747" name="Rectangle 2"/>
          <p:cNvSpPr>
            <a:spLocks noGrp="1" noRot="1" noChangeAspect="1" noChangeArrowheads="1" noTextEdit="1"/>
          </p:cNvSpPr>
          <p:nvPr>
            <p:ph type="sldImg"/>
          </p:nvPr>
        </p:nvSpPr>
        <p:spPr>
          <a:xfrm>
            <a:off x="992188" y="768350"/>
            <a:ext cx="5114925" cy="3836988"/>
          </a:xfrm>
          <a:ln/>
        </p:spPr>
      </p:sp>
      <p:sp>
        <p:nvSpPr>
          <p:cNvPr id="31748" name="Rectangle 3"/>
          <p:cNvSpPr>
            <a:spLocks noGrp="1" noChangeArrowheads="1"/>
          </p:cNvSpPr>
          <p:nvPr>
            <p:ph type="body" idx="1"/>
          </p:nvPr>
        </p:nvSpPr>
        <p:spPr>
          <a:xfrm>
            <a:off x="944564" y="4860925"/>
            <a:ext cx="5210175" cy="4605338"/>
          </a:xfrm>
          <a:noFill/>
        </p:spPr>
        <p:txBody>
          <a:bodyPr/>
          <a:lstStyle/>
          <a:p>
            <a:endParaRPr lang="sv-SE" altLang="sv-SE" dirty="0" smtClean="0"/>
          </a:p>
          <a:p>
            <a:r>
              <a:rPr lang="sv-SE" altLang="sv-SE" dirty="0" smtClean="0"/>
              <a:t>Etapp 1b: en översiktlig bedömning</a:t>
            </a:r>
            <a:r>
              <a:rPr lang="sv-SE" altLang="sv-SE" baseline="0" dirty="0" smtClean="0"/>
              <a:t> av stabiliteten och behov av fortsatt utredning</a:t>
            </a:r>
          </a:p>
          <a:p>
            <a:endParaRPr lang="sv-SE" altLang="sv-SE" baseline="0" dirty="0" smtClean="0"/>
          </a:p>
          <a:p>
            <a:r>
              <a:rPr lang="sv-SE" altLang="sv-SE" b="1" baseline="0" dirty="0" smtClean="0"/>
              <a:t>VIT:</a:t>
            </a:r>
            <a:r>
              <a:rPr lang="sv-SE" altLang="sv-SE" b="0" i="0" baseline="0" dirty="0" smtClean="0"/>
              <a:t> Område som vid rådande förhållanden bedöms ha en tillfredställande stabilitet.</a:t>
            </a:r>
            <a:endParaRPr lang="sv-SE" altLang="sv-SE" b="1" baseline="0" dirty="0" smtClean="0"/>
          </a:p>
          <a:p>
            <a:endParaRPr lang="sv-SE" altLang="sv-SE" b="1" baseline="0" dirty="0" smtClean="0"/>
          </a:p>
          <a:p>
            <a:r>
              <a:rPr lang="sv-SE" altLang="sv-SE" b="1" baseline="0" dirty="0" smtClean="0"/>
              <a:t>GUL</a:t>
            </a:r>
            <a:r>
              <a:rPr lang="sv-SE" altLang="sv-SE" baseline="0" dirty="0" smtClean="0"/>
              <a:t>: område som tidigare klassats som tillfredställande stabila eller förstärkts men nu gällande anvisningar enl. Skredkommissionen ej följts. </a:t>
            </a:r>
          </a:p>
          <a:p>
            <a:r>
              <a:rPr lang="sv-SE" altLang="sv-SE" baseline="0" dirty="0" smtClean="0"/>
              <a:t>Översyn av tidigare utredningar/åtgärder rekommenderas.</a:t>
            </a:r>
          </a:p>
          <a:p>
            <a:endParaRPr lang="sv-SE" altLang="sv-SE" baseline="0" dirty="0" smtClean="0"/>
          </a:p>
          <a:p>
            <a:r>
              <a:rPr lang="sv-SE" altLang="sv-SE" b="1" baseline="0" dirty="0" smtClean="0"/>
              <a:t>GUL med svart skraffering</a:t>
            </a:r>
            <a:r>
              <a:rPr lang="sv-SE" altLang="sv-SE" baseline="0" dirty="0" smtClean="0"/>
              <a:t>: Område där översyn av tidigare utredningar/åtgärder bedöms som speciellt angelägen.</a:t>
            </a:r>
          </a:p>
          <a:p>
            <a:endParaRPr lang="sv-SE" altLang="sv-SE" baseline="0" dirty="0" smtClean="0"/>
          </a:p>
          <a:p>
            <a:r>
              <a:rPr lang="sv-SE" altLang="sv-SE" b="1" baseline="0" dirty="0" smtClean="0"/>
              <a:t>ORANGE:</a:t>
            </a:r>
            <a:r>
              <a:rPr lang="sv-SE" altLang="sv-SE" baseline="0" dirty="0" smtClean="0"/>
              <a:t> Område som översiktlig ej kan klassas som tillfredställande stabilt/otillräckligt utrett. Detaljerad utredning rekommenderas.</a:t>
            </a:r>
          </a:p>
          <a:p>
            <a:endParaRPr lang="sv-SE" altLang="sv-SE" baseline="0" dirty="0" smtClean="0"/>
          </a:p>
          <a:p>
            <a:r>
              <a:rPr lang="sv-SE" altLang="sv-SE" b="1" baseline="0" dirty="0" smtClean="0"/>
              <a:t>ORANGE med svart skraffering:</a:t>
            </a:r>
            <a:r>
              <a:rPr lang="sv-SE" altLang="sv-SE" b="0" baseline="0" dirty="0" smtClean="0"/>
              <a:t> Område där detaljerad utredning bedöms som speciellt angeläget</a:t>
            </a:r>
            <a:endParaRPr lang="sv-SE" altLang="sv-SE" dirty="0" smtClean="0"/>
          </a:p>
        </p:txBody>
      </p:sp>
      <p:sp>
        <p:nvSpPr>
          <p:cNvPr id="31749" name="Platshållare för sidhuvud 1"/>
          <p:cNvSpPr>
            <a:spLocks noGrp="1"/>
          </p:cNvSpPr>
          <p:nvPr>
            <p:ph type="hdr" sz="quarter"/>
          </p:nvPr>
        </p:nvSpPr>
        <p:spPr>
          <a:noFill/>
        </p:spPr>
        <p:txBody>
          <a:bodyPr/>
          <a:lstStyle>
            <a:lvl1pPr defTabSz="990446">
              <a:defRPr sz="2400" b="1">
                <a:solidFill>
                  <a:schemeClr val="tx1"/>
                </a:solidFill>
                <a:latin typeface="Times New Roman" pitchFamily="18" charset="0"/>
              </a:defRPr>
            </a:lvl1pPr>
            <a:lvl2pPr defTabSz="990446">
              <a:defRPr sz="2400" b="1">
                <a:solidFill>
                  <a:schemeClr val="tx1"/>
                </a:solidFill>
                <a:latin typeface="Times New Roman" pitchFamily="18" charset="0"/>
              </a:defRPr>
            </a:lvl2pPr>
            <a:lvl3pPr defTabSz="990446">
              <a:defRPr sz="2400" b="1">
                <a:solidFill>
                  <a:schemeClr val="tx1"/>
                </a:solidFill>
                <a:latin typeface="Times New Roman" pitchFamily="18" charset="0"/>
              </a:defRPr>
            </a:lvl3pPr>
            <a:lvl4pPr defTabSz="990446">
              <a:defRPr sz="2400" b="1">
                <a:solidFill>
                  <a:schemeClr val="tx1"/>
                </a:solidFill>
                <a:latin typeface="Times New Roman" pitchFamily="18" charset="0"/>
              </a:defRPr>
            </a:lvl4pPr>
            <a:lvl5pPr defTabSz="990446">
              <a:defRPr sz="2400" b="1">
                <a:solidFill>
                  <a:schemeClr val="tx1"/>
                </a:solidFill>
                <a:latin typeface="Times New Roman" pitchFamily="18" charset="0"/>
              </a:defRPr>
            </a:lvl5pPr>
            <a:lvl6pPr marL="2284059" indent="1588" algn="ctr" defTabSz="990446" eaLnBrk="0" fontAlgn="base" hangingPunct="0">
              <a:spcBef>
                <a:spcPct val="0"/>
              </a:spcBef>
              <a:spcAft>
                <a:spcPct val="0"/>
              </a:spcAft>
              <a:defRPr sz="2400" b="1">
                <a:solidFill>
                  <a:schemeClr val="tx1"/>
                </a:solidFill>
                <a:latin typeface="Times New Roman" pitchFamily="18" charset="0"/>
              </a:defRPr>
            </a:lvl6pPr>
            <a:lvl7pPr marL="2741186" indent="1588" algn="ctr" defTabSz="990446" eaLnBrk="0" fontAlgn="base" hangingPunct="0">
              <a:spcBef>
                <a:spcPct val="0"/>
              </a:spcBef>
              <a:spcAft>
                <a:spcPct val="0"/>
              </a:spcAft>
              <a:defRPr sz="2400" b="1">
                <a:solidFill>
                  <a:schemeClr val="tx1"/>
                </a:solidFill>
                <a:latin typeface="Times New Roman" pitchFamily="18" charset="0"/>
              </a:defRPr>
            </a:lvl7pPr>
            <a:lvl8pPr marL="3198316" indent="1588" algn="ctr" defTabSz="990446" eaLnBrk="0" fontAlgn="base" hangingPunct="0">
              <a:spcBef>
                <a:spcPct val="0"/>
              </a:spcBef>
              <a:spcAft>
                <a:spcPct val="0"/>
              </a:spcAft>
              <a:defRPr sz="2400" b="1">
                <a:solidFill>
                  <a:schemeClr val="tx1"/>
                </a:solidFill>
                <a:latin typeface="Times New Roman" pitchFamily="18" charset="0"/>
              </a:defRPr>
            </a:lvl8pPr>
            <a:lvl9pPr marL="3655445" indent="1588" algn="ctr" defTabSz="990446" eaLnBrk="0" fontAlgn="base" hangingPunct="0">
              <a:spcBef>
                <a:spcPct val="0"/>
              </a:spcBef>
              <a:spcAft>
                <a:spcPct val="0"/>
              </a:spcAft>
              <a:defRPr sz="2400" b="1">
                <a:solidFill>
                  <a:schemeClr val="tx1"/>
                </a:solidFill>
                <a:latin typeface="Times New Roman" pitchFamily="18" charset="0"/>
              </a:defRPr>
            </a:lvl9pPr>
          </a:lstStyle>
          <a:p>
            <a:r>
              <a:rPr lang="sv-SE" altLang="sv-SE" sz="1300" b="0"/>
              <a:t>Pass 2b - Översiktlig stabilitetskartering</a:t>
            </a:r>
          </a:p>
        </p:txBody>
      </p:sp>
      <p:sp>
        <p:nvSpPr>
          <p:cNvPr id="2" name="Platshållare för sidfot 1"/>
          <p:cNvSpPr>
            <a:spLocks noGrp="1"/>
          </p:cNvSpPr>
          <p:nvPr>
            <p:ph type="ftr" sz="quarter" idx="10"/>
          </p:nvPr>
        </p:nvSpPr>
        <p:spPr/>
        <p:txBody>
          <a:bodyPr/>
          <a:lstStyle/>
          <a:p>
            <a:pPr>
              <a:defRPr/>
            </a:pPr>
            <a:r>
              <a:rPr lang="sv-SE" smtClean="0"/>
              <a:t>Huvudkurs geoteknik 2015-02-05</a:t>
            </a:r>
            <a:endParaRPr 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Fortsatta </a:t>
            </a:r>
            <a:r>
              <a:rPr lang="sv-SE" dirty="0" smtClean="0"/>
              <a:t>KA-anslag efter GÄU</a:t>
            </a:r>
          </a:p>
          <a:p>
            <a:r>
              <a:rPr lang="sv-SE" dirty="0" smtClean="0"/>
              <a:t>Till betydligt</a:t>
            </a:r>
            <a:r>
              <a:rPr lang="sv-SE" baseline="0" dirty="0" smtClean="0"/>
              <a:t> lägre kostnad genomföra skredriskkartering andra delar av landet.</a:t>
            </a:r>
          </a:p>
          <a:p>
            <a:r>
              <a:rPr lang="sv-SE" baseline="0" dirty="0" smtClean="0"/>
              <a:t>Nyttja GÄU metodik så långt möjligt.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911AF796-DB20-48C7-87DF-D3041C62D750}" type="slidenum">
              <a:rPr lang="sv-SE" altLang="sv-SE" smtClean="0"/>
              <a:pPr/>
              <a:t>26</a:t>
            </a:fld>
            <a:endParaRPr lang="sv-SE" altLang="sv-SE" dirty="0"/>
          </a:p>
        </p:txBody>
      </p:sp>
    </p:spTree>
    <p:extLst>
      <p:ext uri="{BB962C8B-B14F-4D97-AF65-F5344CB8AC3E}">
        <p14:creationId xmlns:p14="http://schemas.microsoft.com/office/powerpoint/2010/main" val="3223333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7684" eaLnBrk="1" hangingPunct="1">
              <a:defRPr/>
            </a:pPr>
            <a:r>
              <a:rPr lang="sv-SE" sz="1000" dirty="0"/>
              <a:t>KO</a:t>
            </a:r>
          </a:p>
          <a:p>
            <a:endParaRPr lang="sv-SE" sz="1000" dirty="0"/>
          </a:p>
          <a:p>
            <a:r>
              <a:rPr lang="sv-SE" sz="1000" dirty="0"/>
              <a:t>Kvalitativ riskvärdering.</a:t>
            </a:r>
          </a:p>
          <a:p>
            <a:r>
              <a:rPr lang="sv-SE" sz="1000" dirty="0"/>
              <a:t>S-klass och K-klass 1-5</a:t>
            </a:r>
          </a:p>
          <a:p>
            <a:pPr defTabSz="947684" eaLnBrk="1" hangingPunct="1">
              <a:defRPr/>
            </a:pPr>
            <a:r>
              <a:rPr lang="sv-SE" sz="1000" dirty="0"/>
              <a:t>De två GIS-lagren Sannolikhet och Konsekvens sammanförs i GIS, där varje 10-m ruta får ett </a:t>
            </a:r>
            <a:r>
              <a:rPr lang="sv-SE" sz="1000" dirty="0" err="1"/>
              <a:t>talpar</a:t>
            </a:r>
            <a:r>
              <a:rPr lang="sv-SE" sz="1000" dirty="0"/>
              <a:t> som motsvarar en riskklass.</a:t>
            </a:r>
          </a:p>
          <a:p>
            <a:r>
              <a:rPr lang="sv-SE" sz="1000" dirty="0"/>
              <a:t>Riskklasserna generaliseras till tre risknivåer, låg, medel och hög.</a:t>
            </a:r>
            <a:endParaRPr lang="sv-SE" sz="1000" dirty="0"/>
          </a:p>
        </p:txBody>
      </p:sp>
      <p:sp>
        <p:nvSpPr>
          <p:cNvPr id="4" name="Platshållare för bildnummer 3"/>
          <p:cNvSpPr>
            <a:spLocks noGrp="1"/>
          </p:cNvSpPr>
          <p:nvPr>
            <p:ph type="sldNum" sz="quarter" idx="10"/>
          </p:nvPr>
        </p:nvSpPr>
        <p:spPr/>
        <p:txBody>
          <a:bodyPr/>
          <a:lstStyle/>
          <a:p>
            <a:fld id="{911AF796-DB20-48C7-87DF-D3041C62D750}" type="slidenum">
              <a:rPr lang="sv-SE" altLang="sv-SE" smtClean="0"/>
              <a:pPr/>
              <a:t>27</a:t>
            </a:fld>
            <a:endParaRPr lang="sv-SE" altLang="sv-SE"/>
          </a:p>
        </p:txBody>
      </p:sp>
    </p:spTree>
    <p:extLst>
      <p:ext uri="{BB962C8B-B14F-4D97-AF65-F5344CB8AC3E}">
        <p14:creationId xmlns:p14="http://schemas.microsoft.com/office/powerpoint/2010/main" val="4234753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7684" eaLnBrk="1" hangingPunct="1">
              <a:defRPr/>
            </a:pPr>
            <a:r>
              <a:rPr lang="sv-SE" dirty="0" smtClean="0"/>
              <a:t>KO</a:t>
            </a:r>
          </a:p>
          <a:p>
            <a:endParaRPr lang="sv-SE" dirty="0"/>
          </a:p>
        </p:txBody>
      </p:sp>
      <p:sp>
        <p:nvSpPr>
          <p:cNvPr id="4" name="Platshållare för bildnummer 3"/>
          <p:cNvSpPr>
            <a:spLocks noGrp="1"/>
          </p:cNvSpPr>
          <p:nvPr>
            <p:ph type="sldNum" sz="quarter" idx="10"/>
          </p:nvPr>
        </p:nvSpPr>
        <p:spPr/>
        <p:txBody>
          <a:bodyPr/>
          <a:lstStyle/>
          <a:p>
            <a:fld id="{B9529710-C81A-41D4-97B7-2031FA3C09DD}" type="slidenum">
              <a:rPr lang="sv-SE" altLang="sv-SE" smtClean="0"/>
              <a:pPr/>
              <a:t>28</a:t>
            </a:fld>
            <a:endParaRPr lang="sv-SE" altLang="sv-SE"/>
          </a:p>
        </p:txBody>
      </p:sp>
    </p:spTree>
    <p:extLst>
      <p:ext uri="{BB962C8B-B14F-4D97-AF65-F5344CB8AC3E}">
        <p14:creationId xmlns:p14="http://schemas.microsoft.com/office/powerpoint/2010/main" val="399090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2188" y="768350"/>
            <a:ext cx="5116512" cy="3836988"/>
          </a:xfrm>
        </p:spPr>
      </p:sp>
      <p:sp>
        <p:nvSpPr>
          <p:cNvPr id="3" name="Platshållare för anteckningar 2"/>
          <p:cNvSpPr>
            <a:spLocks noGrp="1"/>
          </p:cNvSpPr>
          <p:nvPr>
            <p:ph type="body" idx="1"/>
          </p:nvPr>
        </p:nvSpPr>
        <p:spPr/>
        <p:txBody>
          <a:bodyPr/>
          <a:lstStyle/>
          <a:p>
            <a:r>
              <a:rPr lang="sv-SE" dirty="0" smtClean="0"/>
              <a:t>Vad finns det då för underlag att använda</a:t>
            </a:r>
            <a:r>
              <a:rPr lang="sv-SE" baseline="0" dirty="0" smtClean="0"/>
              <a:t> innan man börjar sitt planeringsarbete?</a:t>
            </a:r>
          </a:p>
          <a:p>
            <a:r>
              <a:rPr lang="sv-SE" dirty="0" smtClean="0"/>
              <a:t>Översiktlig</a:t>
            </a:r>
            <a:r>
              <a:rPr lang="sv-SE" baseline="0" dirty="0" smtClean="0"/>
              <a:t> underlag som rör geotekniska säkerhetsfrågor kan finnas och kan vara lämpligt att börja med:</a:t>
            </a:r>
          </a:p>
          <a:p>
            <a:pPr marL="309477" indent="-309477">
              <a:buFont typeface="Arial" panose="020B0604020202020204" pitchFamily="34" charset="0"/>
              <a:buChar char="•"/>
            </a:pPr>
            <a:r>
              <a:rPr lang="sv-SE" baseline="0" dirty="0" smtClean="0"/>
              <a:t>SGIs skred-, ras och erosionsdatabas</a:t>
            </a:r>
          </a:p>
          <a:p>
            <a:pPr marL="309477" indent="-309477">
              <a:buFont typeface="Arial" panose="020B0604020202020204" pitchFamily="34" charset="0"/>
              <a:buChar char="•"/>
            </a:pPr>
            <a:r>
              <a:rPr lang="sv-SE" baseline="0" dirty="0" smtClean="0"/>
              <a:t>Översiktlig stabilitetskartering inom bebyggda områden – där har t ex Göteborg gjort en egen utredning som täcker alla identifierade ”risk”-områden, vilket även andra kommuner har gjort.</a:t>
            </a:r>
          </a:p>
          <a:p>
            <a:pPr marL="309477" indent="-309477">
              <a:buFont typeface="Arial" panose="020B0604020202020204" pitchFamily="34" charset="0"/>
              <a:buChar char="•"/>
            </a:pPr>
            <a:r>
              <a:rPr lang="sv-SE" baseline="0" dirty="0" smtClean="0"/>
              <a:t>Översiktlig översvämningskartering </a:t>
            </a:r>
          </a:p>
          <a:p>
            <a:pPr marL="309477" indent="-309477">
              <a:buFont typeface="Arial" panose="020B0604020202020204" pitchFamily="34" charset="0"/>
              <a:buChar char="•"/>
            </a:pPr>
            <a:r>
              <a:rPr lang="sv-SE" baseline="0" dirty="0" smtClean="0"/>
              <a:t>Översiktlig inventering av stranderosion</a:t>
            </a:r>
          </a:p>
          <a:p>
            <a:pPr marL="309477" indent="-309477">
              <a:buFont typeface="Arial" panose="020B0604020202020204" pitchFamily="34" charset="0"/>
              <a:buChar char="•"/>
            </a:pPr>
            <a:r>
              <a:rPr lang="sv-SE" baseline="0" dirty="0" smtClean="0"/>
              <a:t>Geologiska kartor – här visas kartgeneratorn där man kan skapa </a:t>
            </a:r>
            <a:r>
              <a:rPr lang="sv-SE" baseline="0" dirty="0" err="1" smtClean="0"/>
              <a:t>pdf</a:t>
            </a:r>
            <a:r>
              <a:rPr lang="sv-SE" baseline="0" dirty="0" smtClean="0"/>
              <a:t> i A3 som skickas per mail, men finns även annat material att hitta</a:t>
            </a:r>
          </a:p>
          <a:p>
            <a:pPr marL="309477" indent="-309477">
              <a:buFont typeface="Arial" panose="020B0604020202020204" pitchFamily="34" charset="0"/>
              <a:buChar char="•"/>
            </a:pPr>
            <a:r>
              <a:rPr lang="sv-SE" baseline="0" dirty="0" smtClean="0"/>
              <a:t>Befintliga undersökningar/utredningar ofta hos kommunerna själva om de har något arkiv. </a:t>
            </a:r>
          </a:p>
          <a:p>
            <a:pPr marL="309477" indent="-309477">
              <a:buFont typeface="Arial" panose="020B0604020202020204" pitchFamily="34" charset="0"/>
              <a:buChar char="•"/>
            </a:pPr>
            <a:r>
              <a:rPr lang="sv-SE" baseline="0" dirty="0" smtClean="0"/>
              <a:t>Geotekniska databaser tex BGA – Branschens geotekniska arkiv. Underlaget levereras hit direkt av konsulten om kommunen anmodar dem att göra så. Ett sätt att nyttja skattemedel på ett bättre sätt.</a:t>
            </a:r>
          </a:p>
          <a:p>
            <a:pPr marL="309477" indent="-309477">
              <a:buFont typeface="Arial" panose="020B0604020202020204" pitchFamily="34" charset="0"/>
              <a:buChar char="•"/>
            </a:pPr>
            <a:r>
              <a:rPr lang="sv-SE" baseline="0" dirty="0" smtClean="0"/>
              <a:t>Vissa kommuner har även grundvattennät där mätningar pågår sedan många år tillbaka, dels för att hålla koll på nivåer där infiltration pågår och dels som underlag vid exploatering och projektering. Även SGU har ett grundvattennät och ett brunnsarkiv där grundvattennivåer med långa tidsserier kan beställas.</a:t>
            </a:r>
          </a:p>
          <a:p>
            <a:pPr marL="309477" indent="-309477">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pPr>
              <a:defRPr/>
            </a:pPr>
            <a:fld id="{9EC167E1-C60E-45A7-B40D-9629AC64C384}" type="slidenum">
              <a:rPr lang="en-US" smtClean="0"/>
              <a:pPr>
                <a:defRPr/>
              </a:pPr>
              <a:t>29</a:t>
            </a:fld>
            <a:endParaRPr lang="en-US" dirty="0"/>
          </a:p>
        </p:txBody>
      </p:sp>
      <p:sp>
        <p:nvSpPr>
          <p:cNvPr id="5" name="Platshållare för sidhuvud 4"/>
          <p:cNvSpPr>
            <a:spLocks noGrp="1"/>
          </p:cNvSpPr>
          <p:nvPr>
            <p:ph type="hdr" sz="quarter" idx="11"/>
          </p:nvPr>
        </p:nvSpPr>
        <p:spPr/>
        <p:txBody>
          <a:bodyPr/>
          <a:lstStyle/>
          <a:p>
            <a:r>
              <a:rPr lang="sv-SE" smtClean="0"/>
              <a:t>Pass 5a - Att använda geotekniskt beslutsunderlag</a:t>
            </a:r>
            <a:endParaRPr lang="sv-SE"/>
          </a:p>
        </p:txBody>
      </p:sp>
      <p:sp>
        <p:nvSpPr>
          <p:cNvPr id="6" name="Platshållare för datum 5"/>
          <p:cNvSpPr>
            <a:spLocks noGrp="1"/>
          </p:cNvSpPr>
          <p:nvPr>
            <p:ph type="dt" idx="12"/>
          </p:nvPr>
        </p:nvSpPr>
        <p:spPr/>
        <p:txBody>
          <a:bodyPr/>
          <a:lstStyle/>
          <a:p>
            <a:r>
              <a:rPr lang="sv-SE" smtClean="0"/>
              <a:t>2016-11-16</a:t>
            </a:r>
            <a:endParaRPr lang="sv-SE"/>
          </a:p>
        </p:txBody>
      </p:sp>
    </p:spTree>
    <p:extLst>
      <p:ext uri="{BB962C8B-B14F-4D97-AF65-F5344CB8AC3E}">
        <p14:creationId xmlns:p14="http://schemas.microsoft.com/office/powerpoint/2010/main" val="246950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Platshållare för bildobjekt 1"/>
          <p:cNvSpPr>
            <a:spLocks noGrp="1" noRot="1" noChangeAspect="1"/>
          </p:cNvSpPr>
          <p:nvPr>
            <p:ph type="sldImg"/>
          </p:nvPr>
        </p:nvSpPr>
        <p:spPr>
          <a:ln/>
        </p:spPr>
      </p:sp>
      <p:sp>
        <p:nvSpPr>
          <p:cNvPr id="133122" name="Platshållare för anteckningar 2"/>
          <p:cNvSpPr>
            <a:spLocks noGrp="1"/>
          </p:cNvSpPr>
          <p:nvPr>
            <p:ph type="body" idx="1"/>
          </p:nvPr>
        </p:nvSpPr>
        <p:spPr>
          <a:noFill/>
        </p:spPr>
        <p:txBody>
          <a:bodyPr/>
          <a:lstStyle/>
          <a:p>
            <a:r>
              <a:rPr lang="sv-SE" dirty="0" smtClean="0"/>
              <a:t>SGI:s </a:t>
            </a:r>
            <a:r>
              <a:rPr lang="sv-SE" dirty="0" smtClean="0"/>
              <a:t>devis </a:t>
            </a:r>
            <a:r>
              <a:rPr lang="sv-SE" baseline="0" dirty="0" smtClean="0"/>
              <a:t>är: På säker grund för hållbar utveckling. </a:t>
            </a:r>
            <a:endParaRPr lang="sv-SE" baseline="0" dirty="0" smtClean="0"/>
          </a:p>
          <a:p>
            <a:r>
              <a:rPr lang="sv-SE" baseline="0" dirty="0" smtClean="0"/>
              <a:t>Korta fakta:</a:t>
            </a:r>
            <a:endParaRPr lang="sv-SE" baseline="0" dirty="0" smtClean="0"/>
          </a:p>
          <a:p>
            <a:pPr marL="296151" indent="-296151">
              <a:buFont typeface="Arial" pitchFamily="34" charset="0"/>
              <a:buChar char="•"/>
              <a:defRPr/>
            </a:pPr>
            <a:r>
              <a:rPr lang="sv-SE" dirty="0"/>
              <a:t>Myndighet och forskningsinstitut med ett övergripande ansvar för geotekniska och miljögeotekniska frågor i Sverige</a:t>
            </a:r>
          </a:p>
          <a:p>
            <a:pPr marL="296151" indent="-296151">
              <a:buFont typeface="Arial" pitchFamily="34" charset="0"/>
              <a:buChar char="•"/>
              <a:defRPr/>
            </a:pPr>
            <a:r>
              <a:rPr lang="sv-SE" dirty="0"/>
              <a:t>SGI bildades 1944 Samverkar med den geotekniska marknaden – myndigheter, universitet, konsulter och entreprenörer</a:t>
            </a:r>
          </a:p>
          <a:p>
            <a:pPr marL="296151" indent="-296151">
              <a:buFont typeface="Arial" pitchFamily="34" charset="0"/>
              <a:buChar char="•"/>
              <a:defRPr/>
            </a:pPr>
            <a:r>
              <a:rPr lang="sv-SE" dirty="0"/>
              <a:t>SGI lyder under Miljödepartementet</a:t>
            </a:r>
          </a:p>
          <a:p>
            <a:pPr marL="296151" indent="-296151">
              <a:buFont typeface="Arial" pitchFamily="34" charset="0"/>
              <a:buChar char="•"/>
              <a:defRPr/>
            </a:pPr>
            <a:r>
              <a:rPr lang="sv-SE" dirty="0"/>
              <a:t>Ca 90 personer</a:t>
            </a:r>
          </a:p>
          <a:p>
            <a:pPr marL="296151" indent="-296151">
              <a:buFont typeface="Arial" pitchFamily="34" charset="0"/>
              <a:buChar char="•"/>
              <a:defRPr/>
            </a:pPr>
            <a:r>
              <a:rPr lang="sv-SE" dirty="0"/>
              <a:t>Linköping (huvudkontor), Göteborg, Malmö och Stockholm</a:t>
            </a:r>
            <a:br>
              <a:rPr lang="sv-SE" dirty="0"/>
            </a:br>
            <a:endParaRPr lang="sv-SE" dirty="0"/>
          </a:p>
          <a:p>
            <a:pPr eaLnBrk="1" hangingPunct="1"/>
            <a:endParaRPr lang="sv-SE" dirty="0" smtClean="0"/>
          </a:p>
          <a:p>
            <a:pPr eaLnBrk="1" hangingPunct="1"/>
            <a:r>
              <a:rPr lang="sv-SE" dirty="0" smtClean="0"/>
              <a:t>SGI </a:t>
            </a:r>
            <a:r>
              <a:rPr lang="sv-SE" dirty="0" smtClean="0"/>
              <a:t>bildades 1944 för att ”stärka den geotekniska forskningen och för att ge stöd till statliga myndigheter med byggnadsverksamhet”. Geoteknik är läran om jords och bergs tekniska egenskaper och dess tillämpning vid planering och byggande, inklusive tekniska lösningar och byggmetoder. Allt byggande kräver mark- och grundläggningsarbete, vilket utgör en betydande del av den totala byggkostnaden. Geotekniskt relaterade brister i bygg- och anläggningsarbete kan få mycket svåra konsekvenser. Det finns därför ett stort behov av geoteknisk kunskap inom samhällsbyggande. (http://www.swedgeo.se/</a:t>
            </a:r>
            <a:r>
              <a:rPr lang="sv-SE" dirty="0" err="1" smtClean="0"/>
              <a:t>sv</a:t>
            </a:r>
            <a:r>
              <a:rPr lang="sv-SE" dirty="0" smtClean="0"/>
              <a:t>/om-</a:t>
            </a:r>
            <a:r>
              <a:rPr lang="sv-SE" dirty="0" err="1" smtClean="0"/>
              <a:t>sgi</a:t>
            </a:r>
            <a:r>
              <a:rPr lang="sv-SE" dirty="0" smtClean="0"/>
              <a:t>/)</a:t>
            </a:r>
          </a:p>
          <a:p>
            <a:pPr eaLnBrk="1" hangingPunct="1"/>
            <a:endParaRPr lang="sv-SE" dirty="0" smtClean="0"/>
          </a:p>
          <a:p>
            <a:pPr eaLnBrk="1" hangingPunct="1"/>
            <a:r>
              <a:rPr lang="sv-SE" dirty="0" smtClean="0"/>
              <a:t>SGI har genom åren intagit en aktiv roll genom att; utveckla utrustning och metoder, forska om egenskaper och förutsättningar, delta i kommittéer och utredningar, sprida kunskap och information samt stötta och vägleda branschen.</a:t>
            </a:r>
          </a:p>
          <a:p>
            <a:pPr eaLnBrk="1" hangingPunct="1"/>
            <a:endParaRPr lang="sv-SE" dirty="0" smtClean="0"/>
          </a:p>
          <a:p>
            <a:pPr eaLnBrk="1" hangingPunct="1"/>
            <a:r>
              <a:rPr lang="sv-SE" dirty="0" smtClean="0"/>
              <a:t>Foton;</a:t>
            </a:r>
            <a:r>
              <a:rPr lang="sv-SE" baseline="0" dirty="0" smtClean="0"/>
              <a:t> Överst: Linköpingskontoret. Nedan från vänster: Göteborg, Stockholm, Malmö.</a:t>
            </a:r>
            <a:endParaRPr lang="sv-SE" dirty="0" smtClean="0"/>
          </a:p>
          <a:p>
            <a:r>
              <a:rPr lang="sv-SE" baseline="0" dirty="0" smtClean="0"/>
              <a:t>Foto: Övertäckt deponi, miljölabbet, översvämning (foto längst </a:t>
            </a:r>
            <a:r>
              <a:rPr lang="sv-SE" baseline="0" dirty="0" err="1" smtClean="0"/>
              <a:t>th</a:t>
            </a:r>
            <a:r>
              <a:rPr lang="sv-SE" baseline="0" dirty="0" smtClean="0"/>
              <a:t> Scandinav bildbyrå, Lars </a:t>
            </a:r>
            <a:r>
              <a:rPr lang="sv-SE" baseline="0" dirty="0" err="1" smtClean="0"/>
              <a:t>Owesson</a:t>
            </a:r>
            <a:r>
              <a:rPr lang="sv-SE" baseline="0" dirty="0" smtClean="0"/>
              <a:t>)</a:t>
            </a:r>
          </a:p>
          <a:p>
            <a:endParaRPr lang="sv-SE" baseline="0" dirty="0" smtClean="0"/>
          </a:p>
        </p:txBody>
      </p:sp>
      <p:sp>
        <p:nvSpPr>
          <p:cNvPr id="133123" name="Platshållare för bildnummer 3"/>
          <p:cNvSpPr>
            <a:spLocks noGrp="1"/>
          </p:cNvSpPr>
          <p:nvPr>
            <p:ph type="sldNum" sz="quarter" idx="5"/>
          </p:nvPr>
        </p:nvSpPr>
        <p:spPr>
          <a:noFill/>
          <a:ln>
            <a:miter lim="800000"/>
            <a:headEnd/>
            <a:tailEnd/>
          </a:ln>
        </p:spPr>
        <p:txBody>
          <a:bodyPr/>
          <a:lstStyle/>
          <a:p>
            <a:pPr defTabSz="947282"/>
            <a:fld id="{D115DAB7-59F6-4C33-9080-E51B8ADA17DF}" type="slidenum">
              <a:rPr lang="sv-SE" smtClean="0"/>
              <a:pPr defTabSz="947282"/>
              <a:t>3</a:t>
            </a:fld>
            <a:endParaRPr lang="sv-S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Under 2015 fick SGI</a:t>
            </a:r>
            <a:r>
              <a:rPr lang="sv-SE" baseline="0" dirty="0" smtClean="0"/>
              <a:t> i uppdrag att harmonisera underlagen avseende ras, skred och erosion som statliga myndigheter tar fram.</a:t>
            </a:r>
          </a:p>
          <a:p>
            <a:r>
              <a:rPr lang="sv-SE" baseline="0" dirty="0" smtClean="0"/>
              <a:t>Resultatet blev en vägledning där man har samlat underlag som berör dessa frågeställningar som tas fram av olika myndigheter.</a:t>
            </a:r>
          </a:p>
          <a:p>
            <a:r>
              <a:rPr lang="sv-SE" baseline="0" dirty="0" smtClean="0"/>
              <a:t>Kartmaterialet redovisas och till varje underlag finns ett produktblad där man kan se syftet med underlaget, hur det har tagits fram och vilken noggrannhet det har.</a:t>
            </a:r>
            <a:endParaRPr lang="sv-SE" dirty="0"/>
          </a:p>
        </p:txBody>
      </p:sp>
      <p:sp>
        <p:nvSpPr>
          <p:cNvPr id="4" name="Platshållare för sidhuvud 3"/>
          <p:cNvSpPr>
            <a:spLocks noGrp="1"/>
          </p:cNvSpPr>
          <p:nvPr>
            <p:ph type="hdr" sz="quarter" idx="10"/>
          </p:nvPr>
        </p:nvSpPr>
        <p:spPr/>
        <p:txBody>
          <a:bodyPr/>
          <a:lstStyle/>
          <a:p>
            <a:r>
              <a:rPr lang="sv-SE" smtClean="0"/>
              <a:t>Pass 5a - Att använda geotekniskt beslutsunderlag</a:t>
            </a:r>
            <a:endParaRPr lang="sv-SE"/>
          </a:p>
        </p:txBody>
      </p:sp>
      <p:sp>
        <p:nvSpPr>
          <p:cNvPr id="5" name="Platshållare för datum 4"/>
          <p:cNvSpPr>
            <a:spLocks noGrp="1"/>
          </p:cNvSpPr>
          <p:nvPr>
            <p:ph type="dt" idx="11"/>
          </p:nvPr>
        </p:nvSpPr>
        <p:spPr/>
        <p:txBody>
          <a:bodyPr/>
          <a:lstStyle/>
          <a:p>
            <a:r>
              <a:rPr lang="sv-SE" smtClean="0"/>
              <a:t>2016-11-16</a:t>
            </a:r>
            <a:endParaRPr lang="sv-SE"/>
          </a:p>
        </p:txBody>
      </p:sp>
      <p:sp>
        <p:nvSpPr>
          <p:cNvPr id="6" name="Platshållare för bildnummer 5"/>
          <p:cNvSpPr>
            <a:spLocks noGrp="1"/>
          </p:cNvSpPr>
          <p:nvPr>
            <p:ph type="sldNum" sz="quarter" idx="12"/>
          </p:nvPr>
        </p:nvSpPr>
        <p:spPr/>
        <p:txBody>
          <a:bodyPr/>
          <a:lstStyle/>
          <a:p>
            <a:fld id="{9E8CC5E4-2A5C-498C-908E-453D8448172C}" type="slidenum">
              <a:rPr lang="sv-SE" smtClean="0"/>
              <a:t>30</a:t>
            </a:fld>
            <a:endParaRPr lang="sv-SE"/>
          </a:p>
        </p:txBody>
      </p:sp>
    </p:spTree>
    <p:extLst>
      <p:ext uri="{BB962C8B-B14F-4D97-AF65-F5344CB8AC3E}">
        <p14:creationId xmlns:p14="http://schemas.microsoft.com/office/powerpoint/2010/main" val="2369962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huvud 3"/>
          <p:cNvSpPr>
            <a:spLocks noGrp="1"/>
          </p:cNvSpPr>
          <p:nvPr>
            <p:ph type="hdr" sz="quarter" idx="10"/>
          </p:nvPr>
        </p:nvSpPr>
        <p:spPr/>
        <p:txBody>
          <a:bodyPr/>
          <a:lstStyle/>
          <a:p>
            <a:r>
              <a:rPr lang="en-US" smtClean="0"/>
              <a:t>Introduktion SGI</a:t>
            </a:r>
            <a:endParaRPr lang="en-US"/>
          </a:p>
        </p:txBody>
      </p:sp>
      <p:sp>
        <p:nvSpPr>
          <p:cNvPr id="5" name="Platshållare för datum 4"/>
          <p:cNvSpPr>
            <a:spLocks noGrp="1"/>
          </p:cNvSpPr>
          <p:nvPr>
            <p:ph type="dt" idx="11"/>
          </p:nvPr>
        </p:nvSpPr>
        <p:spPr/>
        <p:txBody>
          <a:bodyPr/>
          <a:lstStyle/>
          <a:p>
            <a:r>
              <a:rPr lang="sv-SE" smtClean="0"/>
              <a:t>2016-11-16</a:t>
            </a:r>
            <a:endParaRPr lang="en-US"/>
          </a:p>
        </p:txBody>
      </p:sp>
      <p:sp>
        <p:nvSpPr>
          <p:cNvPr id="6" name="Platshållare för bildnummer 5"/>
          <p:cNvSpPr>
            <a:spLocks noGrp="1"/>
          </p:cNvSpPr>
          <p:nvPr>
            <p:ph type="sldNum" sz="quarter" idx="12"/>
          </p:nvPr>
        </p:nvSpPr>
        <p:spPr/>
        <p:txBody>
          <a:bodyPr/>
          <a:lstStyle/>
          <a:p>
            <a:fld id="{0F8BAD9D-8333-40A9-BA55-F620694ABB58}" type="slidenum">
              <a:rPr lang="sv-SE" smtClean="0"/>
              <a:pPr/>
              <a:t>31</a:t>
            </a:fld>
            <a:endParaRPr lang="sv-SE"/>
          </a:p>
        </p:txBody>
      </p:sp>
    </p:spTree>
    <p:extLst>
      <p:ext uri="{BB962C8B-B14F-4D97-AF65-F5344CB8AC3E}">
        <p14:creationId xmlns:p14="http://schemas.microsoft.com/office/powerpoint/2010/main" val="21222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Platshållare för bildobjekt 1"/>
          <p:cNvSpPr>
            <a:spLocks noGrp="1" noRot="1" noChangeAspect="1"/>
          </p:cNvSpPr>
          <p:nvPr>
            <p:ph type="sldImg"/>
          </p:nvPr>
        </p:nvSpPr>
        <p:spPr>
          <a:ln/>
        </p:spPr>
      </p:sp>
      <p:sp>
        <p:nvSpPr>
          <p:cNvPr id="133122" name="Platshållare för anteckningar 2"/>
          <p:cNvSpPr>
            <a:spLocks noGrp="1"/>
          </p:cNvSpPr>
          <p:nvPr>
            <p:ph type="body" idx="1"/>
          </p:nvPr>
        </p:nvSpPr>
        <p:spPr>
          <a:noFill/>
        </p:spPr>
        <p:txBody>
          <a:bodyPr/>
          <a:lstStyle/>
          <a:p>
            <a:pPr marL="276408" indent="-276408">
              <a:lnSpc>
                <a:spcPct val="150000"/>
              </a:lnSpc>
              <a:spcAft>
                <a:spcPct val="50000"/>
              </a:spcAft>
              <a:buFontTx/>
              <a:buChar char="•"/>
            </a:pPr>
            <a:r>
              <a:rPr lang="sv-SE" dirty="0"/>
              <a:t>Myndighetsfunktionen</a:t>
            </a:r>
          </a:p>
          <a:p>
            <a:pPr marL="276408" indent="-276408">
              <a:lnSpc>
                <a:spcPct val="150000"/>
              </a:lnSpc>
              <a:spcAft>
                <a:spcPct val="50000"/>
              </a:spcAft>
              <a:buFontTx/>
              <a:buChar char="•"/>
            </a:pPr>
            <a:r>
              <a:rPr lang="sv-SE" dirty="0"/>
              <a:t>Rådgivning/Beställarstöd</a:t>
            </a:r>
          </a:p>
          <a:p>
            <a:pPr marL="276408" indent="-276408">
              <a:lnSpc>
                <a:spcPct val="150000"/>
              </a:lnSpc>
              <a:spcAft>
                <a:spcPct val="50000"/>
              </a:spcAft>
              <a:buFontTx/>
              <a:buChar char="•"/>
            </a:pPr>
            <a:r>
              <a:rPr lang="sv-SE" dirty="0"/>
              <a:t>Forskning och utveckling</a:t>
            </a:r>
          </a:p>
          <a:p>
            <a:pPr marL="276408" indent="-276408">
              <a:lnSpc>
                <a:spcPct val="150000"/>
              </a:lnSpc>
              <a:spcAft>
                <a:spcPct val="50000"/>
              </a:spcAft>
              <a:buFontTx/>
              <a:buChar char="•"/>
            </a:pPr>
            <a:r>
              <a:rPr lang="sv-SE" dirty="0"/>
              <a:t>Kunskapsförmedling</a:t>
            </a:r>
          </a:p>
          <a:p>
            <a:pPr marL="276408" indent="-276408">
              <a:lnSpc>
                <a:spcPct val="150000"/>
              </a:lnSpc>
              <a:spcAft>
                <a:spcPct val="50000"/>
              </a:spcAft>
              <a:buFontTx/>
              <a:buChar char="•"/>
            </a:pPr>
            <a:r>
              <a:rPr lang="sv-SE" dirty="0"/>
              <a:t>Laboratorieverksamhet</a:t>
            </a:r>
          </a:p>
          <a:p>
            <a:pPr defTabSz="947282"/>
            <a:endParaRPr lang="sv-SE" b="1" baseline="0" dirty="0" smtClean="0"/>
          </a:p>
          <a:p>
            <a:pPr defTabSz="947282"/>
            <a:r>
              <a:rPr lang="sv-SE" b="1" baseline="0" dirty="0" smtClean="0"/>
              <a:t>Vår verksamhet står på tre ben: </a:t>
            </a:r>
          </a:p>
          <a:p>
            <a:pPr defTabSz="947282"/>
            <a:r>
              <a:rPr lang="sv-SE" sz="1100" b="1" dirty="0"/>
              <a:t>Effektivare markbyggande</a:t>
            </a:r>
          </a:p>
          <a:p>
            <a:pPr defTabSz="947588">
              <a:defRPr/>
            </a:pPr>
            <a:r>
              <a:rPr lang="sv-SE" sz="1100" dirty="0"/>
              <a:t>Om de geotekniskt relaterade skadekostnaderna vid byggande kunde minskas med tio procent, skulle det innebära en årlig samhällsbesparing på nära en miljard kronor. Med effektivare markbyggande menar vi att vi kan bidra till att: öka säkerheten, minska miljö- och klimatpåverkan, uppnå rätt kvalitet inom markbyggandet, öka produktiviteten, minska kostnaderna. </a:t>
            </a:r>
          </a:p>
          <a:p>
            <a:pPr defTabSz="947282"/>
            <a:r>
              <a:rPr lang="sv-SE" sz="1100" dirty="0"/>
              <a:t>Exempel: Geokalkyl, Materialguiden</a:t>
            </a:r>
          </a:p>
          <a:p>
            <a:pPr defTabSz="947282">
              <a:defRPr/>
            </a:pPr>
            <a:r>
              <a:rPr lang="sv-SE" sz="1100" b="1" dirty="0"/>
              <a:t>Klimatanpassning</a:t>
            </a:r>
            <a:r>
              <a:rPr lang="sv-SE" sz="1100" dirty="0"/>
              <a:t/>
            </a:r>
            <a:br>
              <a:rPr lang="sv-SE" sz="1100" dirty="0"/>
            </a:br>
            <a:r>
              <a:rPr lang="sv-SE" sz="1100" dirty="0"/>
              <a:t>Vi är drivande i olika typer av samarbeten nationellt och internationellt i syfte att öka samhällets förmåga till att anpassa sig till ett klimat i förändring. Vi erbjuder mot avgift expertstöd till kommuner och regionala myndigheter i alla skeden av processen med klimatanpassning – det vill säga både i planskedet, under beslutsprocessen och i  arbetet med genomförandet av konkreta åtgärder. Vi erbjuder även expertstöd till nationella myndigheter när det gäller övergripande strategiska frågor som rör klimatanpassning. Bild: </a:t>
            </a:r>
            <a:r>
              <a:rPr lang="sv-SE" sz="1100" dirty="0"/>
              <a:t>Ängelholm, storm dec 2013. </a:t>
            </a:r>
            <a:r>
              <a:rPr lang="sv-SE" sz="1100" dirty="0"/>
              <a:t>foto: Per Danielsson.</a:t>
            </a:r>
          </a:p>
          <a:p>
            <a:pPr defTabSz="947282"/>
            <a:r>
              <a:rPr lang="sv-SE" sz="1100" dirty="0"/>
              <a:t>Exempel: Göta </a:t>
            </a:r>
            <a:r>
              <a:rPr lang="sv-SE" sz="1100" dirty="0" err="1"/>
              <a:t>älvutredningen</a:t>
            </a:r>
            <a:r>
              <a:rPr lang="sv-SE" sz="1100" dirty="0"/>
              <a:t>, kartering av sårbarheten för erosion, översiktligt kartera riskerna för ras, skred och stranderosion i ett antal prioriterade områden i Sverige. </a:t>
            </a:r>
          </a:p>
          <a:p>
            <a:pPr defTabSz="947282"/>
            <a:r>
              <a:rPr lang="sv-SE" sz="1100" b="1" dirty="0"/>
              <a:t>Förorenade områden:</a:t>
            </a:r>
          </a:p>
          <a:p>
            <a:r>
              <a:rPr lang="sv-SE" sz="1100" dirty="0"/>
              <a:t>SGI har sedan 2010 ett utpekat ansvar för forskning, teknikutveckling och kunskapsutveckling när det gäller sanering och återställande av förorenade områden. </a:t>
            </a:r>
          </a:p>
          <a:p>
            <a:r>
              <a:rPr lang="sv-SE" sz="1100" dirty="0"/>
              <a:t>SGI ska medverka till att alla förorenade områden som utgör en mycket stor eller stor risk ska vara åtgärdade till år 2050.</a:t>
            </a:r>
          </a:p>
          <a:p>
            <a:r>
              <a:rPr lang="sv-SE" sz="1100" dirty="0"/>
              <a:t>SGI ska även medverka till  att öka saneringstakten och höja kunskapsnivån. (Text hämtad från kommunikationsplan EBH)</a:t>
            </a:r>
          </a:p>
          <a:p>
            <a:pPr defTabSz="947588">
              <a:defRPr/>
            </a:pPr>
            <a:r>
              <a:rPr lang="sv-SE" sz="1100" dirty="0"/>
              <a:t>Exempel: Forskningsprogrammet TUFFO (Teknikutveckling och forskning inom förorenade områden), där vi från 2016 får statlig finansiering för utlysning av forskningsmedel. </a:t>
            </a:r>
          </a:p>
          <a:p>
            <a:pPr defTabSz="947588">
              <a:defRPr/>
            </a:pPr>
            <a:r>
              <a:rPr lang="sv-SE" dirty="0" smtClean="0"/>
              <a:t/>
            </a:r>
            <a:br>
              <a:rPr lang="sv-SE" dirty="0" smtClean="0"/>
            </a:br>
            <a:endParaRPr lang="sv-SE" dirty="0" smtClean="0"/>
          </a:p>
          <a:p>
            <a:pPr defTabSz="947282"/>
            <a:endParaRPr lang="sv-SE" baseline="0" dirty="0" smtClean="0"/>
          </a:p>
          <a:p>
            <a:endParaRPr lang="sv-SE" dirty="0" smtClean="0"/>
          </a:p>
        </p:txBody>
      </p:sp>
      <p:sp>
        <p:nvSpPr>
          <p:cNvPr id="133123" name="Platshållare för bildnummer 3"/>
          <p:cNvSpPr>
            <a:spLocks noGrp="1"/>
          </p:cNvSpPr>
          <p:nvPr>
            <p:ph type="sldNum" sz="quarter" idx="5"/>
          </p:nvPr>
        </p:nvSpPr>
        <p:spPr>
          <a:noFill/>
          <a:ln>
            <a:miter lim="800000"/>
            <a:headEnd/>
            <a:tailEnd/>
          </a:ln>
        </p:spPr>
        <p:txBody>
          <a:bodyPr/>
          <a:lstStyle/>
          <a:p>
            <a:pPr defTabSz="947282"/>
            <a:fld id="{D115DAB7-59F6-4C33-9080-E51B8ADA17DF}" type="slidenum">
              <a:rPr lang="sv-SE" smtClean="0"/>
              <a:pPr defTabSz="947282"/>
              <a:t>4</a:t>
            </a:fld>
            <a:endParaRPr lang="sv-S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TIB-telefonen på idag eftersom</a:t>
            </a:r>
            <a:r>
              <a:rPr lang="sv-SE" baseline="0" dirty="0" smtClean="0"/>
              <a:t> jag är TIB. SOS alarm kan ringa</a:t>
            </a:r>
            <a:endParaRPr lang="sv-SE" dirty="0"/>
          </a:p>
        </p:txBody>
      </p:sp>
      <p:sp>
        <p:nvSpPr>
          <p:cNvPr id="4" name="Platshållare för bildnummer 3"/>
          <p:cNvSpPr>
            <a:spLocks noGrp="1"/>
          </p:cNvSpPr>
          <p:nvPr>
            <p:ph type="sldNum" sz="quarter" idx="10"/>
          </p:nvPr>
        </p:nvSpPr>
        <p:spPr/>
        <p:txBody>
          <a:bodyPr/>
          <a:lstStyle/>
          <a:p>
            <a:pPr>
              <a:defRPr/>
            </a:pPr>
            <a:fld id="{7A6AF7F5-F736-4B85-A875-6DF5E542732F}" type="slidenum">
              <a:rPr lang="sv-SE" smtClean="0">
                <a:solidFill>
                  <a:prstClr val="black"/>
                </a:solidFill>
              </a:rPr>
              <a:pPr>
                <a:defRPr/>
              </a:pPr>
              <a:t>5</a:t>
            </a:fld>
            <a:endParaRPr lang="sv-SE">
              <a:solidFill>
                <a:prstClr val="black"/>
              </a:solidFill>
            </a:endParaRPr>
          </a:p>
        </p:txBody>
      </p:sp>
      <p:sp>
        <p:nvSpPr>
          <p:cNvPr id="5" name="Platshållare för datum 4"/>
          <p:cNvSpPr>
            <a:spLocks noGrp="1"/>
          </p:cNvSpPr>
          <p:nvPr>
            <p:ph type="dt" idx="11"/>
          </p:nvPr>
        </p:nvSpPr>
        <p:spPr/>
        <p:txBody>
          <a:bodyPr/>
          <a:lstStyle/>
          <a:p>
            <a:r>
              <a:rPr lang="sv-SE" smtClean="0"/>
              <a:t>2016-11-16</a:t>
            </a:r>
            <a:endParaRPr lang="en-US"/>
          </a:p>
        </p:txBody>
      </p:sp>
      <p:sp>
        <p:nvSpPr>
          <p:cNvPr id="6" name="Platshållare för sidhuvud 5"/>
          <p:cNvSpPr>
            <a:spLocks noGrp="1"/>
          </p:cNvSpPr>
          <p:nvPr>
            <p:ph type="hdr" sz="quarter" idx="12"/>
          </p:nvPr>
        </p:nvSpPr>
        <p:spPr/>
        <p:txBody>
          <a:bodyPr/>
          <a:lstStyle/>
          <a:p>
            <a:r>
              <a:rPr lang="en-US" smtClean="0"/>
              <a:t>Introduktion SGI</a:t>
            </a:r>
            <a:endParaRPr lang="en-US"/>
          </a:p>
        </p:txBody>
      </p:sp>
    </p:spTree>
    <p:extLst>
      <p:ext uri="{BB962C8B-B14F-4D97-AF65-F5344CB8AC3E}">
        <p14:creationId xmlns:p14="http://schemas.microsoft.com/office/powerpoint/2010/main" val="189053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96950" y="769938"/>
            <a:ext cx="5113338" cy="38354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8460489-C952-43A1-A13E-6F7E0856B561}" type="slidenum">
              <a:rPr lang="sv-SE" altLang="sv-SE" smtClean="0"/>
              <a:pPr/>
              <a:t>6</a:t>
            </a:fld>
            <a:endParaRPr lang="sv-SE" altLang="sv-SE"/>
          </a:p>
        </p:txBody>
      </p:sp>
    </p:spTree>
    <p:extLst>
      <p:ext uri="{BB962C8B-B14F-4D97-AF65-F5344CB8AC3E}">
        <p14:creationId xmlns:p14="http://schemas.microsoft.com/office/powerpoint/2010/main" val="1858850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huvud 3"/>
          <p:cNvSpPr>
            <a:spLocks noGrp="1"/>
          </p:cNvSpPr>
          <p:nvPr>
            <p:ph type="hdr" sz="quarter" idx="10"/>
          </p:nvPr>
        </p:nvSpPr>
        <p:spPr/>
        <p:txBody>
          <a:bodyPr/>
          <a:lstStyle/>
          <a:p>
            <a:r>
              <a:rPr lang="en-US" smtClean="0"/>
              <a:t>Introduktion SGI</a:t>
            </a:r>
            <a:endParaRPr lang="en-US"/>
          </a:p>
        </p:txBody>
      </p:sp>
      <p:sp>
        <p:nvSpPr>
          <p:cNvPr id="5" name="Platshållare för datum 4"/>
          <p:cNvSpPr>
            <a:spLocks noGrp="1"/>
          </p:cNvSpPr>
          <p:nvPr>
            <p:ph type="dt" idx="11"/>
          </p:nvPr>
        </p:nvSpPr>
        <p:spPr/>
        <p:txBody>
          <a:bodyPr/>
          <a:lstStyle/>
          <a:p>
            <a:r>
              <a:rPr lang="sv-SE" smtClean="0"/>
              <a:t>2016-11-16</a:t>
            </a:r>
            <a:endParaRPr lang="en-US"/>
          </a:p>
        </p:txBody>
      </p:sp>
      <p:sp>
        <p:nvSpPr>
          <p:cNvPr id="6" name="Platshållare för bildnummer 5"/>
          <p:cNvSpPr>
            <a:spLocks noGrp="1"/>
          </p:cNvSpPr>
          <p:nvPr>
            <p:ph type="sldNum" sz="quarter" idx="12"/>
          </p:nvPr>
        </p:nvSpPr>
        <p:spPr/>
        <p:txBody>
          <a:bodyPr/>
          <a:lstStyle/>
          <a:p>
            <a:fld id="{0F8BAD9D-8333-40A9-BA55-F620694ABB58}" type="slidenum">
              <a:rPr lang="sv-SE" smtClean="0"/>
              <a:pPr/>
              <a:t>7</a:t>
            </a:fld>
            <a:endParaRPr lang="sv-SE"/>
          </a:p>
        </p:txBody>
      </p:sp>
    </p:spTree>
    <p:extLst>
      <p:ext uri="{BB962C8B-B14F-4D97-AF65-F5344CB8AC3E}">
        <p14:creationId xmlns:p14="http://schemas.microsoft.com/office/powerpoint/2010/main" val="416133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BDC2650C-6CAD-46D9-AC97-274D6D3BFD6C}" type="slidenum">
              <a:rPr lang="sv-SE" smtClean="0"/>
              <a:pPr/>
              <a:t>8</a:t>
            </a:fld>
            <a:endParaRPr lang="sv-SE"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sv-SE" smtClean="0"/>
          </a:p>
        </p:txBody>
      </p:sp>
      <p:sp>
        <p:nvSpPr>
          <p:cNvPr id="2" name="Platshållare för datum 1"/>
          <p:cNvSpPr>
            <a:spLocks noGrp="1"/>
          </p:cNvSpPr>
          <p:nvPr>
            <p:ph type="dt" idx="10"/>
          </p:nvPr>
        </p:nvSpPr>
        <p:spPr/>
        <p:txBody>
          <a:bodyPr/>
          <a:lstStyle/>
          <a:p>
            <a:r>
              <a:rPr lang="sv-SE" smtClean="0"/>
              <a:t>2016-11-16</a:t>
            </a:r>
            <a:endParaRPr lang="en-US"/>
          </a:p>
        </p:txBody>
      </p:sp>
      <p:sp>
        <p:nvSpPr>
          <p:cNvPr id="3" name="Platshållare för sidhuvud 2"/>
          <p:cNvSpPr>
            <a:spLocks noGrp="1"/>
          </p:cNvSpPr>
          <p:nvPr>
            <p:ph type="hdr" sz="quarter" idx="11"/>
          </p:nvPr>
        </p:nvSpPr>
        <p:spPr/>
        <p:txBody>
          <a:bodyPr/>
          <a:lstStyle/>
          <a:p>
            <a:r>
              <a:rPr lang="en-US" smtClean="0"/>
              <a:t>Introduktion SGI</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Geoteknik är en ingenjörsvetenskap (inom ingenjörsgeologi) som behandlar ”jords och bergs tekniska egenskaper och tillämpning i planering och byggande”.</a:t>
            </a:r>
            <a:r>
              <a:rPr lang="sv-SE" baseline="0" dirty="0" smtClean="0"/>
              <a:t> T.ex. </a:t>
            </a:r>
            <a:r>
              <a:rPr lang="sv-SE" dirty="0" smtClean="0"/>
              <a:t>metoder att bygga på, i och med jord eller berg. Bland underämnen hör främst jordmekanik, grundläggningsteknik och bergmekanik</a:t>
            </a:r>
            <a:r>
              <a:rPr lang="sv-SE" baseline="0" dirty="0" smtClean="0"/>
              <a:t> (samt i viss mån</a:t>
            </a:r>
            <a:r>
              <a:rPr lang="sv-SE" dirty="0" smtClean="0"/>
              <a:t> hydrogeologi). </a:t>
            </a:r>
          </a:p>
          <a:p>
            <a:r>
              <a:rPr lang="sv-SE" dirty="0" smtClean="0"/>
              <a:t>I Sverige har, av hävd, huvuddelen av geotekniken kommit att handla</a:t>
            </a:r>
            <a:r>
              <a:rPr lang="sv-SE" baseline="0" dirty="0" smtClean="0"/>
              <a:t> om jordmekanik och grundläggningsteknik.</a:t>
            </a:r>
          </a:p>
          <a:p>
            <a:endParaRPr lang="sv-SE" baseline="0" dirty="0" smtClean="0"/>
          </a:p>
          <a:p>
            <a:r>
              <a:rPr lang="sv-SE" baseline="0" dirty="0" smtClean="0"/>
              <a:t>Definition av jord.</a:t>
            </a:r>
            <a:endParaRPr lang="sv-SE" dirty="0"/>
          </a:p>
        </p:txBody>
      </p:sp>
      <p:sp>
        <p:nvSpPr>
          <p:cNvPr id="4" name="Platshållare för bildnummer 3"/>
          <p:cNvSpPr>
            <a:spLocks noGrp="1"/>
          </p:cNvSpPr>
          <p:nvPr>
            <p:ph type="sldNum" sz="quarter" idx="10"/>
          </p:nvPr>
        </p:nvSpPr>
        <p:spPr/>
        <p:txBody>
          <a:bodyPr/>
          <a:lstStyle/>
          <a:p>
            <a:pPr>
              <a:defRPr/>
            </a:pPr>
            <a:fld id="{45BB9240-B00B-4990-BBCA-8360D73E1DA6}" type="slidenum">
              <a:rPr lang="sv-SE" altLang="sv-SE" smtClean="0"/>
              <a:pPr>
                <a:defRPr/>
              </a:pPr>
              <a:t>9</a:t>
            </a:fld>
            <a:endParaRPr lang="sv-SE" altLang="sv-SE"/>
          </a:p>
        </p:txBody>
      </p:sp>
      <p:sp>
        <p:nvSpPr>
          <p:cNvPr id="5" name="Platshållare för datum 4"/>
          <p:cNvSpPr>
            <a:spLocks noGrp="1"/>
          </p:cNvSpPr>
          <p:nvPr>
            <p:ph type="dt" idx="11"/>
          </p:nvPr>
        </p:nvSpPr>
        <p:spPr/>
        <p:txBody>
          <a:bodyPr/>
          <a:lstStyle/>
          <a:p>
            <a:pPr>
              <a:defRPr/>
            </a:pPr>
            <a:r>
              <a:rPr lang="sv-SE" altLang="sv-SE" smtClean="0"/>
              <a:t>2016-11-16</a:t>
            </a:r>
            <a:endParaRPr lang="sv-SE" altLang="sv-SE"/>
          </a:p>
        </p:txBody>
      </p:sp>
      <p:sp>
        <p:nvSpPr>
          <p:cNvPr id="6" name="Platshållare för sidhuvud 5"/>
          <p:cNvSpPr>
            <a:spLocks noGrp="1"/>
          </p:cNvSpPr>
          <p:nvPr>
            <p:ph type="hdr" sz="quarter" idx="12"/>
          </p:nvPr>
        </p:nvSpPr>
        <p:spPr/>
        <p:txBody>
          <a:bodyPr/>
          <a:lstStyle/>
          <a:p>
            <a:pPr>
              <a:defRPr/>
            </a:pPr>
            <a:r>
              <a:rPr lang="sv-SE" altLang="sv-SE" smtClean="0"/>
              <a:t>Pass 1 - Så fungerar jord</a:t>
            </a:r>
            <a:endParaRPr lang="sv-SE" altLang="sv-SE"/>
          </a:p>
        </p:txBody>
      </p:sp>
    </p:spTree>
    <p:extLst>
      <p:ext uri="{BB962C8B-B14F-4D97-AF65-F5344CB8AC3E}">
        <p14:creationId xmlns:p14="http://schemas.microsoft.com/office/powerpoint/2010/main" val="2812927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
        <p:nvSpPr>
          <p:cNvPr id="4" name="Rectangle 2"/>
          <p:cNvSpPr>
            <a:spLocks noGrp="1" noChangeArrowheads="1"/>
          </p:cNvSpPr>
          <p:nvPr>
            <p:ph type="sldNum" sz="quarter" idx="10"/>
          </p:nvPr>
        </p:nvSpPr>
        <p:spPr>
          <a:ln/>
        </p:spPr>
        <p:txBody>
          <a:bodyPr/>
          <a:lstStyle>
            <a:lvl1pPr>
              <a:defRPr/>
            </a:lvl1pPr>
          </a:lstStyle>
          <a:p>
            <a:pPr>
              <a:defRPr/>
            </a:pPr>
            <a:fld id="{5F24873A-BA66-41F2-8EF3-38EF30AFA671}" type="slidenum">
              <a:rPr lang="sv-SE"/>
              <a:pPr>
                <a:defRPr/>
              </a:pPr>
              <a:t>‹#›</a:t>
            </a:fld>
            <a:endParaRPr lang="sv-SE"/>
          </a:p>
        </p:txBody>
      </p:sp>
      <p:sp>
        <p:nvSpPr>
          <p:cNvPr id="5"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371233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2"/>
          <p:cNvSpPr>
            <a:spLocks noGrp="1" noChangeArrowheads="1"/>
          </p:cNvSpPr>
          <p:nvPr>
            <p:ph type="sldNum" sz="quarter" idx="10"/>
          </p:nvPr>
        </p:nvSpPr>
        <p:spPr>
          <a:ln/>
        </p:spPr>
        <p:txBody>
          <a:bodyPr/>
          <a:lstStyle>
            <a:lvl1pPr>
              <a:defRPr/>
            </a:lvl1pPr>
          </a:lstStyle>
          <a:p>
            <a:pPr>
              <a:defRPr/>
            </a:pPr>
            <a:fld id="{5424BFC5-899F-4FCC-A420-1CE79155F3DE}" type="slidenum">
              <a:rPr lang="sv-SE"/>
              <a:pPr>
                <a:defRPr/>
              </a:pPr>
              <a:t>‹#›</a:t>
            </a:fld>
            <a:endParaRPr lang="sv-SE"/>
          </a:p>
        </p:txBody>
      </p:sp>
      <p:sp>
        <p:nvSpPr>
          <p:cNvPr id="5"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394420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2"/>
          <p:cNvSpPr>
            <a:spLocks noGrp="1" noChangeArrowheads="1"/>
          </p:cNvSpPr>
          <p:nvPr>
            <p:ph type="sldNum" sz="quarter" idx="10"/>
          </p:nvPr>
        </p:nvSpPr>
        <p:spPr>
          <a:ln/>
        </p:spPr>
        <p:txBody>
          <a:bodyPr/>
          <a:lstStyle>
            <a:lvl1pPr>
              <a:defRPr/>
            </a:lvl1pPr>
          </a:lstStyle>
          <a:p>
            <a:pPr>
              <a:defRPr/>
            </a:pPr>
            <a:fld id="{575BC12F-ED17-4692-B363-F18629454E38}" type="slidenum">
              <a:rPr lang="sv-SE"/>
              <a:pPr>
                <a:defRPr/>
              </a:pPr>
              <a:t>‹#›</a:t>
            </a:fld>
            <a:endParaRPr lang="sv-SE"/>
          </a:p>
        </p:txBody>
      </p:sp>
      <p:sp>
        <p:nvSpPr>
          <p:cNvPr id="5"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3389182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bildnummer 4"/>
          <p:cNvSpPr>
            <a:spLocks noGrp="1"/>
          </p:cNvSpPr>
          <p:nvPr>
            <p:ph type="sldNum" sz="quarter" idx="10"/>
          </p:nvPr>
        </p:nvSpPr>
        <p:spPr>
          <a:xfrm>
            <a:off x="7667625" y="6616700"/>
            <a:ext cx="1019175" cy="196850"/>
          </a:xfrm>
        </p:spPr>
        <p:txBody>
          <a:bodyPr/>
          <a:lstStyle>
            <a:lvl1pPr>
              <a:defRPr/>
            </a:lvl1pPr>
          </a:lstStyle>
          <a:p>
            <a:pPr>
              <a:defRPr/>
            </a:pPr>
            <a:fld id="{D0D3A2B7-85C8-4C69-A1B3-4F3A91855FD9}" type="slidenum">
              <a:rPr lang="sv-SE"/>
              <a:pPr>
                <a:defRPr/>
              </a:pPr>
              <a:t>‹#›</a:t>
            </a:fld>
            <a:endParaRPr lang="sv-SE"/>
          </a:p>
        </p:txBody>
      </p:sp>
      <p:sp>
        <p:nvSpPr>
          <p:cNvPr id="6" name="Platshållare för datum 5"/>
          <p:cNvSpPr>
            <a:spLocks noGrp="1"/>
          </p:cNvSpPr>
          <p:nvPr>
            <p:ph type="dt" sz="half" idx="11"/>
          </p:nvPr>
        </p:nvSpPr>
        <p:spPr>
          <a:xfrm>
            <a:off x="457200" y="6669088"/>
            <a:ext cx="2133600" cy="144462"/>
          </a:xfrm>
        </p:spPr>
        <p:txBody>
          <a:bodyPr/>
          <a:lstStyle>
            <a:lvl1pPr>
              <a:defRPr/>
            </a:lvl1pPr>
          </a:lstStyle>
          <a:p>
            <a:pPr>
              <a:defRPr/>
            </a:pPr>
            <a:endParaRPr lang="sv-SE"/>
          </a:p>
        </p:txBody>
      </p:sp>
    </p:spTree>
    <p:extLst>
      <p:ext uri="{BB962C8B-B14F-4D97-AF65-F5344CB8AC3E}">
        <p14:creationId xmlns:p14="http://schemas.microsoft.com/office/powerpoint/2010/main" val="3817744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457200" y="274638"/>
            <a:ext cx="8229600" cy="58515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768931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mal">
    <p:spTree>
      <p:nvGrpSpPr>
        <p:cNvPr id="1" name=""/>
        <p:cNvGrpSpPr/>
        <p:nvPr/>
      </p:nvGrpSpPr>
      <p:grpSpPr>
        <a:xfrm>
          <a:off x="0" y="0"/>
          <a:ext cx="0" cy="0"/>
          <a:chOff x="0" y="0"/>
          <a:chExt cx="0" cy="0"/>
        </a:xfrm>
      </p:grpSpPr>
      <p:sp>
        <p:nvSpPr>
          <p:cNvPr id="9" name="Plassholder for tekst 5"/>
          <p:cNvSpPr>
            <a:spLocks noGrp="1"/>
          </p:cNvSpPr>
          <p:nvPr>
            <p:ph idx="1"/>
          </p:nvPr>
        </p:nvSpPr>
        <p:spPr>
          <a:xfrm>
            <a:off x="457315" y="1128099"/>
            <a:ext cx="8229370" cy="4938391"/>
          </a:xfrm>
          <a:prstGeom prst="rect">
            <a:avLst/>
          </a:prstGeom>
        </p:spPr>
        <p:txBody>
          <a:bodyPr vert="horz" lIns="70070" tIns="35035" rIns="70070" bIns="35035"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p:txBody>
      </p:sp>
      <p:sp>
        <p:nvSpPr>
          <p:cNvPr id="10" name="Tittel 9"/>
          <p:cNvSpPr>
            <a:spLocks noGrp="1"/>
          </p:cNvSpPr>
          <p:nvPr>
            <p:ph type="title"/>
          </p:nvPr>
        </p:nvSpPr>
        <p:spPr>
          <a:xfrm>
            <a:off x="426455" y="309475"/>
            <a:ext cx="8224761" cy="545641"/>
          </a:xfrm>
        </p:spPr>
        <p:txBody>
          <a:bodyPr/>
          <a:lstStyle/>
          <a:p>
            <a:r>
              <a:rPr lang="nb-NO" dirty="0" smtClean="0"/>
              <a:t>Klikk for å redigere tittelstil</a:t>
            </a:r>
            <a:endParaRPr lang="nb-NO" dirty="0"/>
          </a:p>
        </p:txBody>
      </p:sp>
    </p:spTree>
    <p:extLst>
      <p:ext uri="{BB962C8B-B14F-4D97-AF65-F5344CB8AC3E}">
        <p14:creationId xmlns:p14="http://schemas.microsoft.com/office/powerpoint/2010/main" val="1479849247"/>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Rectangle 2"/>
          <p:cNvSpPr>
            <a:spLocks noGrp="1" noChangeArrowheads="1"/>
          </p:cNvSpPr>
          <p:nvPr>
            <p:ph type="sldNum" sz="quarter" idx="10"/>
          </p:nvPr>
        </p:nvSpPr>
        <p:spPr>
          <a:xfrm>
            <a:off x="7668344" y="6309320"/>
            <a:ext cx="1019175" cy="196850"/>
          </a:xfrm>
          <a:ln/>
        </p:spPr>
        <p:txBody>
          <a:bodyPr/>
          <a:lstStyle>
            <a:lvl1pPr>
              <a:defRPr>
                <a:solidFill>
                  <a:schemeClr val="bg1"/>
                </a:solidFill>
              </a:defRPr>
            </a:lvl1pPr>
          </a:lstStyle>
          <a:p>
            <a:pPr>
              <a:defRPr/>
            </a:pPr>
            <a:fld id="{113B3E56-69DE-4237-B1BC-E317AC0F201A}" type="slidenum">
              <a:rPr lang="sv-SE" smtClean="0"/>
              <a:pPr>
                <a:defRPr/>
              </a:pPr>
              <a:t>‹#›</a:t>
            </a:fld>
            <a:endParaRPr lang="sv-SE" dirty="0"/>
          </a:p>
        </p:txBody>
      </p:sp>
      <p:sp>
        <p:nvSpPr>
          <p:cNvPr id="5"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214972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2"/>
          <p:cNvSpPr>
            <a:spLocks noGrp="1" noChangeArrowheads="1"/>
          </p:cNvSpPr>
          <p:nvPr>
            <p:ph type="sldNum" sz="quarter" idx="10"/>
          </p:nvPr>
        </p:nvSpPr>
        <p:spPr>
          <a:ln/>
        </p:spPr>
        <p:txBody>
          <a:bodyPr/>
          <a:lstStyle>
            <a:lvl1pPr>
              <a:defRPr/>
            </a:lvl1pPr>
          </a:lstStyle>
          <a:p>
            <a:pPr>
              <a:defRPr/>
            </a:pPr>
            <a:fld id="{202F488F-1A8E-4444-B34C-D1C73EA86C04}" type="slidenum">
              <a:rPr lang="sv-SE"/>
              <a:pPr>
                <a:defRPr/>
              </a:pPr>
              <a:t>‹#›</a:t>
            </a:fld>
            <a:endParaRPr lang="sv-SE"/>
          </a:p>
        </p:txBody>
      </p:sp>
      <p:sp>
        <p:nvSpPr>
          <p:cNvPr id="5"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3505569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2"/>
          <p:cNvSpPr>
            <a:spLocks noGrp="1" noChangeArrowheads="1"/>
          </p:cNvSpPr>
          <p:nvPr>
            <p:ph type="sldNum" sz="quarter" idx="10"/>
          </p:nvPr>
        </p:nvSpPr>
        <p:spPr>
          <a:ln/>
        </p:spPr>
        <p:txBody>
          <a:bodyPr/>
          <a:lstStyle>
            <a:lvl1pPr>
              <a:defRPr/>
            </a:lvl1pPr>
          </a:lstStyle>
          <a:p>
            <a:pPr>
              <a:defRPr/>
            </a:pPr>
            <a:fld id="{BB5AD1D4-0BB6-4DBA-8880-9E215DDF71A3}" type="slidenum">
              <a:rPr lang="sv-SE"/>
              <a:pPr>
                <a:defRPr/>
              </a:pPr>
              <a:t>‹#›</a:t>
            </a:fld>
            <a:endParaRPr lang="sv-SE"/>
          </a:p>
        </p:txBody>
      </p:sp>
      <p:sp>
        <p:nvSpPr>
          <p:cNvPr id="6"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179675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2"/>
          <p:cNvSpPr>
            <a:spLocks noGrp="1" noChangeArrowheads="1"/>
          </p:cNvSpPr>
          <p:nvPr>
            <p:ph type="sldNum" sz="quarter" idx="10"/>
          </p:nvPr>
        </p:nvSpPr>
        <p:spPr>
          <a:ln/>
        </p:spPr>
        <p:txBody>
          <a:bodyPr/>
          <a:lstStyle>
            <a:lvl1pPr>
              <a:defRPr/>
            </a:lvl1pPr>
          </a:lstStyle>
          <a:p>
            <a:pPr>
              <a:defRPr/>
            </a:pPr>
            <a:fld id="{911808D9-D869-48C1-8F77-59C2EB919B9A}" type="slidenum">
              <a:rPr lang="sv-SE"/>
              <a:pPr>
                <a:defRPr/>
              </a:pPr>
              <a:t>‹#›</a:t>
            </a:fld>
            <a:endParaRPr lang="sv-SE"/>
          </a:p>
        </p:txBody>
      </p:sp>
      <p:sp>
        <p:nvSpPr>
          <p:cNvPr id="8"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230737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2"/>
          <p:cNvSpPr>
            <a:spLocks noGrp="1" noChangeArrowheads="1"/>
          </p:cNvSpPr>
          <p:nvPr>
            <p:ph type="sldNum" sz="quarter" idx="10"/>
          </p:nvPr>
        </p:nvSpPr>
        <p:spPr>
          <a:ln/>
        </p:spPr>
        <p:txBody>
          <a:bodyPr/>
          <a:lstStyle>
            <a:lvl1pPr>
              <a:defRPr/>
            </a:lvl1pPr>
          </a:lstStyle>
          <a:p>
            <a:pPr>
              <a:defRPr/>
            </a:pPr>
            <a:fld id="{F2F6F060-81D5-4424-9F3D-B292E684D02A}" type="slidenum">
              <a:rPr lang="sv-SE"/>
              <a:pPr>
                <a:defRPr/>
              </a:pPr>
              <a:t>‹#›</a:t>
            </a:fld>
            <a:endParaRPr lang="sv-SE"/>
          </a:p>
        </p:txBody>
      </p:sp>
      <p:sp>
        <p:nvSpPr>
          <p:cNvPr id="4"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325285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7E9F9D4A-137C-4CB9-84CD-2CC54F499561}" type="slidenum">
              <a:rPr lang="sv-SE"/>
              <a:pPr>
                <a:defRPr/>
              </a:pPr>
              <a:t>‹#›</a:t>
            </a:fld>
            <a:endParaRPr lang="sv-SE"/>
          </a:p>
        </p:txBody>
      </p:sp>
      <p:sp>
        <p:nvSpPr>
          <p:cNvPr id="3"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391605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2"/>
          <p:cNvSpPr>
            <a:spLocks noGrp="1" noChangeArrowheads="1"/>
          </p:cNvSpPr>
          <p:nvPr>
            <p:ph type="sldNum" sz="quarter" idx="10"/>
          </p:nvPr>
        </p:nvSpPr>
        <p:spPr>
          <a:ln/>
        </p:spPr>
        <p:txBody>
          <a:bodyPr/>
          <a:lstStyle>
            <a:lvl1pPr>
              <a:defRPr/>
            </a:lvl1pPr>
          </a:lstStyle>
          <a:p>
            <a:pPr>
              <a:defRPr/>
            </a:pPr>
            <a:fld id="{053989E1-AC42-45FE-A636-2B5B0911D44C}" type="slidenum">
              <a:rPr lang="sv-SE"/>
              <a:pPr>
                <a:defRPr/>
              </a:pPr>
              <a:t>‹#›</a:t>
            </a:fld>
            <a:endParaRPr lang="sv-SE"/>
          </a:p>
        </p:txBody>
      </p:sp>
      <p:sp>
        <p:nvSpPr>
          <p:cNvPr id="6"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134384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2"/>
          <p:cNvSpPr>
            <a:spLocks noGrp="1" noChangeArrowheads="1"/>
          </p:cNvSpPr>
          <p:nvPr>
            <p:ph type="sldNum" sz="quarter" idx="10"/>
          </p:nvPr>
        </p:nvSpPr>
        <p:spPr>
          <a:ln/>
        </p:spPr>
        <p:txBody>
          <a:bodyPr/>
          <a:lstStyle>
            <a:lvl1pPr>
              <a:defRPr/>
            </a:lvl1pPr>
          </a:lstStyle>
          <a:p>
            <a:pPr>
              <a:defRPr/>
            </a:pPr>
            <a:fld id="{09874A34-8993-4D96-A56C-8BD8F936C0CF}" type="slidenum">
              <a:rPr lang="sv-SE"/>
              <a:pPr>
                <a:defRPr/>
              </a:pPr>
              <a:t>‹#›</a:t>
            </a:fld>
            <a:endParaRPr lang="sv-SE"/>
          </a:p>
        </p:txBody>
      </p:sp>
      <p:sp>
        <p:nvSpPr>
          <p:cNvPr id="6" name="Rectangle 6"/>
          <p:cNvSpPr>
            <a:spLocks noGrp="1" noChangeArrowheads="1"/>
          </p:cNvSpPr>
          <p:nvPr>
            <p:ph type="dt" sz="half" idx="11"/>
          </p:nvPr>
        </p:nvSpPr>
        <p:spPr>
          <a:ln/>
        </p:spPr>
        <p:txBody>
          <a:bodyPr/>
          <a:lstStyle>
            <a:lvl1pPr>
              <a:defRPr/>
            </a:lvl1pPr>
          </a:lstStyle>
          <a:p>
            <a:pPr>
              <a:defRPr/>
            </a:pPr>
            <a:endParaRPr lang="sv-SE"/>
          </a:p>
        </p:txBody>
      </p:sp>
    </p:spTree>
    <p:extLst>
      <p:ext uri="{BB962C8B-B14F-4D97-AF65-F5344CB8AC3E}">
        <p14:creationId xmlns:p14="http://schemas.microsoft.com/office/powerpoint/2010/main" val="231162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sldNum" sz="quarter" idx="4"/>
          </p:nvPr>
        </p:nvSpPr>
        <p:spPr bwMode="auto">
          <a:xfrm>
            <a:off x="7667625" y="6616700"/>
            <a:ext cx="1019175"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fld id="{580F09F6-6C44-4900-B9C7-0E318E1B43AB}" type="slidenum">
              <a:rPr lang="sv-SE"/>
              <a:pPr>
                <a:defRPr/>
              </a:pPr>
              <a:t>‹#›</a:t>
            </a:fld>
            <a:endParaRPr lang="sv-SE"/>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1028" name="Rectangle 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288774" name="Rectangle 6"/>
          <p:cNvSpPr>
            <a:spLocks noGrp="1" noChangeArrowheads="1"/>
          </p:cNvSpPr>
          <p:nvPr>
            <p:ph type="dt" sz="half" idx="2"/>
          </p:nvPr>
        </p:nvSpPr>
        <p:spPr bwMode="auto">
          <a:xfrm>
            <a:off x="457200" y="6669088"/>
            <a:ext cx="2133600"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sv-SE"/>
          </a:p>
        </p:txBody>
      </p:sp>
      <p:sp>
        <p:nvSpPr>
          <p:cNvPr id="1030" name="Text Box 7"/>
          <p:cNvSpPr txBox="1">
            <a:spLocks noChangeArrowheads="1"/>
          </p:cNvSpPr>
          <p:nvPr userDrawn="1"/>
        </p:nvSpPr>
        <p:spPr bwMode="auto">
          <a:xfrm>
            <a:off x="3779838" y="6237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sz="1800" i="1">
              <a:solidFill>
                <a:schemeClr val="bg1"/>
              </a:solidFill>
            </a:endParaRPr>
          </a:p>
        </p:txBody>
      </p:sp>
      <p:pic>
        <p:nvPicPr>
          <p:cNvPr id="1031" name="Picture 8"/>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237288"/>
            <a:ext cx="91614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userDrawn="1"/>
        </p:nvSpPr>
        <p:spPr>
          <a:xfrm>
            <a:off x="3419872" y="6420644"/>
            <a:ext cx="2952328" cy="461665"/>
          </a:xfrm>
          <a:prstGeom prst="rect">
            <a:avLst/>
          </a:prstGeom>
          <a:noFill/>
        </p:spPr>
        <p:txBody>
          <a:bodyPr wrap="square" rtlCol="0">
            <a:spAutoFit/>
          </a:bodyPr>
          <a:lstStyle/>
          <a:p>
            <a:endParaRPr lang="sv-SE" dirty="0"/>
          </a:p>
        </p:txBody>
      </p:sp>
      <p:sp>
        <p:nvSpPr>
          <p:cNvPr id="9" name="Text Box 5"/>
          <p:cNvSpPr txBox="1">
            <a:spLocks noChangeArrowheads="1"/>
          </p:cNvSpPr>
          <p:nvPr userDrawn="1"/>
        </p:nvSpPr>
        <p:spPr bwMode="auto">
          <a:xfrm>
            <a:off x="3419475" y="6308725"/>
            <a:ext cx="50409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sv-SE" altLang="sv-SE" sz="1200" dirty="0" smtClean="0">
                <a:solidFill>
                  <a:schemeClr val="bg1"/>
                </a:solidFill>
              </a:rPr>
              <a:t>MSB - USAR Infomöte, </a:t>
            </a:r>
            <a:r>
              <a:rPr lang="sv-SE" altLang="sv-SE" sz="1200" dirty="0" smtClean="0">
                <a:solidFill>
                  <a:schemeClr val="bg1"/>
                </a:solidFill>
              </a:rPr>
              <a:t>2016-12-01</a:t>
            </a:r>
            <a:endParaRPr lang="sv-SE" altLang="sv-SE" sz="12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 id="2147483662" r:id="rId13"/>
    <p:sldLayoutId id="2147483663" r:id="rId14"/>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Narrow" pitchFamily="34" charset="0"/>
        </a:defRPr>
      </a:lvl2pPr>
      <a:lvl3pPr algn="ctr" rtl="0" eaLnBrk="0" fontAlgn="base" hangingPunct="0">
        <a:spcBef>
          <a:spcPct val="0"/>
        </a:spcBef>
        <a:spcAft>
          <a:spcPct val="0"/>
        </a:spcAft>
        <a:defRPr sz="4000">
          <a:solidFill>
            <a:schemeClr val="tx2"/>
          </a:solidFill>
          <a:latin typeface="Arial Narrow" pitchFamily="34" charset="0"/>
        </a:defRPr>
      </a:lvl3pPr>
      <a:lvl4pPr algn="ctr" rtl="0" eaLnBrk="0" fontAlgn="base" hangingPunct="0">
        <a:spcBef>
          <a:spcPct val="0"/>
        </a:spcBef>
        <a:spcAft>
          <a:spcPct val="0"/>
        </a:spcAft>
        <a:defRPr sz="4000">
          <a:solidFill>
            <a:schemeClr val="tx2"/>
          </a:solidFill>
          <a:latin typeface="Arial Narrow" pitchFamily="34" charset="0"/>
        </a:defRPr>
      </a:lvl4pPr>
      <a:lvl5pPr algn="ctr" rtl="0" eaLnBrk="0" fontAlgn="base" hangingPunct="0">
        <a:spcBef>
          <a:spcPct val="0"/>
        </a:spcBef>
        <a:spcAft>
          <a:spcPct val="0"/>
        </a:spcAft>
        <a:defRPr sz="4000">
          <a:solidFill>
            <a:schemeClr val="tx2"/>
          </a:solidFill>
          <a:latin typeface="Arial Narrow" pitchFamily="34" charset="0"/>
        </a:defRPr>
      </a:lvl5pPr>
      <a:lvl6pPr marL="457200" algn="ctr" rtl="0" fontAlgn="base">
        <a:spcBef>
          <a:spcPct val="0"/>
        </a:spcBef>
        <a:spcAft>
          <a:spcPct val="0"/>
        </a:spcAft>
        <a:defRPr sz="4000">
          <a:solidFill>
            <a:schemeClr val="tx2"/>
          </a:solidFill>
          <a:latin typeface="Arial Narrow" pitchFamily="34" charset="0"/>
        </a:defRPr>
      </a:lvl6pPr>
      <a:lvl7pPr marL="914400" algn="ctr" rtl="0" fontAlgn="base">
        <a:spcBef>
          <a:spcPct val="0"/>
        </a:spcBef>
        <a:spcAft>
          <a:spcPct val="0"/>
        </a:spcAft>
        <a:defRPr sz="4000">
          <a:solidFill>
            <a:schemeClr val="tx2"/>
          </a:solidFill>
          <a:latin typeface="Arial Narrow" pitchFamily="34" charset="0"/>
        </a:defRPr>
      </a:lvl7pPr>
      <a:lvl8pPr marL="1371600" algn="ctr" rtl="0" fontAlgn="base">
        <a:spcBef>
          <a:spcPct val="0"/>
        </a:spcBef>
        <a:spcAft>
          <a:spcPct val="0"/>
        </a:spcAft>
        <a:defRPr sz="4000">
          <a:solidFill>
            <a:schemeClr val="tx2"/>
          </a:solidFill>
          <a:latin typeface="Arial Narrow" pitchFamily="34" charset="0"/>
        </a:defRPr>
      </a:lvl8pPr>
      <a:lvl9pPr marL="1828800" algn="ctr" rtl="0" fontAlgn="base">
        <a:spcBef>
          <a:spcPct val="0"/>
        </a:spcBef>
        <a:spcAft>
          <a:spcPct val="0"/>
        </a:spcAft>
        <a:defRPr sz="40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tif"/><Relationship Id="rId4" Type="http://schemas.openxmlformats.org/officeDocument/2006/relationships/image" Target="http://www2.msbmyndigheten.se/upload/F&#246;rebyggande/naturolyckor/landhojning/1.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ti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0.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emf"/><Relationship Id="rId5" Type="http://schemas.openxmlformats.org/officeDocument/2006/relationships/oleObject" Target="../embeddings/oleObject1.bin"/><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hyperlink" Target="https://www.msb.se/sv/Kunskapsbank/Kartor/Oversvamningskartering/" TargetMode="External"/><Relationship Id="rId13"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hyperlink" Target="https://www.msb.se/sv/Kunskapsbank/Kartor/Stabilitetskartering-moran-och-grova-jordar/" TargetMode="External"/><Relationship Id="rId12" Type="http://schemas.openxmlformats.org/officeDocument/2006/relationships/hyperlink" Target="https://apps.sgu.se/kartvisare/kartvisare-grundvattenniva.html" TargetMode="External"/><Relationship Id="rId2" Type="http://schemas.openxmlformats.org/officeDocument/2006/relationships/notesSlide" Target="../notesSlides/notesSlide29.xml"/><Relationship Id="rId16"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hyperlink" Target="https://www.msb.se/sv/Kunskapsbank/Kartor/" TargetMode="External"/><Relationship Id="rId11" Type="http://schemas.openxmlformats.org/officeDocument/2006/relationships/hyperlink" Target="http://bga.swedgeo.se/bga/" TargetMode="External"/><Relationship Id="rId5" Type="http://schemas.openxmlformats.org/officeDocument/2006/relationships/hyperlink" Target="http://gis.swedgeo.se/skred/" TargetMode="External"/><Relationship Id="rId15" Type="http://schemas.openxmlformats.org/officeDocument/2006/relationships/image" Target="../media/image59.png"/><Relationship Id="rId10" Type="http://schemas.openxmlformats.org/officeDocument/2006/relationships/hyperlink" Target="http://maps2.sgu.se/kartgenerator/maporder_sv.html" TargetMode="External"/><Relationship Id="rId4" Type="http://schemas.openxmlformats.org/officeDocument/2006/relationships/image" Target="../media/image56.png"/><Relationship Id="rId9" Type="http://schemas.openxmlformats.org/officeDocument/2006/relationships/hyperlink" Target="http://www.swedgeo.se/templates/SGIStandardPage____595.aspx?epslanguage=SV" TargetMode="External"/><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utnarm.utn.se/system/images/BAhbBlsHOgZmIkgyMDEzLzA5LzI0LzE3XzEwXzQyXzU3NF9rYXRhbG9nXzAwMDVfU0dVX2xvZ2dhX3N2ZW5za19ibGFhX2NteWsucG5n/katalog_0005_SGU_logga_svensk_blaa_cmyk.pn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p:cNvSpPr txBox="1">
            <a:spLocks/>
          </p:cNvSpPr>
          <p:nvPr/>
        </p:nvSpPr>
        <p:spPr bwMode="auto">
          <a:xfrm>
            <a:off x="312970" y="332656"/>
            <a:ext cx="8406417" cy="12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sv-SE" altLang="sv-SE" sz="4000" dirty="0">
                <a:solidFill>
                  <a:schemeClr val="tx2"/>
                </a:solidFill>
                <a:latin typeface="+mj-lt"/>
                <a:ea typeface="+mj-ea"/>
                <a:cs typeface="+mj-cs"/>
              </a:rPr>
              <a:t>Ras, skred och andra jordrörelser</a:t>
            </a:r>
          </a:p>
        </p:txBody>
      </p:sp>
      <p:sp>
        <p:nvSpPr>
          <p:cNvPr id="2" name="Platshållare för bildnummer 1"/>
          <p:cNvSpPr>
            <a:spLocks noGrp="1"/>
          </p:cNvSpPr>
          <p:nvPr>
            <p:ph type="sldNum" sz="quarter" idx="10"/>
          </p:nvPr>
        </p:nvSpPr>
        <p:spPr/>
        <p:txBody>
          <a:bodyPr/>
          <a:lstStyle/>
          <a:p>
            <a:pPr>
              <a:defRPr/>
            </a:pPr>
            <a:fld id="{113B3E56-69DE-4237-B1BC-E317AC0F201A}" type="slidenum">
              <a:rPr lang="sv-SE" smtClean="0"/>
              <a:pPr>
                <a:defRPr/>
              </a:pPr>
              <a:t>1</a:t>
            </a:fld>
            <a:endParaRPr lang="sv-SE"/>
          </a:p>
        </p:txBody>
      </p:sp>
      <p:pic>
        <p:nvPicPr>
          <p:cNvPr id="7" name="Picture 2" descr="P:\SGI\Bildarkiv\Bilder samling Gunnar Westberg\Släntskred Jan Blumenberg\Dscf0028Översikt närbild.JPG"/>
          <p:cNvPicPr>
            <a:picLocks noChangeAspect="1" noChangeArrowheads="1"/>
          </p:cNvPicPr>
          <p:nvPr/>
        </p:nvPicPr>
        <p:blipFill rotWithShape="1">
          <a:blip r:embed="rId3">
            <a:extLst>
              <a:ext uri="{28A0092B-C50C-407E-A947-70E740481C1C}">
                <a14:useLocalDpi xmlns:a14="http://schemas.microsoft.com/office/drawing/2010/main" val="0"/>
              </a:ext>
            </a:extLst>
          </a:blip>
          <a:srcRect b="8527"/>
          <a:stretch/>
        </p:blipFill>
        <p:spPr bwMode="auto">
          <a:xfrm>
            <a:off x="1204036" y="1052736"/>
            <a:ext cx="6480720" cy="4742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1"/>
          <p:cNvSpPr txBox="1">
            <a:spLocks noChangeArrowheads="1"/>
          </p:cNvSpPr>
          <p:nvPr/>
        </p:nvSpPr>
        <p:spPr bwMode="auto">
          <a:xfrm>
            <a:off x="4870044" y="5781870"/>
            <a:ext cx="2814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sv-SE" altLang="sv-SE" sz="1400" dirty="0" smtClean="0">
                <a:latin typeface="Arial Narrow" panose="020B0606020202030204" pitchFamily="34" charset="0"/>
              </a:rPr>
              <a:t>Nipa i Ångermanälven. Foto: SGI</a:t>
            </a:r>
            <a:endParaRPr lang="sv-SE" altLang="sv-SE" sz="1400" dirty="0">
              <a:latin typeface="Arial Narrow" panose="020B0606020202030204" pitchFamily="34" charset="0"/>
            </a:endParaRPr>
          </a:p>
        </p:txBody>
      </p:sp>
    </p:spTree>
    <p:extLst>
      <p:ext uri="{BB962C8B-B14F-4D97-AF65-F5344CB8AC3E}">
        <p14:creationId xmlns:p14="http://schemas.microsoft.com/office/powerpoint/2010/main" val="1911030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3" name="Rectangle 3"/>
          <p:cNvSpPr>
            <a:spLocks noGrp="1" noChangeArrowheads="1"/>
          </p:cNvSpPr>
          <p:nvPr>
            <p:ph type="title"/>
          </p:nvPr>
        </p:nvSpPr>
        <p:spPr>
          <a:xfrm>
            <a:off x="107504" y="188640"/>
            <a:ext cx="8928992" cy="1193190"/>
          </a:xfrm>
        </p:spPr>
        <p:txBody>
          <a:bodyPr/>
          <a:lstStyle/>
          <a:p>
            <a:pPr algn="l"/>
            <a:r>
              <a:rPr lang="sv-SE" dirty="0"/>
              <a:t>Lite om varför marken ser ut som den gör</a:t>
            </a:r>
          </a:p>
        </p:txBody>
      </p:sp>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1412776"/>
            <a:ext cx="5992733" cy="4490796"/>
          </a:xfrm>
          <a:prstGeom prst="rect">
            <a:avLst/>
          </a:prstGeom>
        </p:spPr>
      </p:pic>
      <p:sp>
        <p:nvSpPr>
          <p:cNvPr id="3" name="Rektangel 2"/>
          <p:cNvSpPr/>
          <p:nvPr/>
        </p:nvSpPr>
        <p:spPr>
          <a:xfrm>
            <a:off x="6516216" y="1340768"/>
            <a:ext cx="2304256" cy="4616648"/>
          </a:xfrm>
          <a:prstGeom prst="rect">
            <a:avLst/>
          </a:prstGeom>
        </p:spPr>
        <p:txBody>
          <a:bodyPr wrap="square">
            <a:spAutoFit/>
          </a:bodyPr>
          <a:lstStyle/>
          <a:p>
            <a:pPr algn="just"/>
            <a:r>
              <a:rPr lang="sv-SE" sz="1400" dirty="0" smtClean="0">
                <a:latin typeface="Arial Narrow" panose="020B0606020202030204" pitchFamily="34" charset="0"/>
              </a:rPr>
              <a:t>Det </a:t>
            </a:r>
            <a:r>
              <a:rPr lang="sv-SE" sz="1400" dirty="0">
                <a:latin typeface="Arial Narrow" panose="020B0606020202030204" pitchFamily="34" charset="0"/>
              </a:rPr>
              <a:t>är framför allt processer under och efter den senaste istiden som har format Sveriges jordarter. </a:t>
            </a:r>
            <a:endParaRPr lang="sv-SE" sz="1400" dirty="0" smtClean="0">
              <a:latin typeface="Arial Narrow" panose="020B0606020202030204" pitchFamily="34" charset="0"/>
            </a:endParaRPr>
          </a:p>
          <a:p>
            <a:pPr algn="just"/>
            <a:endParaRPr lang="sv-SE" sz="1400" dirty="0">
              <a:latin typeface="Arial Narrow" panose="020B0606020202030204" pitchFamily="34" charset="0"/>
            </a:endParaRPr>
          </a:p>
          <a:p>
            <a:pPr algn="just"/>
            <a:r>
              <a:rPr lang="sv-SE" sz="1400" dirty="0" smtClean="0">
                <a:latin typeface="Arial Narrow" panose="020B0606020202030204" pitchFamily="34" charset="0"/>
              </a:rPr>
              <a:t>Till </a:t>
            </a:r>
            <a:r>
              <a:rPr lang="sv-SE" sz="1400" dirty="0">
                <a:latin typeface="Arial Narrow" panose="020B0606020202030204" pitchFamily="34" charset="0"/>
              </a:rPr>
              <a:t>exempel kan en plats som idag ligger på torra land, för några tusen år sedan ha varit täckt med många meter vatten och dessförinnan med </a:t>
            </a:r>
            <a:r>
              <a:rPr lang="sv-SE" sz="1400" dirty="0" smtClean="0">
                <a:latin typeface="Arial Narrow" panose="020B0606020202030204" pitchFamily="34" charset="0"/>
              </a:rPr>
              <a:t>kilometer-tjock </a:t>
            </a:r>
            <a:r>
              <a:rPr lang="sv-SE" sz="1400" dirty="0">
                <a:latin typeface="Arial Narrow" panose="020B0606020202030204" pitchFamily="34" charset="0"/>
              </a:rPr>
              <a:t>is</a:t>
            </a:r>
            <a:r>
              <a:rPr lang="sv-SE" sz="1400" dirty="0" smtClean="0">
                <a:latin typeface="Arial Narrow" panose="020B0606020202030204" pitchFamily="34" charset="0"/>
              </a:rPr>
              <a:t>.</a:t>
            </a:r>
          </a:p>
          <a:p>
            <a:pPr algn="just"/>
            <a:endParaRPr lang="sv-SE" sz="1400" dirty="0">
              <a:latin typeface="Arial Narrow" panose="020B0606020202030204" pitchFamily="34" charset="0"/>
            </a:endParaRPr>
          </a:p>
          <a:p>
            <a:pPr algn="just"/>
            <a:r>
              <a:rPr lang="sv-SE" sz="1400" dirty="0" smtClean="0">
                <a:latin typeface="Arial Narrow" panose="020B0606020202030204" pitchFamily="34" charset="0"/>
              </a:rPr>
              <a:t>Eftersom </a:t>
            </a:r>
            <a:r>
              <a:rPr lang="sv-SE" sz="1400" dirty="0">
                <a:latin typeface="Arial Narrow" panose="020B0606020202030204" pitchFamily="34" charset="0"/>
              </a:rPr>
              <a:t>jordarterna till största del bildas genom erosion av berggrunden har </a:t>
            </a:r>
            <a:r>
              <a:rPr lang="sv-SE" sz="1400" dirty="0" smtClean="0">
                <a:latin typeface="Arial Narrow" panose="020B0606020202030204" pitchFamily="34" charset="0"/>
              </a:rPr>
              <a:t>även dessa processer stor betydelse för de </a:t>
            </a:r>
            <a:r>
              <a:rPr lang="sv-SE" sz="1400" dirty="0">
                <a:latin typeface="Arial Narrow" panose="020B0606020202030204" pitchFamily="34" charset="0"/>
              </a:rPr>
              <a:t>jordarter som </a:t>
            </a:r>
            <a:r>
              <a:rPr lang="sv-SE" sz="1400" dirty="0" smtClean="0">
                <a:latin typeface="Arial Narrow" panose="020B0606020202030204" pitchFamily="34" charset="0"/>
              </a:rPr>
              <a:t>finns på </a:t>
            </a:r>
            <a:r>
              <a:rPr lang="sv-SE" sz="1400" dirty="0">
                <a:latin typeface="Arial Narrow" panose="020B0606020202030204" pitchFamily="34" charset="0"/>
              </a:rPr>
              <a:t>en viss plats.</a:t>
            </a:r>
            <a:endParaRPr lang="sv-SE" sz="1400" dirty="0" smtClean="0">
              <a:latin typeface="Arial Narrow" panose="020B0606020202030204" pitchFamily="34" charset="0"/>
            </a:endParaRPr>
          </a:p>
          <a:p>
            <a:pPr algn="just"/>
            <a:endParaRPr lang="sv-SE" sz="1400" dirty="0" smtClean="0">
              <a:latin typeface="Arial Narrow" panose="020B0606020202030204" pitchFamily="34" charset="0"/>
            </a:endParaRPr>
          </a:p>
          <a:p>
            <a:pPr algn="just"/>
            <a:r>
              <a:rPr lang="sv-SE" sz="1400" dirty="0" smtClean="0">
                <a:latin typeface="Arial Narrow" panose="020B0606020202030204" pitchFamily="34" charset="0"/>
              </a:rPr>
              <a:t>Här erosion och ravinbildningar vid Norsälven i Värmland. </a:t>
            </a:r>
          </a:p>
        </p:txBody>
      </p:sp>
      <p:sp>
        <p:nvSpPr>
          <p:cNvPr id="4" name="textruta 3"/>
          <p:cNvSpPr txBox="1"/>
          <p:nvPr/>
        </p:nvSpPr>
        <p:spPr>
          <a:xfrm>
            <a:off x="347369" y="5903572"/>
            <a:ext cx="1584176" cy="261610"/>
          </a:xfrm>
          <a:prstGeom prst="rect">
            <a:avLst/>
          </a:prstGeom>
          <a:noFill/>
        </p:spPr>
        <p:txBody>
          <a:bodyPr wrap="square" rtlCol="0">
            <a:spAutoFit/>
          </a:bodyPr>
          <a:lstStyle/>
          <a:p>
            <a:r>
              <a:rPr lang="sv-SE" sz="1100" dirty="0">
                <a:latin typeface="Arial Narrow" panose="020B0606020202030204" pitchFamily="34" charset="0"/>
              </a:rPr>
              <a:t>Foto: </a:t>
            </a:r>
            <a:r>
              <a:rPr lang="sv-SE" sz="1100" dirty="0" smtClean="0">
                <a:latin typeface="Arial Narrow" panose="020B0606020202030204" pitchFamily="34" charset="0"/>
              </a:rPr>
              <a:t>SGI</a:t>
            </a:r>
            <a:endParaRPr lang="sv-SE" dirty="0"/>
          </a:p>
        </p:txBody>
      </p:sp>
      <p:sp>
        <p:nvSpPr>
          <p:cNvPr id="5" name="Platshållare för bildnummer 4"/>
          <p:cNvSpPr>
            <a:spLocks noGrp="1"/>
          </p:cNvSpPr>
          <p:nvPr>
            <p:ph type="sldNum" sz="quarter" idx="10"/>
          </p:nvPr>
        </p:nvSpPr>
        <p:spPr/>
        <p:txBody>
          <a:bodyPr/>
          <a:lstStyle/>
          <a:p>
            <a:pPr>
              <a:defRPr/>
            </a:pPr>
            <a:fld id="{F2F6F060-81D5-4424-9F3D-B292E684D02A}" type="slidenum">
              <a:rPr lang="sv-SE" smtClean="0"/>
              <a:pPr>
                <a:defRPr/>
              </a:pPr>
              <a:t>10</a:t>
            </a:fld>
            <a:endParaRPr lang="sv-SE"/>
          </a:p>
        </p:txBody>
      </p:sp>
    </p:spTree>
    <p:extLst>
      <p:ext uri="{BB962C8B-B14F-4D97-AF65-F5344CB8AC3E}">
        <p14:creationId xmlns:p14="http://schemas.microsoft.com/office/powerpoint/2010/main" val="353956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Generaliserad Sverigekarta över områden som ligger under och över högsta kustlinjen."/>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539552" y="1440946"/>
            <a:ext cx="2419759"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Rectangle 3"/>
          <p:cNvSpPr>
            <a:spLocks noGrp="1" noChangeArrowheads="1"/>
          </p:cNvSpPr>
          <p:nvPr>
            <p:ph type="title"/>
          </p:nvPr>
        </p:nvSpPr>
        <p:spPr>
          <a:xfrm>
            <a:off x="286970" y="196778"/>
            <a:ext cx="8928992" cy="1071982"/>
          </a:xfrm>
        </p:spPr>
        <p:txBody>
          <a:bodyPr/>
          <a:lstStyle/>
          <a:p>
            <a:pPr algn="l"/>
            <a:r>
              <a:rPr lang="sv-SE" dirty="0"/>
              <a:t>Högsta kustlinjen – </a:t>
            </a:r>
            <a:br>
              <a:rPr lang="sv-SE" dirty="0"/>
            </a:br>
            <a:r>
              <a:rPr lang="sv-SE" dirty="0"/>
              <a:t>Förekomst av skredärr och raviner</a:t>
            </a:r>
          </a:p>
        </p:txBody>
      </p:sp>
      <p:sp>
        <p:nvSpPr>
          <p:cNvPr id="404484" name="Text Box 4"/>
          <p:cNvSpPr txBox="1">
            <a:spLocks noChangeArrowheads="1"/>
          </p:cNvSpPr>
          <p:nvPr/>
        </p:nvSpPr>
        <p:spPr bwMode="auto">
          <a:xfrm>
            <a:off x="8197824" y="5995101"/>
            <a:ext cx="1295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v-SE" sz="1200" dirty="0" smtClean="0">
                <a:latin typeface="Arial Narrow" panose="020B0606020202030204" pitchFamily="34" charset="0"/>
              </a:rPr>
              <a:t>Källa: </a:t>
            </a:r>
            <a:r>
              <a:rPr lang="sv-SE" sz="1200" dirty="0">
                <a:latin typeface="Arial Narrow" panose="020B0606020202030204" pitchFamily="34" charset="0"/>
              </a:rPr>
              <a:t>SGU</a:t>
            </a:r>
          </a:p>
        </p:txBody>
      </p:sp>
      <p:pic>
        <p:nvPicPr>
          <p:cNvPr id="4" name="Bildobjekt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5896" y="1497188"/>
            <a:ext cx="2316882" cy="4505304"/>
          </a:xfrm>
          <a:prstGeom prst="rect">
            <a:avLst/>
          </a:prstGeom>
        </p:spPr>
      </p:pic>
      <p:pic>
        <p:nvPicPr>
          <p:cNvPr id="17410" name="Picture 2" descr="H:\stetur\stetur-15388 SGI_kurs geoteknik kommunal verksamhet\Data-Bearbetning\Stetur arbetsmaterial\bilder\landhojning_2.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516216" y="1406240"/>
            <a:ext cx="2329308" cy="46059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6660232" y="5979713"/>
            <a:ext cx="1584176" cy="307777"/>
          </a:xfrm>
          <a:prstGeom prst="rect">
            <a:avLst/>
          </a:prstGeom>
          <a:noFill/>
        </p:spPr>
        <p:txBody>
          <a:bodyPr wrap="square" rtlCol="0">
            <a:spAutoFit/>
          </a:bodyPr>
          <a:lstStyle/>
          <a:p>
            <a:pPr>
              <a:spcBef>
                <a:spcPct val="50000"/>
              </a:spcBef>
            </a:pPr>
            <a:r>
              <a:rPr lang="sv-SE" sz="1400" dirty="0">
                <a:latin typeface="Arial Narrow" panose="020B0606020202030204" pitchFamily="34" charset="0"/>
              </a:rPr>
              <a:t>Landhöjning i mm/år</a:t>
            </a:r>
          </a:p>
        </p:txBody>
      </p:sp>
      <p:sp>
        <p:nvSpPr>
          <p:cNvPr id="3" name="Platshållare för bildnummer 2"/>
          <p:cNvSpPr>
            <a:spLocks noGrp="1"/>
          </p:cNvSpPr>
          <p:nvPr>
            <p:ph type="sldNum" sz="quarter" idx="10"/>
          </p:nvPr>
        </p:nvSpPr>
        <p:spPr/>
        <p:txBody>
          <a:bodyPr/>
          <a:lstStyle/>
          <a:p>
            <a:pPr>
              <a:defRPr/>
            </a:pPr>
            <a:fld id="{F2F6F060-81D5-4424-9F3D-B292E684D02A}" type="slidenum">
              <a:rPr lang="sv-SE" smtClean="0"/>
              <a:pPr>
                <a:defRPr/>
              </a:pPr>
              <a:t>11</a:t>
            </a:fld>
            <a:endParaRPr lang="sv-SE"/>
          </a:p>
        </p:txBody>
      </p:sp>
    </p:spTree>
    <p:extLst>
      <p:ext uri="{BB962C8B-B14F-4D97-AF65-F5344CB8AC3E}">
        <p14:creationId xmlns:p14="http://schemas.microsoft.com/office/powerpoint/2010/main" val="40149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129258" y="2492896"/>
            <a:ext cx="3794670" cy="430887"/>
          </a:xfrm>
          <a:prstGeom prst="rect">
            <a:avLst/>
          </a:prstGeom>
        </p:spPr>
        <p:txBody>
          <a:bodyPr wrap="square">
            <a:spAutoFit/>
          </a:bodyPr>
          <a:lstStyle/>
          <a:p>
            <a:r>
              <a:rPr lang="sv-SE" sz="1100" b="1" dirty="0">
                <a:solidFill>
                  <a:schemeClr val="tx2"/>
                </a:solidFill>
              </a:rPr>
              <a:t>Sydsveriges moränområden över Högsta Kustlinjen</a:t>
            </a:r>
          </a:p>
          <a:p>
            <a:r>
              <a:rPr lang="sv-SE" sz="1100" b="1" dirty="0" smtClean="0">
                <a:solidFill>
                  <a:schemeClr val="tx2"/>
                </a:solidFill>
              </a:rPr>
              <a:t>.</a:t>
            </a:r>
            <a:endParaRPr lang="sv-SE" sz="1100" b="1" dirty="0">
              <a:solidFill>
                <a:schemeClr val="tx2"/>
              </a:solidFill>
            </a:endParaRPr>
          </a:p>
        </p:txBody>
      </p:sp>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429022"/>
            <a:ext cx="4766060" cy="206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ruta 5"/>
          <p:cNvSpPr txBox="1"/>
          <p:nvPr/>
        </p:nvSpPr>
        <p:spPr>
          <a:xfrm>
            <a:off x="6381374" y="5626137"/>
            <a:ext cx="1935041" cy="246221"/>
          </a:xfrm>
          <a:prstGeom prst="rect">
            <a:avLst/>
          </a:prstGeom>
          <a:noFill/>
        </p:spPr>
        <p:txBody>
          <a:bodyPr wrap="square" rtlCol="0">
            <a:spAutoFit/>
          </a:bodyPr>
          <a:lstStyle/>
          <a:p>
            <a:r>
              <a:rPr lang="sv-SE" sz="1000" dirty="0" smtClean="0">
                <a:solidFill>
                  <a:srgbClr val="0070C0"/>
                </a:solidFill>
              </a:rPr>
              <a:t>Illustratör: Gunnel Göransson</a:t>
            </a:r>
            <a:endParaRPr lang="sv-SE" sz="1000" dirty="0">
              <a:solidFill>
                <a:srgbClr val="0070C0"/>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3695772"/>
            <a:ext cx="4296672" cy="1872208"/>
          </a:xfrm>
          <a:prstGeom prst="rect">
            <a:avLst/>
          </a:prstGeom>
        </p:spPr>
      </p:pic>
      <p:sp>
        <p:nvSpPr>
          <p:cNvPr id="7" name="Rektangel 2"/>
          <p:cNvSpPr/>
          <p:nvPr/>
        </p:nvSpPr>
        <p:spPr>
          <a:xfrm>
            <a:off x="129258" y="5618442"/>
            <a:ext cx="4913814" cy="430887"/>
          </a:xfrm>
          <a:prstGeom prst="rect">
            <a:avLst/>
          </a:prstGeom>
        </p:spPr>
        <p:txBody>
          <a:bodyPr wrap="square">
            <a:spAutoFit/>
          </a:bodyPr>
          <a:lstStyle/>
          <a:p>
            <a:r>
              <a:rPr lang="sv-SE" sz="1100" b="1" dirty="0">
                <a:solidFill>
                  <a:schemeClr val="tx2"/>
                </a:solidFill>
              </a:rPr>
              <a:t>Mellansvensk </a:t>
            </a:r>
            <a:r>
              <a:rPr lang="sv-SE" sz="1100" b="1" dirty="0" smtClean="0">
                <a:solidFill>
                  <a:schemeClr val="tx2"/>
                </a:solidFill>
              </a:rPr>
              <a:t>dalgång under </a:t>
            </a:r>
            <a:r>
              <a:rPr lang="sv-SE" sz="1100" b="1" dirty="0">
                <a:solidFill>
                  <a:schemeClr val="tx2"/>
                </a:solidFill>
              </a:rPr>
              <a:t>Högsta Kustlinjen</a:t>
            </a:r>
          </a:p>
          <a:p>
            <a:r>
              <a:rPr lang="sv-SE" sz="1100" b="1" dirty="0" smtClean="0">
                <a:solidFill>
                  <a:schemeClr val="tx2"/>
                </a:solidFill>
              </a:rPr>
              <a:t>.</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9992" y="2132856"/>
            <a:ext cx="4588338" cy="2377422"/>
          </a:xfrm>
          <a:prstGeom prst="rect">
            <a:avLst/>
          </a:prstGeom>
        </p:spPr>
      </p:pic>
      <p:sp>
        <p:nvSpPr>
          <p:cNvPr id="5" name="Rectangle 4"/>
          <p:cNvSpPr/>
          <p:nvPr/>
        </p:nvSpPr>
        <p:spPr>
          <a:xfrm>
            <a:off x="4612146" y="4429935"/>
            <a:ext cx="4572000" cy="261610"/>
          </a:xfrm>
          <a:prstGeom prst="rect">
            <a:avLst/>
          </a:prstGeom>
        </p:spPr>
        <p:txBody>
          <a:bodyPr>
            <a:spAutoFit/>
          </a:bodyPr>
          <a:lstStyle/>
          <a:p>
            <a:r>
              <a:rPr lang="sv-SE" sz="1100" b="1" dirty="0" smtClean="0">
                <a:solidFill>
                  <a:schemeClr val="tx2"/>
                </a:solidFill>
              </a:rPr>
              <a:t>Norrländsk </a:t>
            </a:r>
            <a:r>
              <a:rPr lang="sv-SE" sz="1100" b="1" dirty="0">
                <a:solidFill>
                  <a:schemeClr val="tx2"/>
                </a:solidFill>
              </a:rPr>
              <a:t>älvdal under högsta kustlinjen.</a:t>
            </a:r>
          </a:p>
        </p:txBody>
      </p:sp>
      <p:sp>
        <p:nvSpPr>
          <p:cNvPr id="8" name="Title 7"/>
          <p:cNvSpPr>
            <a:spLocks noGrp="1"/>
          </p:cNvSpPr>
          <p:nvPr>
            <p:ph type="title"/>
          </p:nvPr>
        </p:nvSpPr>
        <p:spPr>
          <a:xfrm>
            <a:off x="378097" y="127451"/>
            <a:ext cx="8229600" cy="274042"/>
          </a:xfrm>
        </p:spPr>
        <p:txBody>
          <a:bodyPr/>
          <a:lstStyle/>
          <a:p>
            <a:r>
              <a:rPr lang="sv-SE" sz="2000" dirty="0"/>
              <a:t>Schematisk profil över </a:t>
            </a:r>
            <a:r>
              <a:rPr lang="sv-SE" sz="2000" dirty="0" smtClean="0"/>
              <a:t>jordlagerföljder </a:t>
            </a:r>
            <a:r>
              <a:rPr lang="sv-SE" sz="2000" dirty="0" smtClean="0"/>
              <a:t>i Sverige</a:t>
            </a:r>
            <a:endParaRPr lang="sv-SE" sz="2000" dirty="0"/>
          </a:p>
        </p:txBody>
      </p:sp>
    </p:spTree>
    <p:extLst>
      <p:ext uri="{BB962C8B-B14F-4D97-AF65-F5344CB8AC3E}">
        <p14:creationId xmlns:p14="http://schemas.microsoft.com/office/powerpoint/2010/main" val="452724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Friktionsjord</a:t>
            </a:r>
          </a:p>
        </p:txBody>
      </p:sp>
      <p:sp>
        <p:nvSpPr>
          <p:cNvPr id="8" name="Text Box 3"/>
          <p:cNvSpPr txBox="1">
            <a:spLocks noChangeArrowheads="1"/>
          </p:cNvSpPr>
          <p:nvPr/>
        </p:nvSpPr>
        <p:spPr bwMode="auto">
          <a:xfrm>
            <a:off x="5740884" y="1424312"/>
            <a:ext cx="3024336" cy="452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10" tIns="40005" rIns="80010" bIns="40005">
            <a:spAutoFit/>
          </a:bodyPr>
          <a:lstStyle/>
          <a:p>
            <a:pPr marL="342900" indent="-342900">
              <a:spcBef>
                <a:spcPts val="438"/>
              </a:spcBef>
              <a:spcAft>
                <a:spcPts val="438"/>
              </a:spcAft>
              <a:buFont typeface="Arial" pitchFamily="34" charset="0"/>
              <a:buChar char="•"/>
            </a:pPr>
            <a:r>
              <a:rPr lang="sv-SE" sz="2000" b="1" dirty="0" smtClean="0">
                <a:latin typeface="Arial Narrow" panose="020B0606020202030204" pitchFamily="34" charset="0"/>
              </a:rPr>
              <a:t>Sand, grus (sten och block) </a:t>
            </a:r>
            <a:r>
              <a:rPr lang="sv-SE" sz="2000" dirty="0" smtClean="0">
                <a:latin typeface="Arial Narrow" panose="020B0606020202030204" pitchFamily="34" charset="0"/>
              </a:rPr>
              <a:t>betecknas </a:t>
            </a:r>
            <a:r>
              <a:rPr lang="sv-SE" sz="2000" dirty="0">
                <a:latin typeface="Arial Narrow" panose="020B0606020202030204" pitchFamily="34" charset="0"/>
              </a:rPr>
              <a:t>som friktionsjord. </a:t>
            </a:r>
            <a:endParaRPr lang="sv-SE" sz="2000" dirty="0" smtClean="0">
              <a:latin typeface="Arial Narrow" panose="020B0606020202030204" pitchFamily="34" charset="0"/>
            </a:endParaRPr>
          </a:p>
          <a:p>
            <a:pPr marL="342900" indent="-342900">
              <a:spcBef>
                <a:spcPts val="438"/>
              </a:spcBef>
              <a:spcAft>
                <a:spcPts val="438"/>
              </a:spcAft>
              <a:buFont typeface="Arial" pitchFamily="34" charset="0"/>
              <a:buChar char="•"/>
            </a:pPr>
            <a:r>
              <a:rPr lang="sv-SE" sz="2000" dirty="0" smtClean="0">
                <a:latin typeface="Arial Narrow" panose="020B0606020202030204" pitchFamily="34" charset="0"/>
              </a:rPr>
              <a:t>I </a:t>
            </a:r>
            <a:r>
              <a:rPr lang="sv-SE" sz="2000" dirty="0">
                <a:latin typeface="Arial Narrow" panose="020B0606020202030204" pitchFamily="34" charset="0"/>
              </a:rPr>
              <a:t>en friktionsjord bygger </a:t>
            </a:r>
            <a:r>
              <a:rPr lang="sv-SE" sz="2000" dirty="0" smtClean="0">
                <a:latin typeface="Arial Narrow" panose="020B0606020202030204" pitchFamily="34" charset="0"/>
              </a:rPr>
              <a:t>huvudsakligen friktionen mellan jordkornen </a:t>
            </a:r>
            <a:r>
              <a:rPr lang="sv-SE" sz="2000" dirty="0">
                <a:latin typeface="Arial Narrow" panose="020B0606020202030204" pitchFamily="34" charset="0"/>
              </a:rPr>
              <a:t>upp </a:t>
            </a:r>
            <a:r>
              <a:rPr lang="sv-SE" sz="2000" b="1" dirty="0" smtClean="0">
                <a:latin typeface="Arial Narrow" panose="020B0606020202030204" pitchFamily="34" charset="0"/>
              </a:rPr>
              <a:t>hållfastheten</a:t>
            </a:r>
            <a:r>
              <a:rPr lang="sv-SE" sz="2000" dirty="0" smtClean="0">
                <a:latin typeface="Arial Narrow" panose="020B0606020202030204" pitchFamily="34" charset="0"/>
              </a:rPr>
              <a:t> </a:t>
            </a:r>
            <a:r>
              <a:rPr lang="sv-SE" sz="2000" dirty="0">
                <a:latin typeface="Arial Narrow" panose="020B0606020202030204" pitchFamily="34" charset="0"/>
              </a:rPr>
              <a:t>i </a:t>
            </a:r>
            <a:r>
              <a:rPr lang="sv-SE" sz="2000" dirty="0" smtClean="0">
                <a:latin typeface="Arial Narrow" panose="020B0606020202030204" pitchFamily="34" charset="0"/>
              </a:rPr>
              <a:t>jorden.</a:t>
            </a:r>
          </a:p>
          <a:p>
            <a:pPr marL="342900" indent="-342900">
              <a:spcBef>
                <a:spcPts val="438"/>
              </a:spcBef>
              <a:spcAft>
                <a:spcPts val="438"/>
              </a:spcAft>
              <a:buFont typeface="Arial" pitchFamily="34" charset="0"/>
              <a:buChar char="•"/>
            </a:pPr>
            <a:r>
              <a:rPr lang="sv-SE" sz="2000" dirty="0" smtClean="0">
                <a:latin typeface="Arial Narrow" panose="020B0606020202030204" pitchFamily="34" charset="0"/>
              </a:rPr>
              <a:t>Släntlutning i torr jord = rasvinkel = </a:t>
            </a:r>
            <a:r>
              <a:rPr lang="sv-SE" sz="2000" b="1" dirty="0" smtClean="0">
                <a:latin typeface="Arial Narrow" panose="020B0606020202030204" pitchFamily="34" charset="0"/>
              </a:rPr>
              <a:t>friktionsvinkel</a:t>
            </a:r>
            <a:r>
              <a:rPr lang="sv-SE" sz="2000" dirty="0" smtClean="0">
                <a:latin typeface="Arial Narrow" panose="020B0606020202030204" pitchFamily="34" charset="0"/>
              </a:rPr>
              <a:t> i löst lagrat tillstånd.</a:t>
            </a:r>
          </a:p>
          <a:p>
            <a:pPr marL="342900" indent="-342900">
              <a:spcBef>
                <a:spcPts val="438"/>
              </a:spcBef>
              <a:spcAft>
                <a:spcPts val="438"/>
              </a:spcAft>
              <a:buFont typeface="Arial" pitchFamily="34" charset="0"/>
              <a:buChar char="•"/>
            </a:pPr>
            <a:r>
              <a:rPr lang="sv-SE" sz="2000" dirty="0" smtClean="0">
                <a:latin typeface="Arial Narrow" panose="020B0606020202030204" pitchFamily="34" charset="0"/>
              </a:rPr>
              <a:t>Har hög genomsläpplighet (permeabilitet)</a:t>
            </a:r>
          </a:p>
          <a:p>
            <a:pPr marL="342900" indent="-342900">
              <a:spcBef>
                <a:spcPts val="438"/>
              </a:spcBef>
              <a:spcAft>
                <a:spcPts val="438"/>
              </a:spcAft>
              <a:buFont typeface="Arial" pitchFamily="34" charset="0"/>
              <a:buChar char="•"/>
            </a:pPr>
            <a:endParaRPr lang="sv-SE" sz="2200" dirty="0">
              <a:latin typeface="Arial Narrow" panose="020B0606020202030204" pitchFamily="34" charset="0"/>
            </a:endParaRPr>
          </a:p>
        </p:txBody>
      </p:sp>
      <p:grpSp>
        <p:nvGrpSpPr>
          <p:cNvPr id="4" name="Grupp 3"/>
          <p:cNvGrpSpPr/>
          <p:nvPr/>
        </p:nvGrpSpPr>
        <p:grpSpPr>
          <a:xfrm>
            <a:off x="539552" y="1916831"/>
            <a:ext cx="5040560" cy="3312369"/>
            <a:chOff x="611560" y="1832748"/>
            <a:chExt cx="4968552" cy="3299223"/>
          </a:xfrm>
        </p:grpSpPr>
        <p:pic>
          <p:nvPicPr>
            <p:cNvPr id="3" name="Bildobjekt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1832748"/>
              <a:ext cx="4968552" cy="3299223"/>
            </a:xfrm>
            <a:prstGeom prst="rect">
              <a:avLst/>
            </a:prstGeom>
            <a:effectLst>
              <a:softEdge rad="63500"/>
            </a:effectLst>
          </p:spPr>
        </p:pic>
        <p:grpSp>
          <p:nvGrpSpPr>
            <p:cNvPr id="27" name="Grupp 26"/>
            <p:cNvGrpSpPr/>
            <p:nvPr/>
          </p:nvGrpSpPr>
          <p:grpSpPr>
            <a:xfrm rot="180000">
              <a:off x="3696664" y="4330884"/>
              <a:ext cx="936105" cy="540061"/>
              <a:chOff x="2843807" y="3356992"/>
              <a:chExt cx="936105" cy="576065"/>
            </a:xfrm>
          </p:grpSpPr>
          <p:cxnSp>
            <p:nvCxnSpPr>
              <p:cNvPr id="10" name="Rak 9"/>
              <p:cNvCxnSpPr/>
              <p:nvPr/>
            </p:nvCxnSpPr>
            <p:spPr>
              <a:xfrm>
                <a:off x="2987824" y="3356992"/>
                <a:ext cx="792088" cy="504056"/>
              </a:xfrm>
              <a:prstGeom prst="line">
                <a:avLst/>
              </a:prstGeom>
              <a:ln w="28575">
                <a:solidFill>
                  <a:srgbClr val="F86328"/>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flipV="1">
                <a:off x="2843807" y="3861048"/>
                <a:ext cx="936104" cy="72009"/>
              </a:xfrm>
              <a:prstGeom prst="line">
                <a:avLst/>
              </a:prstGeom>
              <a:ln w="28575">
                <a:solidFill>
                  <a:srgbClr val="F86328"/>
                </a:solidFill>
              </a:ln>
            </p:spPr>
            <p:style>
              <a:lnRef idx="1">
                <a:schemeClr val="accent1"/>
              </a:lnRef>
              <a:fillRef idx="0">
                <a:schemeClr val="accent1"/>
              </a:fillRef>
              <a:effectRef idx="0">
                <a:schemeClr val="accent1"/>
              </a:effectRef>
              <a:fontRef idx="minor">
                <a:schemeClr val="tx1"/>
              </a:fontRef>
            </p:style>
          </p:cxnSp>
          <p:sp>
            <p:nvSpPr>
              <p:cNvPr id="26" name="Frihandsfigur 25"/>
              <p:cNvSpPr/>
              <p:nvPr/>
            </p:nvSpPr>
            <p:spPr>
              <a:xfrm rot="600000">
                <a:off x="3514319" y="3713316"/>
                <a:ext cx="34200" cy="180000"/>
              </a:xfrm>
              <a:custGeom>
                <a:avLst/>
                <a:gdLst>
                  <a:gd name="connsiteX0" fmla="*/ 8563 w 34200"/>
                  <a:gd name="connsiteY0" fmla="*/ 0 h 179461"/>
                  <a:gd name="connsiteX1" fmla="*/ 17 w 34200"/>
                  <a:gd name="connsiteY1" fmla="*/ 42729 h 179461"/>
                  <a:gd name="connsiteX2" fmla="*/ 25654 w 34200"/>
                  <a:gd name="connsiteY2" fmla="*/ 170916 h 179461"/>
                  <a:gd name="connsiteX3" fmla="*/ 34200 w 34200"/>
                  <a:gd name="connsiteY3" fmla="*/ 179461 h 179461"/>
                </a:gdLst>
                <a:ahLst/>
                <a:cxnLst>
                  <a:cxn ang="0">
                    <a:pos x="connsiteX0" y="connsiteY0"/>
                  </a:cxn>
                  <a:cxn ang="0">
                    <a:pos x="connsiteX1" y="connsiteY1"/>
                  </a:cxn>
                  <a:cxn ang="0">
                    <a:pos x="connsiteX2" y="connsiteY2"/>
                  </a:cxn>
                  <a:cxn ang="0">
                    <a:pos x="connsiteX3" y="connsiteY3"/>
                  </a:cxn>
                </a:cxnLst>
                <a:rect l="l" t="t" r="r" b="b"/>
                <a:pathLst>
                  <a:path w="34200" h="179461">
                    <a:moveTo>
                      <a:pt x="8563" y="0"/>
                    </a:moveTo>
                    <a:cubicBezTo>
                      <a:pt x="5714" y="14243"/>
                      <a:pt x="17" y="28204"/>
                      <a:pt x="17" y="42729"/>
                    </a:cubicBezTo>
                    <a:cubicBezTo>
                      <a:pt x="17" y="107594"/>
                      <a:pt x="-1581" y="125525"/>
                      <a:pt x="25654" y="170916"/>
                    </a:cubicBezTo>
                    <a:cubicBezTo>
                      <a:pt x="27727" y="174370"/>
                      <a:pt x="31351" y="176613"/>
                      <a:pt x="34200" y="179461"/>
                    </a:cubicBezTo>
                  </a:path>
                </a:pathLst>
              </a:custGeom>
              <a:noFill/>
              <a:ln>
                <a:solidFill>
                  <a:srgbClr val="F86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11" name="textruta 10"/>
          <p:cNvSpPr txBox="1"/>
          <p:nvPr/>
        </p:nvSpPr>
        <p:spPr>
          <a:xfrm>
            <a:off x="661233" y="4979155"/>
            <a:ext cx="1536900" cy="184666"/>
          </a:xfrm>
          <a:prstGeom prst="rect">
            <a:avLst/>
          </a:prstGeom>
          <a:noFill/>
        </p:spPr>
        <p:txBody>
          <a:bodyPr wrap="square" rtlCol="0">
            <a:spAutoFit/>
          </a:bodyPr>
          <a:lstStyle/>
          <a:p>
            <a:r>
              <a:rPr lang="sv-SE" sz="600" dirty="0" err="1" smtClean="0">
                <a:solidFill>
                  <a:schemeClr val="accent4"/>
                </a:solidFill>
              </a:rPr>
              <a:t>Shutterstock</a:t>
            </a:r>
            <a:r>
              <a:rPr lang="sv-SE" sz="600" dirty="0" smtClean="0">
                <a:solidFill>
                  <a:schemeClr val="accent4"/>
                </a:solidFill>
              </a:rPr>
              <a:t> © </a:t>
            </a:r>
            <a:r>
              <a:rPr lang="sv-SE" sz="600" dirty="0" err="1" smtClean="0">
                <a:solidFill>
                  <a:schemeClr val="accent4"/>
                </a:solidFill>
              </a:rPr>
              <a:t>Deyan</a:t>
            </a:r>
            <a:r>
              <a:rPr lang="sv-SE" sz="600" dirty="0">
                <a:solidFill>
                  <a:schemeClr val="accent4"/>
                </a:solidFill>
              </a:rPr>
              <a:t> </a:t>
            </a:r>
            <a:r>
              <a:rPr lang="sv-SE" sz="600" dirty="0" err="1" smtClean="0">
                <a:solidFill>
                  <a:schemeClr val="accent4"/>
                </a:solidFill>
              </a:rPr>
              <a:t>Georgiev</a:t>
            </a:r>
            <a:endParaRPr lang="sv-SE" sz="600" dirty="0">
              <a:solidFill>
                <a:schemeClr val="accent4"/>
              </a:solidFill>
            </a:endParaRPr>
          </a:p>
        </p:txBody>
      </p:sp>
      <p:sp>
        <p:nvSpPr>
          <p:cNvPr id="5" name="Platshållare för bildnummer 4"/>
          <p:cNvSpPr>
            <a:spLocks noGrp="1"/>
          </p:cNvSpPr>
          <p:nvPr>
            <p:ph type="sldNum" sz="quarter" idx="10"/>
          </p:nvPr>
        </p:nvSpPr>
        <p:spPr/>
        <p:txBody>
          <a:bodyPr/>
          <a:lstStyle/>
          <a:p>
            <a:pPr>
              <a:defRPr/>
            </a:pPr>
            <a:fld id="{113B3E56-69DE-4237-B1BC-E317AC0F201A}" type="slidenum">
              <a:rPr lang="sv-SE" smtClean="0"/>
              <a:pPr>
                <a:defRPr/>
              </a:pPr>
              <a:t>13</a:t>
            </a:fld>
            <a:endParaRPr lang="sv-SE"/>
          </a:p>
        </p:txBody>
      </p:sp>
    </p:spTree>
    <p:extLst>
      <p:ext uri="{BB962C8B-B14F-4D97-AF65-F5344CB8AC3E}">
        <p14:creationId xmlns:p14="http://schemas.microsoft.com/office/powerpoint/2010/main" val="1041612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251520" y="188640"/>
            <a:ext cx="8229600" cy="1143000"/>
          </a:xfrm>
        </p:spPr>
        <p:txBody>
          <a:bodyPr/>
          <a:lstStyle/>
          <a:p>
            <a:pPr algn="l"/>
            <a:r>
              <a:rPr lang="sv-SE" dirty="0"/>
              <a:t>Kohesionsjord</a:t>
            </a:r>
          </a:p>
        </p:txBody>
      </p:sp>
      <p:sp>
        <p:nvSpPr>
          <p:cNvPr id="2" name="Platshållare för text 1"/>
          <p:cNvSpPr>
            <a:spLocks noGrp="1"/>
          </p:cNvSpPr>
          <p:nvPr>
            <p:ph type="body" sz="half" idx="1"/>
          </p:nvPr>
        </p:nvSpPr>
        <p:spPr>
          <a:xfrm>
            <a:off x="432714" y="1355295"/>
            <a:ext cx="3672409" cy="4089930"/>
          </a:xfrm>
        </p:spPr>
        <p:txBody>
          <a:bodyPr/>
          <a:lstStyle/>
          <a:p>
            <a:pPr>
              <a:spcBef>
                <a:spcPts val="438"/>
              </a:spcBef>
              <a:spcAft>
                <a:spcPts val="438"/>
              </a:spcAft>
              <a:defRPr/>
            </a:pPr>
            <a:r>
              <a:rPr lang="sv-SE" sz="2000" kern="1200" dirty="0" smtClean="0">
                <a:latin typeface="Arial Narrow" panose="020B0606020202030204" pitchFamily="34" charset="0"/>
              </a:rPr>
              <a:t>Främst </a:t>
            </a:r>
            <a:r>
              <a:rPr lang="sv-SE" sz="2000" b="1" kern="1200" dirty="0" smtClean="0">
                <a:latin typeface="Arial Narrow" panose="020B0606020202030204" pitchFamily="34" charset="0"/>
              </a:rPr>
              <a:t>lerjord</a:t>
            </a:r>
            <a:r>
              <a:rPr lang="sv-SE" sz="2000" kern="1200" dirty="0" smtClean="0">
                <a:latin typeface="Arial Narrow" panose="020B0606020202030204" pitchFamily="34" charset="0"/>
              </a:rPr>
              <a:t>, men även </a:t>
            </a:r>
            <a:r>
              <a:rPr lang="sv-SE" sz="2000" kern="1200" dirty="0" err="1" smtClean="0">
                <a:latin typeface="Arial Narrow" panose="020B0606020202030204" pitchFamily="34" charset="0"/>
              </a:rPr>
              <a:t>siltjord</a:t>
            </a:r>
            <a:r>
              <a:rPr lang="sv-SE" sz="2000" kern="1200" dirty="0">
                <a:latin typeface="Arial Narrow" panose="020B0606020202030204" pitchFamily="34" charset="0"/>
              </a:rPr>
              <a:t> </a:t>
            </a:r>
            <a:r>
              <a:rPr lang="sv-SE" sz="2000" kern="1200" dirty="0" smtClean="0">
                <a:latin typeface="Arial Narrow" panose="020B0606020202030204" pitchFamily="34" charset="0"/>
              </a:rPr>
              <a:t>och finkornig morän kan uppträda </a:t>
            </a:r>
            <a:r>
              <a:rPr lang="sv-SE" sz="2000" kern="1200" dirty="0">
                <a:latin typeface="Arial Narrow" panose="020B0606020202030204" pitchFamily="34" charset="0"/>
              </a:rPr>
              <a:t>som </a:t>
            </a:r>
            <a:r>
              <a:rPr lang="sv-SE" sz="2000" kern="1200" dirty="0" smtClean="0">
                <a:latin typeface="Arial Narrow" panose="020B0606020202030204" pitchFamily="34" charset="0"/>
              </a:rPr>
              <a:t>en kohesionsjord.</a:t>
            </a:r>
            <a:endParaRPr lang="sv-SE" sz="1400" kern="1200" dirty="0" smtClean="0">
              <a:latin typeface="Arial Narrow" panose="020B0606020202030204" pitchFamily="34" charset="0"/>
            </a:endParaRPr>
          </a:p>
          <a:p>
            <a:pPr>
              <a:spcBef>
                <a:spcPts val="438"/>
              </a:spcBef>
              <a:spcAft>
                <a:spcPts val="438"/>
              </a:spcAft>
              <a:defRPr/>
            </a:pPr>
            <a:r>
              <a:rPr lang="sv-SE" sz="2000" dirty="0">
                <a:latin typeface="Arial Narrow" panose="020B0606020202030204" pitchFamily="34" charset="0"/>
              </a:rPr>
              <a:t>I en kohesionsjord finns en inre mothållande kraft som utgörs av en vidhäftningskraft (kohesion). Det är molekylär attraktion som gör att </a:t>
            </a:r>
            <a:r>
              <a:rPr lang="sv-SE" sz="2000" dirty="0" smtClean="0">
                <a:latin typeface="Arial Narrow" panose="020B0606020202030204" pitchFamily="34" charset="0"/>
              </a:rPr>
              <a:t>de </a:t>
            </a:r>
            <a:r>
              <a:rPr lang="sv-SE" sz="2000" dirty="0">
                <a:latin typeface="Arial Narrow" panose="020B0606020202030204" pitchFamily="34" charset="0"/>
              </a:rPr>
              <a:t>små partiklarna i jorden häftar samman. </a:t>
            </a:r>
            <a:endParaRPr lang="sv-SE" sz="2000" dirty="0" smtClean="0">
              <a:latin typeface="Arial Narrow" panose="020B0606020202030204" pitchFamily="34" charset="0"/>
            </a:endParaRPr>
          </a:p>
          <a:p>
            <a:pPr>
              <a:spcBef>
                <a:spcPts val="438"/>
              </a:spcBef>
              <a:spcAft>
                <a:spcPts val="438"/>
              </a:spcAft>
              <a:defRPr/>
            </a:pPr>
            <a:r>
              <a:rPr lang="sv-SE" sz="2000" dirty="0">
                <a:latin typeface="Arial Narrow" panose="020B0606020202030204" pitchFamily="34" charset="0"/>
              </a:rPr>
              <a:t>Har </a:t>
            </a:r>
            <a:r>
              <a:rPr lang="sv-SE" sz="2000" dirty="0" smtClean="0">
                <a:latin typeface="Arial Narrow" panose="020B0606020202030204" pitchFamily="34" charset="0"/>
              </a:rPr>
              <a:t>låg genomsläpplighet </a:t>
            </a:r>
            <a:r>
              <a:rPr lang="sv-SE" sz="2000" dirty="0">
                <a:latin typeface="Arial Narrow" panose="020B0606020202030204" pitchFamily="34" charset="0"/>
              </a:rPr>
              <a:t>(permeabilitet)</a:t>
            </a:r>
          </a:p>
          <a:p>
            <a:pPr>
              <a:spcBef>
                <a:spcPts val="438"/>
              </a:spcBef>
              <a:spcAft>
                <a:spcPts val="438"/>
              </a:spcAft>
              <a:defRPr/>
            </a:pPr>
            <a:endParaRPr lang="sv-SE" sz="2000" dirty="0" smtClean="0">
              <a:latin typeface="Arial Narrow" panose="020B0606020202030204" pitchFamily="34" charset="0"/>
            </a:endParaRPr>
          </a:p>
          <a:p>
            <a:pPr>
              <a:spcBef>
                <a:spcPts val="438"/>
              </a:spcBef>
              <a:spcAft>
                <a:spcPts val="438"/>
              </a:spcAft>
              <a:defRPr/>
            </a:pPr>
            <a:endParaRPr lang="sv-SE" sz="2000" dirty="0">
              <a:latin typeface="Arial Narrow" panose="020B0606020202030204" pitchFamily="34" charset="0"/>
            </a:endParaRPr>
          </a:p>
          <a:p>
            <a:pPr>
              <a:spcBef>
                <a:spcPts val="438"/>
              </a:spcBef>
              <a:spcAft>
                <a:spcPts val="438"/>
              </a:spcAft>
              <a:defRPr/>
            </a:pPr>
            <a:endParaRPr lang="sv-SE" sz="2000" dirty="0"/>
          </a:p>
          <a:p>
            <a:endParaRPr lang="sv-SE" dirty="0"/>
          </a:p>
        </p:txBody>
      </p:sp>
      <p:pic>
        <p:nvPicPr>
          <p:cNvPr id="1044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5123" y="1556792"/>
            <a:ext cx="4708073" cy="3528392"/>
          </a:xfrm>
          <a:prstGeom prst="rect">
            <a:avLst/>
          </a:prstGeom>
          <a:ln>
            <a:noFill/>
          </a:ln>
          <a:effectLst>
            <a:softEdge rad="112500"/>
          </a:effectLst>
          <a:extLst/>
        </p:spPr>
      </p:pic>
      <p:sp>
        <p:nvSpPr>
          <p:cNvPr id="5" name="textruta 4"/>
          <p:cNvSpPr txBox="1"/>
          <p:nvPr/>
        </p:nvSpPr>
        <p:spPr>
          <a:xfrm>
            <a:off x="4499992" y="4657754"/>
            <a:ext cx="2088232" cy="307777"/>
          </a:xfrm>
          <a:prstGeom prst="rect">
            <a:avLst/>
          </a:prstGeom>
          <a:noFill/>
        </p:spPr>
        <p:txBody>
          <a:bodyPr wrap="square" rtlCol="0">
            <a:spAutoFit/>
          </a:bodyPr>
          <a:lstStyle/>
          <a:p>
            <a:r>
              <a:rPr lang="sv-SE" sz="1400" dirty="0" smtClean="0">
                <a:solidFill>
                  <a:schemeClr val="bg1"/>
                </a:solidFill>
                <a:effectLst>
                  <a:outerShdw blurRad="38100" dist="38100" dir="2700000" algn="tl">
                    <a:srgbClr val="000000">
                      <a:alpha val="43137"/>
                    </a:srgbClr>
                  </a:outerShdw>
                </a:effectLst>
              </a:rPr>
              <a:t>Lerskred</a:t>
            </a:r>
            <a:endParaRPr lang="sv-SE" sz="1400" dirty="0">
              <a:solidFill>
                <a:schemeClr val="bg1"/>
              </a:solidFill>
              <a:effectLst>
                <a:outerShdw blurRad="38100" dist="38100" dir="2700000" algn="tl">
                  <a:srgbClr val="000000">
                    <a:alpha val="43137"/>
                  </a:srgbClr>
                </a:outerShdw>
              </a:effectLst>
            </a:endParaRPr>
          </a:p>
        </p:txBody>
      </p:sp>
      <p:sp>
        <p:nvSpPr>
          <p:cNvPr id="3" name="Platshållare för bildnummer 2"/>
          <p:cNvSpPr>
            <a:spLocks noGrp="1"/>
          </p:cNvSpPr>
          <p:nvPr>
            <p:ph type="sldNum" sz="quarter" idx="10"/>
          </p:nvPr>
        </p:nvSpPr>
        <p:spPr/>
        <p:txBody>
          <a:bodyPr/>
          <a:lstStyle/>
          <a:p>
            <a:pPr>
              <a:defRPr/>
            </a:pPr>
            <a:fld id="{D0D3A2B7-85C8-4C69-A1B3-4F3A91855FD9}" type="slidenum">
              <a:rPr lang="sv-SE" smtClean="0"/>
              <a:pPr>
                <a:defRPr/>
              </a:pPr>
              <a:t>14</a:t>
            </a:fld>
            <a:endParaRPr lang="sv-SE"/>
          </a:p>
        </p:txBody>
      </p:sp>
    </p:spTree>
    <p:extLst>
      <p:ext uri="{BB962C8B-B14F-4D97-AF65-F5344CB8AC3E}">
        <p14:creationId xmlns:p14="http://schemas.microsoft.com/office/powerpoint/2010/main" val="618288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7958" y="0"/>
            <a:ext cx="2664296" cy="1143000"/>
          </a:xfrm>
        </p:spPr>
        <p:txBody>
          <a:bodyPr/>
          <a:lstStyle/>
          <a:p>
            <a:pPr algn="l"/>
            <a:r>
              <a:rPr lang="sv-SE" dirty="0"/>
              <a:t>Kvicklera</a:t>
            </a:r>
          </a:p>
        </p:txBody>
      </p:sp>
      <p:pic>
        <p:nvPicPr>
          <p:cNvPr id="3" name="Bildobjekt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845498"/>
            <a:ext cx="8953335" cy="5031774"/>
          </a:xfrm>
          <a:prstGeom prst="rect">
            <a:avLst/>
          </a:prstGeom>
          <a:effectLst>
            <a:softEdge rad="63500"/>
          </a:effectLst>
        </p:spPr>
      </p:pic>
      <p:pic>
        <p:nvPicPr>
          <p:cNvPr id="33" name="Bildobjekt 32"/>
          <p:cNvPicPr>
            <a:picLocks noChangeAspect="1"/>
          </p:cNvPicPr>
          <p:nvPr/>
        </p:nvPicPr>
        <p:blipFill rotWithShape="1">
          <a:blip r:embed="rId4" cstate="screen">
            <a:extLst>
              <a:ext uri="{28A0092B-C50C-407E-A947-70E740481C1C}">
                <a14:useLocalDpi xmlns:a14="http://schemas.microsoft.com/office/drawing/2010/main"/>
              </a:ext>
            </a:extLst>
          </a:blip>
          <a:srcRect b="12031"/>
          <a:stretch/>
        </p:blipFill>
        <p:spPr>
          <a:xfrm>
            <a:off x="5280419" y="4509120"/>
            <a:ext cx="3592201" cy="1226169"/>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4" name="textruta 3"/>
          <p:cNvSpPr txBox="1"/>
          <p:nvPr/>
        </p:nvSpPr>
        <p:spPr>
          <a:xfrm>
            <a:off x="395536" y="5810780"/>
            <a:ext cx="4680520" cy="276999"/>
          </a:xfrm>
          <a:prstGeom prst="rect">
            <a:avLst/>
          </a:prstGeom>
          <a:noFill/>
        </p:spPr>
        <p:txBody>
          <a:bodyPr wrap="square" rtlCol="0">
            <a:spAutoFit/>
          </a:bodyPr>
          <a:lstStyle/>
          <a:p>
            <a:r>
              <a:rPr lang="nb-NO" sz="1200" dirty="0"/>
              <a:t>Kattmarka, Namsos </a:t>
            </a:r>
            <a:r>
              <a:rPr lang="nb-NO" sz="1200" dirty="0" smtClean="0"/>
              <a:t>13 </a:t>
            </a:r>
            <a:r>
              <a:rPr lang="nb-NO" sz="1200" dirty="0"/>
              <a:t>mars </a:t>
            </a:r>
            <a:r>
              <a:rPr lang="nb-NO" sz="1200" dirty="0" smtClean="0"/>
              <a:t>2009, Foto: NGI</a:t>
            </a:r>
            <a:endParaRPr lang="sv-SE" sz="1200" dirty="0"/>
          </a:p>
        </p:txBody>
      </p:sp>
      <p:sp>
        <p:nvSpPr>
          <p:cNvPr id="5" name="Platshållare för bildnummer 4"/>
          <p:cNvSpPr>
            <a:spLocks noGrp="1"/>
          </p:cNvSpPr>
          <p:nvPr>
            <p:ph type="sldNum" sz="quarter" idx="10"/>
          </p:nvPr>
        </p:nvSpPr>
        <p:spPr/>
        <p:txBody>
          <a:bodyPr/>
          <a:lstStyle/>
          <a:p>
            <a:pPr>
              <a:defRPr/>
            </a:pPr>
            <a:fld id="{113B3E56-69DE-4237-B1BC-E317AC0F201A}" type="slidenum">
              <a:rPr lang="sv-SE" smtClean="0"/>
              <a:pPr>
                <a:defRPr/>
              </a:pPr>
              <a:t>15</a:t>
            </a:fld>
            <a:endParaRPr lang="sv-SE"/>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330" y="212527"/>
            <a:ext cx="3637289" cy="2352377"/>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ruta 6"/>
          <p:cNvSpPr txBox="1"/>
          <p:nvPr/>
        </p:nvSpPr>
        <p:spPr>
          <a:xfrm>
            <a:off x="7048077" y="332656"/>
            <a:ext cx="1824543" cy="461665"/>
          </a:xfrm>
          <a:prstGeom prst="rect">
            <a:avLst/>
          </a:prstGeom>
          <a:noFill/>
        </p:spPr>
        <p:txBody>
          <a:bodyPr wrap="square" rtlCol="0">
            <a:spAutoFit/>
          </a:bodyPr>
          <a:lstStyle/>
          <a:p>
            <a:r>
              <a:rPr lang="sv-SE" sz="1200" dirty="0" smtClean="0">
                <a:solidFill>
                  <a:schemeClr val="bg1"/>
                </a:solidFill>
              </a:rPr>
              <a:t>Skred i Sörum, Norge 10/11-2016, Källa NRK</a:t>
            </a:r>
          </a:p>
        </p:txBody>
      </p:sp>
      <p:sp>
        <p:nvSpPr>
          <p:cNvPr id="8" name="textruta 7"/>
          <p:cNvSpPr txBox="1"/>
          <p:nvPr/>
        </p:nvSpPr>
        <p:spPr>
          <a:xfrm>
            <a:off x="5251976" y="5810780"/>
            <a:ext cx="3352472" cy="276999"/>
          </a:xfrm>
          <a:prstGeom prst="rect">
            <a:avLst/>
          </a:prstGeom>
          <a:noFill/>
        </p:spPr>
        <p:txBody>
          <a:bodyPr wrap="square" rtlCol="0">
            <a:spAutoFit/>
          </a:bodyPr>
          <a:lstStyle/>
          <a:p>
            <a:r>
              <a:rPr lang="sv-SE" sz="1200" dirty="0"/>
              <a:t>Principen för </a:t>
            </a:r>
            <a:r>
              <a:rPr lang="sv-SE" sz="1200" dirty="0" smtClean="0"/>
              <a:t>ett kvicklereskred </a:t>
            </a:r>
            <a:endParaRPr lang="sv-SE" sz="1200" dirty="0"/>
          </a:p>
        </p:txBody>
      </p:sp>
    </p:spTree>
    <p:extLst>
      <p:ext uri="{BB962C8B-B14F-4D97-AF65-F5344CB8AC3E}">
        <p14:creationId xmlns:p14="http://schemas.microsoft.com/office/powerpoint/2010/main" val="2247491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755650" y="962025"/>
            <a:ext cx="2192338" cy="4114800"/>
          </a:xfrm>
        </p:spPr>
        <p:txBody>
          <a:bodyPr/>
          <a:lstStyle/>
          <a:p>
            <a:pPr defTabSz="912813"/>
            <a:r>
              <a:rPr lang="sv-SE" altLang="sv-SE" smtClean="0"/>
              <a:t>Ras</a:t>
            </a:r>
          </a:p>
          <a:p>
            <a:pPr defTabSz="912813"/>
            <a:r>
              <a:rPr lang="sv-SE" altLang="sv-SE" smtClean="0"/>
              <a:t>Skred</a:t>
            </a:r>
          </a:p>
          <a:p>
            <a:pPr defTabSz="912813"/>
            <a:r>
              <a:rPr lang="sv-SE" altLang="sv-SE" smtClean="0"/>
              <a:t>Slamström</a:t>
            </a:r>
          </a:p>
          <a:p>
            <a:pPr defTabSz="912813"/>
            <a:r>
              <a:rPr lang="sv-SE" altLang="sv-SE" smtClean="0"/>
              <a:t>Erosion</a:t>
            </a:r>
          </a:p>
        </p:txBody>
      </p:sp>
      <p:pic>
        <p:nvPicPr>
          <p:cNvPr id="28675" name="Picture 4" descr="Varningssky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3357563"/>
            <a:ext cx="30956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4911">
            <a:off x="-307975" y="2732088"/>
            <a:ext cx="3124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6"/>
          <p:cNvSpPr txBox="1">
            <a:spLocks noChangeArrowheads="1"/>
          </p:cNvSpPr>
          <p:nvPr/>
        </p:nvSpPr>
        <p:spPr bwMode="auto">
          <a:xfrm>
            <a:off x="3203575" y="1052513"/>
            <a:ext cx="453548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12813">
              <a:spcBef>
                <a:spcPct val="20000"/>
              </a:spcBef>
              <a:buChar char="•"/>
              <a:defRPr sz="2400" b="1">
                <a:solidFill>
                  <a:schemeClr val="tx1"/>
                </a:solidFill>
                <a:latin typeface="Calibri" pitchFamily="34" charset="0"/>
              </a:defRPr>
            </a:lvl1pPr>
            <a:lvl2pPr marL="741363" indent="-285750" defTabSz="912813">
              <a:spcBef>
                <a:spcPct val="20000"/>
              </a:spcBef>
              <a:buChar char="–"/>
              <a:defRPr sz="2100">
                <a:solidFill>
                  <a:schemeClr val="tx1"/>
                </a:solidFill>
                <a:latin typeface="Calibri" pitchFamily="34" charset="0"/>
              </a:defRPr>
            </a:lvl2pPr>
            <a:lvl3pPr marL="1141413" indent="-228600" defTabSz="912813">
              <a:spcBef>
                <a:spcPct val="20000"/>
              </a:spcBef>
              <a:buChar char="•"/>
              <a:defRPr b="1">
                <a:solidFill>
                  <a:schemeClr val="tx1"/>
                </a:solidFill>
                <a:latin typeface="Calibri" pitchFamily="34" charset="0"/>
              </a:defRPr>
            </a:lvl3pPr>
            <a:lvl4pPr marL="1598613" indent="-228600" defTabSz="912813">
              <a:spcBef>
                <a:spcPct val="20000"/>
              </a:spcBef>
              <a:buChar char="–"/>
              <a:defRPr>
                <a:solidFill>
                  <a:schemeClr val="tx1"/>
                </a:solidFill>
                <a:latin typeface="Calibri" pitchFamily="34" charset="0"/>
              </a:defRPr>
            </a:lvl4pPr>
            <a:lvl5pPr marL="2055813" indent="-228600" defTabSz="912813">
              <a:spcBef>
                <a:spcPct val="20000"/>
              </a:spcBef>
              <a:buChar char="»"/>
              <a:defRPr i="1">
                <a:solidFill>
                  <a:schemeClr val="tx1"/>
                </a:solidFill>
                <a:latin typeface="Calibri" pitchFamily="34" charset="0"/>
              </a:defRPr>
            </a:lvl5pPr>
            <a:lvl6pPr marL="2513013" indent="-228600" defTabSz="912813" eaLnBrk="0" fontAlgn="base" hangingPunct="0">
              <a:spcBef>
                <a:spcPct val="20000"/>
              </a:spcBef>
              <a:spcAft>
                <a:spcPct val="0"/>
              </a:spcAft>
              <a:buChar char="»"/>
              <a:defRPr i="1">
                <a:solidFill>
                  <a:schemeClr val="tx1"/>
                </a:solidFill>
                <a:latin typeface="Calibri" pitchFamily="34" charset="0"/>
              </a:defRPr>
            </a:lvl6pPr>
            <a:lvl7pPr marL="2970213" indent="-228600" defTabSz="912813" eaLnBrk="0" fontAlgn="base" hangingPunct="0">
              <a:spcBef>
                <a:spcPct val="20000"/>
              </a:spcBef>
              <a:spcAft>
                <a:spcPct val="0"/>
              </a:spcAft>
              <a:buChar char="»"/>
              <a:defRPr i="1">
                <a:solidFill>
                  <a:schemeClr val="tx1"/>
                </a:solidFill>
                <a:latin typeface="Calibri" pitchFamily="34" charset="0"/>
              </a:defRPr>
            </a:lvl7pPr>
            <a:lvl8pPr marL="3427413" indent="-228600" defTabSz="912813" eaLnBrk="0" fontAlgn="base" hangingPunct="0">
              <a:spcBef>
                <a:spcPct val="20000"/>
              </a:spcBef>
              <a:spcAft>
                <a:spcPct val="0"/>
              </a:spcAft>
              <a:buChar char="»"/>
              <a:defRPr i="1">
                <a:solidFill>
                  <a:schemeClr val="tx1"/>
                </a:solidFill>
                <a:latin typeface="Calibri" pitchFamily="34" charset="0"/>
              </a:defRPr>
            </a:lvl8pPr>
            <a:lvl9pPr marL="3884613" indent="-228600" defTabSz="912813" eaLnBrk="0" fontAlgn="base" hangingPunct="0">
              <a:spcBef>
                <a:spcPct val="20000"/>
              </a:spcBef>
              <a:spcAft>
                <a:spcPct val="0"/>
              </a:spcAft>
              <a:buChar char="»"/>
              <a:defRPr i="1">
                <a:solidFill>
                  <a:schemeClr val="tx1"/>
                </a:solidFill>
                <a:latin typeface="Calibri" pitchFamily="34" charset="0"/>
              </a:defRPr>
            </a:lvl9pPr>
          </a:lstStyle>
          <a:p>
            <a:pPr eaLnBrk="1" hangingPunct="1">
              <a:spcBef>
                <a:spcPct val="0"/>
              </a:spcBef>
              <a:buFontTx/>
              <a:buNone/>
            </a:pPr>
            <a:r>
              <a:rPr lang="sv-SE" altLang="sv-SE" sz="1800" b="0" i="1">
                <a:latin typeface="Arial" charset="0"/>
              </a:rPr>
              <a:t>Naturen strävar efter att anpassa branter och slänter till ett jämviktsläge. </a:t>
            </a:r>
          </a:p>
          <a:p>
            <a:pPr eaLnBrk="1" hangingPunct="1">
              <a:spcBef>
                <a:spcPct val="0"/>
              </a:spcBef>
              <a:buFontTx/>
              <a:buNone/>
            </a:pPr>
            <a:endParaRPr lang="sv-SE" altLang="sv-SE" sz="1800" b="0" i="1">
              <a:latin typeface="Arial" charset="0"/>
            </a:endParaRPr>
          </a:p>
          <a:p>
            <a:pPr eaLnBrk="1" hangingPunct="1">
              <a:spcBef>
                <a:spcPct val="0"/>
              </a:spcBef>
              <a:buFontTx/>
              <a:buNone/>
            </a:pPr>
            <a:r>
              <a:rPr lang="sv-SE" altLang="sv-SE" sz="1800" b="0" i="1">
                <a:latin typeface="Arial" charset="0"/>
              </a:rPr>
              <a:t>Påverkande faktorer:</a:t>
            </a:r>
          </a:p>
          <a:p>
            <a:pPr eaLnBrk="1" hangingPunct="1">
              <a:spcBef>
                <a:spcPct val="0"/>
              </a:spcBef>
              <a:buFontTx/>
              <a:buNone/>
            </a:pPr>
            <a:r>
              <a:rPr lang="sv-SE" altLang="sv-SE" sz="1800" b="0" i="1">
                <a:latin typeface="Arial" charset="0"/>
              </a:rPr>
              <a:t>Gravitationen, vatten, vind, is och frost och mänsklig inverkan</a:t>
            </a:r>
          </a:p>
        </p:txBody>
      </p:sp>
      <p:sp>
        <p:nvSpPr>
          <p:cNvPr id="11271" name="Text Box 7"/>
          <p:cNvSpPr txBox="1">
            <a:spLocks noChangeArrowheads="1"/>
          </p:cNvSpPr>
          <p:nvPr/>
        </p:nvSpPr>
        <p:spPr bwMode="auto">
          <a:xfrm>
            <a:off x="755650" y="260350"/>
            <a:ext cx="7488238"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sv-SE" sz="4000" dirty="0">
                <a:solidFill>
                  <a:schemeClr val="tx2"/>
                </a:solidFill>
                <a:latin typeface="+mj-lt"/>
                <a:ea typeface="+mj-ea"/>
                <a:cs typeface="+mj-cs"/>
              </a:rPr>
              <a:t>Jordrörelser - begrepp och orsaker</a:t>
            </a:r>
            <a:r>
              <a:rPr lang="sv-SE" sz="3600" dirty="0">
                <a:solidFill>
                  <a:srgbClr val="1860AB"/>
                </a:solidFill>
              </a:rPr>
              <a:t/>
            </a:r>
            <a:br>
              <a:rPr lang="sv-SE" sz="3600" dirty="0">
                <a:solidFill>
                  <a:srgbClr val="1860AB"/>
                </a:solidFill>
              </a:rPr>
            </a:br>
            <a:endParaRPr lang="sv-SE" sz="3600" dirty="0">
              <a:solidFill>
                <a:srgbClr val="1860AB"/>
              </a:solidFill>
            </a:endParaRPr>
          </a:p>
        </p:txBody>
      </p:sp>
      <p:pic>
        <p:nvPicPr>
          <p:cNvPr id="28679" name="Picture 16" descr="Bild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6438" y="4149725"/>
            <a:ext cx="33528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Platshållare för bildnumm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3502671D-0250-471A-9A6F-3492D06DAA78}" type="slidenum">
              <a:rPr lang="sv-SE" altLang="sv-SE" smtClean="0">
                <a:solidFill>
                  <a:schemeClr val="bg1"/>
                </a:solidFill>
              </a:rPr>
              <a:pPr/>
              <a:t>16</a:t>
            </a:fld>
            <a:endParaRPr lang="sv-SE" altLang="sv-SE" smtClean="0">
              <a:solidFill>
                <a:schemeClr val="bg1"/>
              </a:solidFill>
            </a:endParaRPr>
          </a:p>
        </p:txBody>
      </p:sp>
    </p:spTree>
    <p:extLst>
      <p:ext uri="{BB962C8B-B14F-4D97-AF65-F5344CB8AC3E}">
        <p14:creationId xmlns:p14="http://schemas.microsoft.com/office/powerpoint/2010/main" val="3489652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53197" y="804905"/>
            <a:ext cx="7720099" cy="5289451"/>
          </a:xfrm>
        </p:spPr>
        <p:txBody>
          <a:bodyPr/>
          <a:lstStyle/>
          <a:p>
            <a:pPr marL="0" indent="0" defTabSz="945865">
              <a:buNone/>
              <a:defRPr/>
            </a:pPr>
            <a:r>
              <a:rPr lang="sv-SE" sz="4000" dirty="0">
                <a:solidFill>
                  <a:schemeClr val="tx2"/>
                </a:solidFill>
                <a:latin typeface="+mj-lt"/>
                <a:ea typeface="+mj-ea"/>
                <a:cs typeface="+mj-cs"/>
              </a:rPr>
              <a:t>Geotekniska säkerhetsfrågor</a:t>
            </a:r>
          </a:p>
          <a:p>
            <a:pPr marL="0" indent="0" defTabSz="945865">
              <a:buNone/>
              <a:defRPr/>
            </a:pPr>
            <a:r>
              <a:rPr lang="sv-SE" sz="2100" dirty="0">
                <a:solidFill>
                  <a:schemeClr val="accent4">
                    <a:lumMod val="90000"/>
                    <a:lumOff val="10000"/>
                  </a:schemeClr>
                </a:solidFill>
                <a:latin typeface="+mj-lt"/>
                <a:ea typeface="Segoe UI" panose="020B0502040204020203" pitchFamily="34" charset="0"/>
                <a:cs typeface="Segoe UI" panose="020B0502040204020203" pitchFamily="34" charset="0"/>
              </a:rPr>
              <a:t>Platsspecifika förutsättningar - Naturolyckor</a:t>
            </a:r>
          </a:p>
          <a:p>
            <a:pPr defTabSz="945865">
              <a:defRPr/>
            </a:pPr>
            <a:endParaRPr lang="sv-SE"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endParaRPr>
          </a:p>
          <a:p>
            <a:pPr marL="472933" indent="-472933">
              <a:spcBef>
                <a:spcPts val="0"/>
              </a:spcBef>
              <a:spcAft>
                <a:spcPts val="620"/>
              </a:spcAft>
              <a:buFont typeface="Arial" panose="020B0604020202020204" pitchFamily="34" charset="0"/>
              <a:buChar char="•"/>
              <a:defRPr/>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rPr>
              <a:t>Bergras och blocknedfall</a:t>
            </a:r>
          </a:p>
          <a:p>
            <a:pPr marL="472933" indent="-472933">
              <a:spcBef>
                <a:spcPts val="0"/>
              </a:spcBef>
              <a:spcAft>
                <a:spcPts val="620"/>
              </a:spcAft>
              <a:buFont typeface="Arial" panose="020B0604020202020204" pitchFamily="34" charset="0"/>
              <a:buChar char="•"/>
              <a:defRPr/>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rPr>
              <a:t>Ras</a:t>
            </a:r>
          </a:p>
          <a:p>
            <a:pPr marL="472933" indent="-472933">
              <a:spcBef>
                <a:spcPts val="0"/>
              </a:spcBef>
              <a:spcAft>
                <a:spcPts val="620"/>
              </a:spcAft>
              <a:buFont typeface="Arial" panose="020B0604020202020204" pitchFamily="34" charset="0"/>
              <a:buChar char="•"/>
              <a:defRPr/>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rPr>
              <a:t>Skred</a:t>
            </a:r>
          </a:p>
          <a:p>
            <a:pPr marL="472933" indent="-472933">
              <a:spcBef>
                <a:spcPts val="0"/>
              </a:spcBef>
              <a:spcAft>
                <a:spcPts val="620"/>
              </a:spcAft>
              <a:buFont typeface="Arial" panose="020B0604020202020204" pitchFamily="34" charset="0"/>
              <a:buChar char="•"/>
              <a:defRPr/>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rPr>
              <a:t>Slamströmmar</a:t>
            </a:r>
          </a:p>
          <a:p>
            <a:pPr marL="472933" indent="-472933">
              <a:spcBef>
                <a:spcPts val="0"/>
              </a:spcBef>
              <a:spcAft>
                <a:spcPts val="620"/>
              </a:spcAft>
              <a:buFont typeface="Arial" panose="020B0604020202020204" pitchFamily="34" charset="0"/>
              <a:buChar char="•"/>
              <a:defRPr/>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rPr>
              <a:t>Erosion</a:t>
            </a:r>
          </a:p>
          <a:p>
            <a:pPr marL="472933" indent="-472933">
              <a:spcBef>
                <a:spcPts val="0"/>
              </a:spcBef>
              <a:spcAft>
                <a:spcPts val="620"/>
              </a:spcAft>
              <a:buFont typeface="Arial" panose="020B0604020202020204" pitchFamily="34" charset="0"/>
              <a:buChar char="•"/>
              <a:defRPr/>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sym typeface="Arial" pitchFamily="34" charset="0"/>
              </a:rPr>
              <a:t>Översvämning</a:t>
            </a:r>
          </a:p>
          <a:p>
            <a:pPr marL="0" indent="0">
              <a:buNone/>
            </a:pPr>
            <a:endParaRPr lang="sv-SE" dirty="0"/>
          </a:p>
        </p:txBody>
      </p:sp>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15177"/>
          <a:stretch/>
        </p:blipFill>
        <p:spPr>
          <a:xfrm>
            <a:off x="4265518" y="2282543"/>
            <a:ext cx="4277535" cy="3233806"/>
          </a:xfrm>
          <a:prstGeom prst="rect">
            <a:avLst/>
          </a:prstGeom>
        </p:spPr>
      </p:pic>
      <p:sp>
        <p:nvSpPr>
          <p:cNvPr id="4" name="Platshållare för bildnummer 3"/>
          <p:cNvSpPr>
            <a:spLocks noGrp="1"/>
          </p:cNvSpPr>
          <p:nvPr>
            <p:ph type="sldNum" sz="quarter" idx="10"/>
          </p:nvPr>
        </p:nvSpPr>
        <p:spPr/>
        <p:txBody>
          <a:bodyPr/>
          <a:lstStyle/>
          <a:p>
            <a:pPr>
              <a:defRPr/>
            </a:pPr>
            <a:fld id="{113B3E56-69DE-4237-B1BC-E317AC0F201A}" type="slidenum">
              <a:rPr lang="sv-SE" smtClean="0"/>
              <a:pPr>
                <a:defRPr/>
              </a:pPr>
              <a:t>17</a:t>
            </a:fld>
            <a:endParaRPr lang="sv-SE"/>
          </a:p>
        </p:txBody>
      </p:sp>
    </p:spTree>
    <p:extLst>
      <p:ext uri="{BB962C8B-B14F-4D97-AF65-F5344CB8AC3E}">
        <p14:creationId xmlns:p14="http://schemas.microsoft.com/office/powerpoint/2010/main" val="2241869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027113"/>
            <a:ext cx="5600700" cy="5099050"/>
          </a:xfrm>
        </p:spPr>
        <p:txBody>
          <a:bodyPr/>
          <a:lstStyle/>
          <a:p>
            <a:pPr marL="0" indent="0">
              <a:buFontTx/>
              <a:buNone/>
              <a:defRPr/>
            </a:pPr>
            <a:r>
              <a:rPr lang="sv-SE" sz="2000" b="1" kern="1200" dirty="0" smtClean="0">
                <a:latin typeface="Arial Narrow" panose="020B0606020202030204" pitchFamily="34" charset="0"/>
              </a:rPr>
              <a:t>Ras</a:t>
            </a:r>
            <a:endParaRPr lang="sv-SE" sz="2000" b="1" kern="1200" dirty="0">
              <a:latin typeface="Arial Narrow" panose="020B0606020202030204" pitchFamily="34" charset="0"/>
            </a:endParaRPr>
          </a:p>
          <a:p>
            <a:pPr marL="0" indent="0">
              <a:buFontTx/>
              <a:buNone/>
              <a:defRPr/>
            </a:pPr>
            <a:r>
              <a:rPr lang="sv-SE" sz="2000" kern="1200" dirty="0" smtClean="0">
                <a:latin typeface="Arial Narrow" panose="020B0606020202030204" pitchFamily="34" charset="0"/>
              </a:rPr>
              <a:t>I </a:t>
            </a:r>
            <a:r>
              <a:rPr lang="sv-SE" sz="2000" kern="1200" dirty="0">
                <a:latin typeface="Arial Narrow" panose="020B0606020202030204" pitchFamily="34" charset="0"/>
              </a:rPr>
              <a:t>ett ras rör sig de enskilda delarna fritt i förhållande till varandra under hela förloppet</a:t>
            </a:r>
            <a:r>
              <a:rPr lang="sv-SE" sz="2000" kern="1200" dirty="0" smtClean="0">
                <a:latin typeface="Arial Narrow" panose="020B0606020202030204" pitchFamily="34" charset="0"/>
              </a:rPr>
              <a:t>. </a:t>
            </a:r>
          </a:p>
          <a:p>
            <a:pPr marL="0" indent="0">
              <a:buFontTx/>
              <a:buNone/>
              <a:defRPr/>
            </a:pPr>
            <a:r>
              <a:rPr lang="sv-SE" sz="2000" kern="1200" dirty="0" smtClean="0">
                <a:latin typeface="Arial Narrow" panose="020B0606020202030204" pitchFamily="34" charset="0"/>
              </a:rPr>
              <a:t>Ras sker i branter av sand, grus och grov morän och är vanliga där åar och älvar skurit sig ned i friktionsjord. I mellersta och norra Sverige inträffar många ras i slänter som består av sand- och </a:t>
            </a:r>
            <a:r>
              <a:rPr lang="sv-SE" sz="2000" kern="1200" dirty="0" err="1" smtClean="0">
                <a:latin typeface="Arial Narrow" panose="020B0606020202030204" pitchFamily="34" charset="0"/>
              </a:rPr>
              <a:t>siltjord</a:t>
            </a:r>
            <a:r>
              <a:rPr lang="sv-SE" sz="2000" kern="1200" dirty="0" smtClean="0">
                <a:latin typeface="Arial Narrow" panose="020B0606020202030204" pitchFamily="34" charset="0"/>
              </a:rPr>
              <a:t> (s.k. nipor). </a:t>
            </a:r>
          </a:p>
          <a:p>
            <a:pPr marL="0" indent="0">
              <a:buFontTx/>
              <a:buNone/>
              <a:defRPr/>
            </a:pPr>
            <a:endParaRPr lang="sv-SE" sz="2000" kern="1200" dirty="0">
              <a:latin typeface="Arial Narrow" panose="020B0606020202030204" pitchFamily="34" charset="0"/>
            </a:endParaRPr>
          </a:p>
          <a:p>
            <a:pPr marL="0" indent="0">
              <a:buFontTx/>
              <a:buNone/>
              <a:defRPr/>
            </a:pPr>
            <a:r>
              <a:rPr lang="sv-SE" sz="2000" b="1" kern="1200" dirty="0" smtClean="0">
                <a:latin typeface="Arial Narrow" panose="020B0606020202030204" pitchFamily="34" charset="0"/>
              </a:rPr>
              <a:t>Bergras och blocknedfall </a:t>
            </a:r>
            <a:r>
              <a:rPr lang="sv-SE" sz="2000" kern="1200" dirty="0" smtClean="0">
                <a:latin typeface="Arial Narrow" panose="020B0606020202030204" pitchFamily="34" charset="0"/>
              </a:rPr>
              <a:t>inträffar i branta bergslänter med uppsprucket eller vittrat berg. Bergrasen styrs ofta av sprickplanens geometri. </a:t>
            </a:r>
          </a:p>
          <a:p>
            <a:pPr marL="0" indent="0">
              <a:buFontTx/>
              <a:buNone/>
              <a:defRPr/>
            </a:pPr>
            <a:endParaRPr lang="sv-SE" sz="1800" kern="1200"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l="53423" t="2791" r="1170"/>
          <a:stretch>
            <a:fillRect/>
          </a:stretch>
        </p:blipFill>
        <p:spPr bwMode="auto">
          <a:xfrm>
            <a:off x="3307029" y="4437112"/>
            <a:ext cx="1885156" cy="1869106"/>
          </a:xfrm>
          <a:prstGeom prst="rect">
            <a:avLst/>
          </a:prstGeom>
          <a:noFill/>
          <a:ln w="9525">
            <a:solidFill>
              <a:schemeClr val="tx1">
                <a:alpha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bwMode="auto">
          <a:xfrm>
            <a:off x="395288" y="188913"/>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algn="l" eaLnBrk="1" hangingPunct="1">
              <a:defRPr/>
            </a:pPr>
            <a:r>
              <a:rPr lang="sv-SE" altLang="sv-SE" sz="4000" dirty="0"/>
              <a:t>Släntstabilitet - ras och blocknedfall</a:t>
            </a:r>
          </a:p>
        </p:txBody>
      </p:sp>
      <p:pic>
        <p:nvPicPr>
          <p:cNvPr id="9"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731988"/>
            <a:ext cx="3003823" cy="2203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ruta 1"/>
          <p:cNvSpPr txBox="1">
            <a:spLocks noChangeArrowheads="1"/>
          </p:cNvSpPr>
          <p:nvPr/>
        </p:nvSpPr>
        <p:spPr bwMode="auto">
          <a:xfrm>
            <a:off x="6018213" y="5927726"/>
            <a:ext cx="2160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v-SE" altLang="sv-SE" sz="1400" dirty="0" err="1">
                <a:latin typeface="Arial Narrow" panose="020B0606020202030204" pitchFamily="34" charset="0"/>
              </a:rPr>
              <a:t>Skriketorp</a:t>
            </a:r>
            <a:r>
              <a:rPr lang="sv-SE" altLang="sv-SE" sz="1400" dirty="0">
                <a:latin typeface="Arial Narrow" panose="020B0606020202030204" pitchFamily="34" charset="0"/>
              </a:rPr>
              <a:t>, Kolmården</a:t>
            </a:r>
          </a:p>
        </p:txBody>
      </p:sp>
      <p:pic>
        <p:nvPicPr>
          <p:cNvPr id="11" name="Bildobjekt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052662"/>
            <a:ext cx="2992710" cy="2214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9"/>
          <p:cNvSpPr txBox="1">
            <a:spLocks noChangeArrowheads="1"/>
          </p:cNvSpPr>
          <p:nvPr/>
        </p:nvSpPr>
        <p:spPr bwMode="auto">
          <a:xfrm>
            <a:off x="6007100" y="3293615"/>
            <a:ext cx="2668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v-SE" altLang="sv-SE" sz="1400" dirty="0">
                <a:latin typeface="Arial Narrow" panose="020B0606020202030204" pitchFamily="34" charset="0"/>
              </a:rPr>
              <a:t>Sysslebäck, Torsby, 1997 </a:t>
            </a:r>
          </a:p>
        </p:txBody>
      </p:sp>
      <p:sp>
        <p:nvSpPr>
          <p:cNvPr id="2" name="Platshållare för bildnummer 1"/>
          <p:cNvSpPr>
            <a:spLocks noGrp="1"/>
          </p:cNvSpPr>
          <p:nvPr>
            <p:ph type="sldNum" sz="quarter" idx="10"/>
          </p:nvPr>
        </p:nvSpPr>
        <p:spPr/>
        <p:txBody>
          <a:bodyPr/>
          <a:lstStyle/>
          <a:p>
            <a:pPr>
              <a:defRPr/>
            </a:pPr>
            <a:fld id="{113B3E56-69DE-4237-B1BC-E317AC0F201A}" type="slidenum">
              <a:rPr lang="sv-SE" smtClean="0"/>
              <a:pPr>
                <a:defRPr/>
              </a:pPr>
              <a:t>18</a:t>
            </a:fld>
            <a:endParaRPr lang="sv-SE"/>
          </a:p>
        </p:txBody>
      </p:sp>
    </p:spTree>
    <p:extLst>
      <p:ext uri="{BB962C8B-B14F-4D97-AF65-F5344CB8AC3E}">
        <p14:creationId xmlns:p14="http://schemas.microsoft.com/office/powerpoint/2010/main" val="4167973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838200"/>
          </a:xfrm>
        </p:spPr>
        <p:txBody>
          <a:bodyPr/>
          <a:lstStyle/>
          <a:p>
            <a:pPr algn="l" eaLnBrk="1" hangingPunct="1"/>
            <a:r>
              <a:rPr lang="sv-SE" altLang="sv-SE" dirty="0"/>
              <a:t>Släntstabilitet - skred</a:t>
            </a:r>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l="1335" t="2791" r="42570"/>
          <a:stretch>
            <a:fillRect/>
          </a:stretch>
        </p:blipFill>
        <p:spPr bwMode="auto">
          <a:xfrm>
            <a:off x="755576" y="844083"/>
            <a:ext cx="2863041" cy="2374506"/>
          </a:xfrm>
          <a:prstGeom prst="rect">
            <a:avLst/>
          </a:prstGeom>
          <a:noFill/>
          <a:ln w="9525">
            <a:solidFill>
              <a:schemeClr val="tx1">
                <a:alpha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205" y="3616564"/>
            <a:ext cx="3811253" cy="25408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4572000" y="719574"/>
            <a:ext cx="4176713" cy="3754874"/>
          </a:xfrm>
          <a:prstGeom prst="rect">
            <a:avLst/>
          </a:prstGeom>
        </p:spPr>
        <p:txBody>
          <a:bodyPr>
            <a:spAutoFit/>
          </a:bodyPr>
          <a:lstStyle/>
          <a:p>
            <a:pPr>
              <a:defRPr/>
            </a:pPr>
            <a:r>
              <a:rPr lang="sv-SE" sz="2000" b="1" dirty="0">
                <a:latin typeface="Arial Narrow" panose="020B0606020202030204" pitchFamily="34" charset="0"/>
              </a:rPr>
              <a:t>Jordskred</a:t>
            </a:r>
          </a:p>
          <a:p>
            <a:pPr>
              <a:defRPr/>
            </a:pPr>
            <a:r>
              <a:rPr lang="sv-SE" sz="2000" dirty="0">
                <a:latin typeface="Arial Narrow" panose="020B0606020202030204" pitchFamily="34" charset="0"/>
              </a:rPr>
              <a:t>Jordskred är en jordmassa som kommer i rörelse och som under </a:t>
            </a:r>
            <a:r>
              <a:rPr lang="sv-SE" sz="2000" dirty="0" smtClean="0">
                <a:latin typeface="Arial Narrow" panose="020B0606020202030204" pitchFamily="34" charset="0"/>
              </a:rPr>
              <a:t>rörelsen, </a:t>
            </a:r>
            <a:r>
              <a:rPr lang="sv-SE" sz="2000" dirty="0">
                <a:latin typeface="Arial Narrow" panose="020B0606020202030204" pitchFamily="34" charset="0"/>
              </a:rPr>
              <a:t>till en </a:t>
            </a:r>
            <a:r>
              <a:rPr lang="sv-SE" sz="2000" dirty="0" smtClean="0">
                <a:latin typeface="Arial Narrow" panose="020B0606020202030204" pitchFamily="34" charset="0"/>
              </a:rPr>
              <a:t>början, </a:t>
            </a:r>
            <a:r>
              <a:rPr lang="sv-SE" sz="2000" dirty="0">
                <a:latin typeface="Arial Narrow" panose="020B0606020202030204" pitchFamily="34" charset="0"/>
              </a:rPr>
              <a:t>är </a:t>
            </a:r>
            <a:r>
              <a:rPr lang="sv-SE" sz="2000" dirty="0" smtClean="0">
                <a:latin typeface="Arial Narrow" panose="020B0606020202030204" pitchFamily="34" charset="0"/>
              </a:rPr>
              <a:t>sammanhängande</a:t>
            </a:r>
            <a:r>
              <a:rPr lang="sv-SE" sz="2000" dirty="0">
                <a:latin typeface="Arial Narrow" panose="020B0606020202030204" pitchFamily="34" charset="0"/>
              </a:rPr>
              <a:t>. Ytlagrets torra jord, torrskorpan, bryts sönder i stora flak och plintar som ställs på kant. </a:t>
            </a:r>
            <a:br>
              <a:rPr lang="sv-SE" sz="2000" dirty="0">
                <a:latin typeface="Arial Narrow" panose="020B0606020202030204" pitchFamily="34" charset="0"/>
              </a:rPr>
            </a:br>
            <a:r>
              <a:rPr lang="sv-SE" sz="2000" dirty="0">
                <a:latin typeface="Arial Narrow" panose="020B0606020202030204" pitchFamily="34" charset="0"/>
              </a:rPr>
              <a:t/>
            </a:r>
            <a:br>
              <a:rPr lang="sv-SE" sz="2000" dirty="0">
                <a:latin typeface="Arial Narrow" panose="020B0606020202030204" pitchFamily="34" charset="0"/>
              </a:rPr>
            </a:br>
            <a:r>
              <a:rPr lang="sv-SE" sz="2000" dirty="0">
                <a:latin typeface="Arial Narrow" panose="020B0606020202030204" pitchFamily="34" charset="0"/>
              </a:rPr>
              <a:t>Jordskred förekommer främst </a:t>
            </a:r>
            <a:r>
              <a:rPr lang="sv-SE" sz="2000" dirty="0" smtClean="0">
                <a:latin typeface="Arial Narrow" panose="020B0606020202030204" pitchFamily="34" charset="0"/>
              </a:rPr>
              <a:t>i </a:t>
            </a:r>
            <a:r>
              <a:rPr lang="sv-SE" sz="2000" dirty="0" err="1" smtClean="0">
                <a:latin typeface="Arial Narrow" panose="020B0606020202030204" pitchFamily="34" charset="0"/>
              </a:rPr>
              <a:t>kohe-sionsjordar</a:t>
            </a:r>
            <a:r>
              <a:rPr lang="sv-SE" sz="2000" dirty="0" smtClean="0">
                <a:latin typeface="Arial Narrow" panose="020B0606020202030204" pitchFamily="34" charset="0"/>
              </a:rPr>
              <a:t> (finkorniga </a:t>
            </a:r>
            <a:r>
              <a:rPr lang="sv-SE" sz="2000" dirty="0" err="1">
                <a:latin typeface="Arial Narrow" panose="020B0606020202030204" pitchFamily="34" charset="0"/>
              </a:rPr>
              <a:t>silt</a:t>
            </a:r>
            <a:r>
              <a:rPr lang="sv-SE" sz="2000" dirty="0">
                <a:latin typeface="Arial Narrow" panose="020B0606020202030204" pitchFamily="34" charset="0"/>
              </a:rPr>
              <a:t>- och </a:t>
            </a:r>
            <a:r>
              <a:rPr lang="sv-SE" sz="2000" dirty="0" smtClean="0">
                <a:latin typeface="Arial Narrow" panose="020B0606020202030204" pitchFamily="34" charset="0"/>
              </a:rPr>
              <a:t>lerjordar), </a:t>
            </a:r>
            <a:r>
              <a:rPr lang="sv-SE" sz="2000" dirty="0">
                <a:latin typeface="Arial Narrow" panose="020B0606020202030204" pitchFamily="34" charset="0"/>
              </a:rPr>
              <a:t>men även i andra jordar med inslag </a:t>
            </a:r>
            <a:r>
              <a:rPr lang="sv-SE" sz="2000" dirty="0" smtClean="0">
                <a:latin typeface="Arial Narrow" panose="020B0606020202030204" pitchFamily="34" charset="0"/>
              </a:rPr>
              <a:t>av </a:t>
            </a:r>
            <a:r>
              <a:rPr lang="sv-SE" sz="2000" dirty="0" err="1" smtClean="0">
                <a:latin typeface="Arial Narrow" panose="020B0606020202030204" pitchFamily="34" charset="0"/>
              </a:rPr>
              <a:t>silt</a:t>
            </a:r>
            <a:r>
              <a:rPr lang="sv-SE" sz="2000" dirty="0" smtClean="0">
                <a:latin typeface="Arial Narrow" panose="020B0606020202030204" pitchFamily="34" charset="0"/>
              </a:rPr>
              <a:t> och lera, till exempel </a:t>
            </a:r>
            <a:r>
              <a:rPr lang="sv-SE" sz="2000" dirty="0">
                <a:latin typeface="Arial Narrow" panose="020B0606020202030204" pitchFamily="34" charset="0"/>
              </a:rPr>
              <a:t>finkornig morän.</a:t>
            </a:r>
          </a:p>
          <a:p>
            <a:pPr>
              <a:defRPr/>
            </a:pPr>
            <a:endParaRPr lang="sv-SE" dirty="0">
              <a:latin typeface="+mn-lt"/>
            </a:endParaRPr>
          </a:p>
        </p:txBody>
      </p:sp>
      <p:sp>
        <p:nvSpPr>
          <p:cNvPr id="11270" name="textruta 2"/>
          <p:cNvSpPr txBox="1">
            <a:spLocks noChangeArrowheads="1"/>
          </p:cNvSpPr>
          <p:nvPr/>
        </p:nvSpPr>
        <p:spPr bwMode="auto">
          <a:xfrm rot="16200000">
            <a:off x="-767783" y="4697408"/>
            <a:ext cx="261200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v-SE" altLang="sv-SE" sz="1400" dirty="0">
                <a:latin typeface="Arial Narrow" panose="020B0606020202030204" pitchFamily="34" charset="0"/>
              </a:rPr>
              <a:t>Lerskred, Vagnhärad 1997. Foto: SGI</a:t>
            </a:r>
          </a:p>
        </p:txBody>
      </p:sp>
      <p:sp>
        <p:nvSpPr>
          <p:cNvPr id="11272" name="textruta 5"/>
          <p:cNvSpPr txBox="1">
            <a:spLocks noChangeArrowheads="1"/>
          </p:cNvSpPr>
          <p:nvPr/>
        </p:nvSpPr>
        <p:spPr bwMode="auto">
          <a:xfrm>
            <a:off x="7471271" y="5201590"/>
            <a:ext cx="13522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sv-SE" altLang="sv-SE" sz="1400" dirty="0">
                <a:latin typeface="Arial Narrow" panose="020B0606020202030204" pitchFamily="34" charset="0"/>
              </a:rPr>
              <a:t>Skredområdet i </a:t>
            </a:r>
            <a:r>
              <a:rPr lang="sv-SE" altLang="sv-SE" sz="1400" dirty="0" err="1">
                <a:latin typeface="Arial Narrow" panose="020B0606020202030204" pitchFamily="34" charset="0"/>
              </a:rPr>
              <a:t>Småröd</a:t>
            </a:r>
            <a:r>
              <a:rPr lang="sv-SE" altLang="sv-SE" sz="1400" dirty="0">
                <a:latin typeface="Arial Narrow" panose="020B0606020202030204" pitchFamily="34" charset="0"/>
              </a:rPr>
              <a:t> </a:t>
            </a:r>
            <a:r>
              <a:rPr lang="sv-SE" altLang="sv-SE" sz="1400" dirty="0" smtClean="0">
                <a:latin typeface="Arial Narrow" panose="020B0606020202030204" pitchFamily="34" charset="0"/>
              </a:rPr>
              <a:t>från söder, 2006.</a:t>
            </a:r>
            <a:endParaRPr lang="sv-SE" altLang="sv-SE" sz="1400" dirty="0">
              <a:latin typeface="Arial Narrow" panose="020B0606020202030204" pitchFamily="34" charset="0"/>
            </a:endParaRPr>
          </a:p>
          <a:p>
            <a:pPr eaLnBrk="1" hangingPunct="1">
              <a:spcBef>
                <a:spcPct val="0"/>
              </a:spcBef>
              <a:buFontTx/>
              <a:buNone/>
            </a:pPr>
            <a:r>
              <a:rPr lang="sv-SE" altLang="sv-SE" sz="1400" dirty="0" smtClean="0">
                <a:latin typeface="Arial Narrow" panose="020B0606020202030204" pitchFamily="34" charset="0"/>
              </a:rPr>
              <a:t>Foto</a:t>
            </a:r>
            <a:r>
              <a:rPr lang="sv-SE" altLang="sv-SE" sz="1400" dirty="0">
                <a:latin typeface="Arial Narrow" panose="020B0606020202030204" pitchFamily="34" charset="0"/>
              </a:rPr>
              <a:t>: </a:t>
            </a:r>
            <a:r>
              <a:rPr lang="sv-SE" altLang="sv-SE" sz="1400" dirty="0" smtClean="0">
                <a:latin typeface="Arial Narrow" panose="020B0606020202030204" pitchFamily="34" charset="0"/>
              </a:rPr>
              <a:t>Vägverket</a:t>
            </a:r>
            <a:endParaRPr lang="sv-SE" altLang="sv-SE" sz="1400" dirty="0">
              <a:latin typeface="Arial Narrow" panose="020B0606020202030204" pitchFamily="34" charset="0"/>
            </a:endParaRPr>
          </a:p>
        </p:txBody>
      </p:sp>
      <p:pic>
        <p:nvPicPr>
          <p:cNvPr id="9" name="Picture 4" descr="S1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504"/>
          <a:stretch/>
        </p:blipFill>
        <p:spPr bwMode="auto">
          <a:xfrm>
            <a:off x="4644008" y="4390592"/>
            <a:ext cx="2824262" cy="1747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bildnummer 2"/>
          <p:cNvSpPr>
            <a:spLocks noGrp="1"/>
          </p:cNvSpPr>
          <p:nvPr>
            <p:ph type="sldNum" sz="quarter" idx="10"/>
          </p:nvPr>
        </p:nvSpPr>
        <p:spPr/>
        <p:txBody>
          <a:bodyPr/>
          <a:lstStyle/>
          <a:p>
            <a:pPr>
              <a:defRPr/>
            </a:pPr>
            <a:fld id="{113B3E56-69DE-4237-B1BC-E317AC0F201A}" type="slidenum">
              <a:rPr lang="sv-SE" smtClean="0"/>
              <a:pPr>
                <a:defRPr/>
              </a:pPr>
              <a:t>19</a:t>
            </a:fld>
            <a:endParaRPr lang="sv-SE"/>
          </a:p>
        </p:txBody>
      </p:sp>
    </p:spTree>
    <p:extLst>
      <p:ext uri="{BB962C8B-B14F-4D97-AF65-F5344CB8AC3E}">
        <p14:creationId xmlns:p14="http://schemas.microsoft.com/office/powerpoint/2010/main" val="1244392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3224" y="274638"/>
            <a:ext cx="8229600" cy="1143000"/>
          </a:xfrm>
        </p:spPr>
        <p:txBody>
          <a:bodyPr/>
          <a:lstStyle/>
          <a:p>
            <a:pPr algn="l"/>
            <a:r>
              <a:rPr lang="sv-SE" kern="1200" dirty="0"/>
              <a:t>Innehåll</a:t>
            </a:r>
          </a:p>
        </p:txBody>
      </p:sp>
      <p:sp>
        <p:nvSpPr>
          <p:cNvPr id="3" name="Platshållare för innehåll 2"/>
          <p:cNvSpPr>
            <a:spLocks noGrp="1"/>
          </p:cNvSpPr>
          <p:nvPr>
            <p:ph idx="1"/>
          </p:nvPr>
        </p:nvSpPr>
        <p:spPr>
          <a:xfrm>
            <a:off x="833224" y="1600200"/>
            <a:ext cx="8229600" cy="4525963"/>
          </a:xfrm>
        </p:spPr>
        <p:txBody>
          <a:bodyPr/>
          <a:lstStyle/>
          <a:p>
            <a:r>
              <a:rPr lang="sv-SE" sz="2800" dirty="0" smtClean="0"/>
              <a:t>Kort </a:t>
            </a:r>
            <a:r>
              <a:rPr lang="sv-SE" sz="2800" dirty="0" smtClean="0"/>
              <a:t>om SGI</a:t>
            </a:r>
          </a:p>
          <a:p>
            <a:r>
              <a:rPr lang="sv-SE" sz="2800" dirty="0" smtClean="0"/>
              <a:t>TIB på SGI</a:t>
            </a:r>
          </a:p>
          <a:p>
            <a:r>
              <a:rPr lang="sv-SE" sz="2800" dirty="0" smtClean="0"/>
              <a:t>SGU/SGI</a:t>
            </a:r>
          </a:p>
          <a:p>
            <a:r>
              <a:rPr lang="sv-SE" sz="2800" dirty="0" smtClean="0"/>
              <a:t>Ras, skred och andra jordrörelser</a:t>
            </a:r>
          </a:p>
          <a:p>
            <a:r>
              <a:rPr lang="sv-SE" sz="2800" dirty="0" smtClean="0"/>
              <a:t>Stabilitetskartering/Skredriskkartering</a:t>
            </a:r>
          </a:p>
        </p:txBody>
      </p:sp>
      <p:sp>
        <p:nvSpPr>
          <p:cNvPr id="4" name="Platshållare för bildnummer 3"/>
          <p:cNvSpPr>
            <a:spLocks noGrp="1"/>
          </p:cNvSpPr>
          <p:nvPr>
            <p:ph type="sldNum" sz="quarter" idx="10"/>
          </p:nvPr>
        </p:nvSpPr>
        <p:spPr/>
        <p:txBody>
          <a:bodyPr/>
          <a:lstStyle/>
          <a:p>
            <a:pPr>
              <a:defRPr/>
            </a:pPr>
            <a:fld id="{113B3E56-69DE-4237-B1BC-E317AC0F201A}" type="slidenum">
              <a:rPr lang="sv-SE" smtClean="0"/>
              <a:pPr>
                <a:defRPr/>
              </a:pPr>
              <a:t>2</a:t>
            </a:fld>
            <a:endParaRPr lang="sv-SE"/>
          </a:p>
        </p:txBody>
      </p:sp>
    </p:spTree>
    <p:extLst>
      <p:ext uri="{BB962C8B-B14F-4D97-AF65-F5344CB8AC3E}">
        <p14:creationId xmlns:p14="http://schemas.microsoft.com/office/powerpoint/2010/main" val="2829270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9263" y="188913"/>
            <a:ext cx="6400800" cy="1143000"/>
          </a:xfrm>
        </p:spPr>
        <p:txBody>
          <a:bodyPr/>
          <a:lstStyle/>
          <a:p>
            <a:pPr algn="l">
              <a:defRPr/>
            </a:pPr>
            <a:r>
              <a:rPr lang="sv-SE" dirty="0"/>
              <a:t>Slamströmmar</a:t>
            </a:r>
          </a:p>
        </p:txBody>
      </p:sp>
      <p:sp>
        <p:nvSpPr>
          <p:cNvPr id="5" name="textruta 4"/>
          <p:cNvSpPr txBox="1"/>
          <p:nvPr/>
        </p:nvSpPr>
        <p:spPr>
          <a:xfrm>
            <a:off x="468313" y="1238250"/>
            <a:ext cx="6840537" cy="1016000"/>
          </a:xfrm>
          <a:prstGeom prst="rect">
            <a:avLst/>
          </a:prstGeom>
          <a:noFill/>
        </p:spPr>
        <p:txBody>
          <a:bodyPr>
            <a:spAutoFit/>
          </a:bodyPr>
          <a:lstStyle/>
          <a:p>
            <a:pPr>
              <a:defRPr/>
            </a:pPr>
            <a:r>
              <a:rPr lang="sv-SE" sz="1800" dirty="0">
                <a:solidFill>
                  <a:schemeClr val="dk1"/>
                </a:solidFill>
                <a:latin typeface="+mn-lt"/>
              </a:rPr>
              <a:t>Slamström är en trögflytande massa av vatten, jord och växtmaterial som strömmar ner för en sluttning eller i en ravin.</a:t>
            </a:r>
          </a:p>
          <a:p>
            <a:pPr>
              <a:defRPr/>
            </a:pPr>
            <a:endParaRPr lang="sv-SE" dirty="0"/>
          </a:p>
        </p:txBody>
      </p:sp>
      <p:sp>
        <p:nvSpPr>
          <p:cNvPr id="10" name="textruta 9"/>
          <p:cNvSpPr txBox="1"/>
          <p:nvPr/>
        </p:nvSpPr>
        <p:spPr>
          <a:xfrm>
            <a:off x="482600" y="1989138"/>
            <a:ext cx="6091238" cy="1200329"/>
          </a:xfrm>
          <a:prstGeom prst="rect">
            <a:avLst/>
          </a:prstGeom>
          <a:noFill/>
        </p:spPr>
        <p:txBody>
          <a:bodyPr>
            <a:spAutoFit/>
          </a:bodyPr>
          <a:lstStyle/>
          <a:p>
            <a:pPr eaLnBrk="1" hangingPunct="1">
              <a:defRPr/>
            </a:pPr>
            <a:r>
              <a:rPr lang="sv-SE" sz="1800" dirty="0">
                <a:solidFill>
                  <a:schemeClr val="dk1"/>
                </a:solidFill>
                <a:latin typeface="+mn-lt"/>
              </a:rPr>
              <a:t>Högt flöde, koncentration av vatten</a:t>
            </a:r>
          </a:p>
          <a:p>
            <a:pPr eaLnBrk="1" hangingPunct="1">
              <a:defRPr/>
            </a:pPr>
            <a:r>
              <a:rPr lang="sv-SE" sz="1800" dirty="0">
                <a:solidFill>
                  <a:schemeClr val="dk1"/>
                </a:solidFill>
                <a:latin typeface="+mn-lt"/>
              </a:rPr>
              <a:t>Orsakar erosion, ras, materialtransport </a:t>
            </a:r>
          </a:p>
          <a:p>
            <a:pPr eaLnBrk="1" hangingPunct="1">
              <a:defRPr/>
            </a:pPr>
            <a:r>
              <a:rPr lang="sv-SE" sz="1800" dirty="0">
                <a:solidFill>
                  <a:schemeClr val="dk1"/>
                </a:solidFill>
                <a:latin typeface="+mn-lt"/>
              </a:rPr>
              <a:t>Återkommer ofta på samma ställen</a:t>
            </a:r>
          </a:p>
          <a:p>
            <a:pPr eaLnBrk="1" hangingPunct="1">
              <a:defRPr/>
            </a:pPr>
            <a:r>
              <a:rPr lang="sv-SE" sz="1800" dirty="0">
                <a:solidFill>
                  <a:schemeClr val="dk1"/>
                </a:solidFill>
                <a:latin typeface="+mn-lt"/>
              </a:rPr>
              <a:t>Stor destruktiv </a:t>
            </a:r>
            <a:r>
              <a:rPr lang="sv-SE" sz="1800" dirty="0" smtClean="0">
                <a:solidFill>
                  <a:schemeClr val="dk1"/>
                </a:solidFill>
                <a:latin typeface="+mn-lt"/>
              </a:rPr>
              <a:t>kraft</a:t>
            </a:r>
            <a:endParaRPr lang="sv-SE" sz="1800" dirty="0">
              <a:solidFill>
                <a:schemeClr val="dk1"/>
              </a:solidFill>
              <a:latin typeface="+mn-lt"/>
            </a:endParaRPr>
          </a:p>
        </p:txBody>
      </p:sp>
      <p:pic>
        <p:nvPicPr>
          <p:cNvPr id="32773" name="Picture 8" descr="flygbild_1.jpg"/>
          <p:cNvPicPr>
            <a:picLocks noChangeAspect="1" noChangeArrowheads="1"/>
          </p:cNvPicPr>
          <p:nvPr/>
        </p:nvPicPr>
        <p:blipFill>
          <a:blip r:embed="rId4">
            <a:extLst>
              <a:ext uri="{28A0092B-C50C-407E-A947-70E740481C1C}">
                <a14:useLocalDpi xmlns:a14="http://schemas.microsoft.com/office/drawing/2010/main" val="0"/>
              </a:ext>
            </a:extLst>
          </a:blip>
          <a:srcRect l="16673"/>
          <a:stretch>
            <a:fillRect/>
          </a:stretch>
        </p:blipFill>
        <p:spPr bwMode="auto">
          <a:xfrm>
            <a:off x="323850" y="3716338"/>
            <a:ext cx="3354388"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4" name="Objekt 12"/>
          <p:cNvGraphicFramePr>
            <a:graphicFrameLocks noChangeAspect="1"/>
          </p:cNvGraphicFramePr>
          <p:nvPr/>
        </p:nvGraphicFramePr>
        <p:xfrm>
          <a:off x="3167063" y="4076700"/>
          <a:ext cx="3692525" cy="2459038"/>
        </p:xfrm>
        <a:graphic>
          <a:graphicData uri="http://schemas.openxmlformats.org/presentationml/2006/ole">
            <mc:AlternateContent xmlns:mc="http://schemas.openxmlformats.org/markup-compatibility/2006">
              <mc:Choice xmlns:v="urn:schemas-microsoft-com:vml" Requires="v">
                <p:oleObj spid="_x0000_s1037" name="Bild" r:id="rId5" imgW="2741944" imgH="1827960" progId="Word.Picture.8">
                  <p:embed/>
                </p:oleObj>
              </mc:Choice>
              <mc:Fallback>
                <p:oleObj name="Bild" r:id="rId5" imgW="2741944" imgH="182796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7063" y="4076700"/>
                        <a:ext cx="369252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75" name="Picture 2" descr="KALTENBACH-MUR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325" y="1628775"/>
            <a:ext cx="243046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Platshållare för bildnumm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668ECDD7-7760-4E68-8AD5-E47E28A2734B}" type="slidenum">
              <a:rPr lang="sv-SE" altLang="sv-SE" smtClean="0">
                <a:solidFill>
                  <a:schemeClr val="bg1"/>
                </a:solidFill>
              </a:rPr>
              <a:pPr/>
              <a:t>20</a:t>
            </a:fld>
            <a:endParaRPr lang="sv-SE" altLang="sv-SE" smtClean="0">
              <a:solidFill>
                <a:schemeClr val="bg1"/>
              </a:solidFill>
            </a:endParaRPr>
          </a:p>
        </p:txBody>
      </p:sp>
      <p:pic>
        <p:nvPicPr>
          <p:cNvPr id="3" name="Bildobjekt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850" y="3716338"/>
            <a:ext cx="36417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468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23850" y="188913"/>
            <a:ext cx="7772400" cy="863823"/>
          </a:xfrm>
        </p:spPr>
        <p:txBody>
          <a:bodyPr/>
          <a:lstStyle/>
          <a:p>
            <a:pPr algn="l">
              <a:defRPr/>
            </a:pPr>
            <a:r>
              <a:rPr lang="sv-SE" dirty="0" smtClean="0"/>
              <a:t>Erosion</a:t>
            </a:r>
            <a:endParaRPr lang="sv-SE" dirty="0"/>
          </a:p>
        </p:txBody>
      </p:sp>
      <p:sp>
        <p:nvSpPr>
          <p:cNvPr id="19459" name="Rectangle 3"/>
          <p:cNvSpPr>
            <a:spLocks noGrp="1" noChangeArrowheads="1"/>
          </p:cNvSpPr>
          <p:nvPr>
            <p:ph type="subTitle" idx="1"/>
          </p:nvPr>
        </p:nvSpPr>
        <p:spPr>
          <a:xfrm>
            <a:off x="390382" y="908050"/>
            <a:ext cx="6219353" cy="3722688"/>
          </a:xfrm>
        </p:spPr>
        <p:txBody>
          <a:bodyPr/>
          <a:lstStyle/>
          <a:p>
            <a:pPr lvl="0" algn="l"/>
            <a:r>
              <a:rPr lang="sv-SE" sz="1600" kern="1200" dirty="0">
                <a:solidFill>
                  <a:schemeClr val="dk1"/>
                </a:solidFill>
              </a:rPr>
              <a:t>Erosion är den nednötning och transport av jord och berg som orsakas av vind, rinnande vatten, vågor eller is</a:t>
            </a:r>
          </a:p>
          <a:p>
            <a:pPr marL="285750" indent="-285750" algn="l">
              <a:buFont typeface="Calibri" panose="020F0502020204030204" pitchFamily="34" charset="0"/>
              <a:buChar char="–"/>
              <a:defRPr/>
            </a:pPr>
            <a:r>
              <a:rPr lang="sv-SE" sz="1600" b="0" kern="1200" dirty="0" smtClean="0">
                <a:solidFill>
                  <a:schemeClr val="dk1"/>
                </a:solidFill>
              </a:rPr>
              <a:t>Erosion </a:t>
            </a:r>
            <a:r>
              <a:rPr lang="sv-SE" sz="1600" b="0" kern="1200" dirty="0">
                <a:solidFill>
                  <a:schemeClr val="dk1"/>
                </a:solidFill>
              </a:rPr>
              <a:t>av strömmande vatten (vattendrag)</a:t>
            </a:r>
          </a:p>
          <a:p>
            <a:pPr marL="285750" indent="-285750" algn="l">
              <a:buFont typeface="Calibri" panose="020F0502020204030204" pitchFamily="34" charset="0"/>
              <a:buChar char="–"/>
              <a:defRPr/>
            </a:pPr>
            <a:r>
              <a:rPr lang="sv-SE" sz="1600" b="0" kern="1200" dirty="0">
                <a:solidFill>
                  <a:schemeClr val="dk1"/>
                </a:solidFill>
              </a:rPr>
              <a:t>Erosion av vågor, strömmar </a:t>
            </a:r>
            <a:r>
              <a:rPr lang="sv-SE" sz="1600" b="0" kern="1200" dirty="0" err="1">
                <a:solidFill>
                  <a:schemeClr val="dk1"/>
                </a:solidFill>
              </a:rPr>
              <a:t>inkl</a:t>
            </a:r>
            <a:r>
              <a:rPr lang="sv-SE" sz="1600" b="0" kern="1200" dirty="0">
                <a:solidFill>
                  <a:schemeClr val="dk1"/>
                </a:solidFill>
              </a:rPr>
              <a:t> fartygstrafik </a:t>
            </a:r>
          </a:p>
          <a:p>
            <a:pPr marL="285750" indent="-285750" algn="l">
              <a:buFont typeface="Calibri" panose="020F0502020204030204" pitchFamily="34" charset="0"/>
              <a:buChar char="–"/>
              <a:defRPr/>
            </a:pPr>
            <a:r>
              <a:rPr lang="sv-SE" sz="1600" b="0" kern="1200" dirty="0">
                <a:solidFill>
                  <a:schemeClr val="dk1"/>
                </a:solidFill>
              </a:rPr>
              <a:t>Erosion av ytvattenavrinning </a:t>
            </a:r>
          </a:p>
          <a:p>
            <a:pPr marL="285750" indent="-285750" algn="l">
              <a:buFont typeface="Calibri" panose="020F0502020204030204" pitchFamily="34" charset="0"/>
              <a:buChar char="–"/>
              <a:defRPr/>
            </a:pPr>
            <a:r>
              <a:rPr lang="sv-SE" sz="1600" b="0" kern="1200" dirty="0">
                <a:solidFill>
                  <a:schemeClr val="dk1"/>
                </a:solidFill>
              </a:rPr>
              <a:t>Inre (i jorden) erosion</a:t>
            </a:r>
          </a:p>
          <a:p>
            <a:pPr marL="285750" indent="-285750" algn="l">
              <a:buFont typeface="Calibri" panose="020F0502020204030204" pitchFamily="34" charset="0"/>
              <a:buChar char="–"/>
              <a:defRPr/>
            </a:pPr>
            <a:r>
              <a:rPr lang="sv-SE" sz="1600" b="0" kern="1200" dirty="0">
                <a:solidFill>
                  <a:schemeClr val="dk1"/>
                </a:solidFill>
              </a:rPr>
              <a:t>Erosion av slamströmmar</a:t>
            </a:r>
          </a:p>
          <a:p>
            <a:pPr marL="285750" indent="-285750" algn="l">
              <a:buFont typeface="Calibri" panose="020F0502020204030204" pitchFamily="34" charset="0"/>
              <a:buChar char="–"/>
              <a:defRPr/>
            </a:pPr>
            <a:r>
              <a:rPr lang="sv-SE" sz="1600" b="0" kern="1200" dirty="0">
                <a:solidFill>
                  <a:schemeClr val="dk1"/>
                </a:solidFill>
              </a:rPr>
              <a:t>Vinderosion</a:t>
            </a:r>
          </a:p>
          <a:p>
            <a:pPr marL="285750" indent="-285750" algn="l">
              <a:buFont typeface="Calibri" panose="020F0502020204030204" pitchFamily="34" charset="0"/>
              <a:buChar char="–"/>
              <a:defRPr/>
            </a:pPr>
            <a:r>
              <a:rPr lang="sv-SE" sz="1600" b="0" kern="1200" dirty="0">
                <a:solidFill>
                  <a:schemeClr val="dk1"/>
                </a:solidFill>
              </a:rPr>
              <a:t>Erosion av isrörelser</a:t>
            </a:r>
          </a:p>
          <a:p>
            <a:pPr marL="285750" indent="-285750" algn="l">
              <a:buFont typeface="Calibri" panose="020F0502020204030204" pitchFamily="34" charset="0"/>
              <a:buChar char="–"/>
              <a:defRPr/>
            </a:pPr>
            <a:r>
              <a:rPr lang="sv-SE" sz="1600" b="0" kern="1200" dirty="0">
                <a:solidFill>
                  <a:schemeClr val="dk1"/>
                </a:solidFill>
              </a:rPr>
              <a:t>Mänsklig påverkan samt djur</a:t>
            </a:r>
          </a:p>
        </p:txBody>
      </p:sp>
      <p:pic>
        <p:nvPicPr>
          <p:cNvPr id="35844" name="Picture 4" descr="PICT06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31589">
            <a:off x="6372225" y="188913"/>
            <a:ext cx="18367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Bildobjekt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2114550"/>
            <a:ext cx="34512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Bildobjekt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0975" y="4335463"/>
            <a:ext cx="345598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Bildobjekt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738" y="3862388"/>
            <a:ext cx="36544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Platshållare för bildnummer 2"/>
          <p:cNvSpPr txBox="1">
            <a:spLocks/>
          </p:cNvSpPr>
          <p:nvPr/>
        </p:nvSpPr>
        <p:spPr bwMode="auto">
          <a:xfrm>
            <a:off x="8707438" y="6383338"/>
            <a:ext cx="368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Calibri" pitchFamily="34" charset="0"/>
              </a:defRPr>
            </a:lvl1pPr>
            <a:lvl2pPr marL="741363" indent="-285750">
              <a:spcBef>
                <a:spcPct val="20000"/>
              </a:spcBef>
              <a:buChar char="–"/>
              <a:defRPr sz="2100">
                <a:solidFill>
                  <a:schemeClr val="tx1"/>
                </a:solidFill>
                <a:latin typeface="Calibri" pitchFamily="34" charset="0"/>
              </a:defRPr>
            </a:lvl2pPr>
            <a:lvl3pPr marL="1141413" indent="-228600">
              <a:spcBef>
                <a:spcPct val="20000"/>
              </a:spcBef>
              <a:buChar char="•"/>
              <a:defRPr b="1">
                <a:solidFill>
                  <a:schemeClr val="tx1"/>
                </a:solidFill>
                <a:latin typeface="Calibri" pitchFamily="34" charset="0"/>
              </a:defRPr>
            </a:lvl3pPr>
            <a:lvl4pPr marL="1598613" indent="-228600">
              <a:spcBef>
                <a:spcPct val="20000"/>
              </a:spcBef>
              <a:buChar char="–"/>
              <a:defRPr>
                <a:solidFill>
                  <a:schemeClr val="tx1"/>
                </a:solidFill>
                <a:latin typeface="Calibri" pitchFamily="34" charset="0"/>
              </a:defRPr>
            </a:lvl4pPr>
            <a:lvl5pPr marL="2055813" indent="-228600">
              <a:spcBef>
                <a:spcPct val="20000"/>
              </a:spcBef>
              <a:buChar char="»"/>
              <a:defRPr i="1">
                <a:solidFill>
                  <a:schemeClr val="tx1"/>
                </a:solidFill>
                <a:latin typeface="Calibri" pitchFamily="34" charset="0"/>
              </a:defRPr>
            </a:lvl5pPr>
            <a:lvl6pPr marL="2513013" indent="-228600" eaLnBrk="0" fontAlgn="base" hangingPunct="0">
              <a:spcBef>
                <a:spcPct val="20000"/>
              </a:spcBef>
              <a:spcAft>
                <a:spcPct val="0"/>
              </a:spcAft>
              <a:buChar char="»"/>
              <a:defRPr i="1">
                <a:solidFill>
                  <a:schemeClr val="tx1"/>
                </a:solidFill>
                <a:latin typeface="Calibri" pitchFamily="34" charset="0"/>
              </a:defRPr>
            </a:lvl6pPr>
            <a:lvl7pPr marL="2970213" indent="-228600" eaLnBrk="0" fontAlgn="base" hangingPunct="0">
              <a:spcBef>
                <a:spcPct val="20000"/>
              </a:spcBef>
              <a:spcAft>
                <a:spcPct val="0"/>
              </a:spcAft>
              <a:buChar char="»"/>
              <a:defRPr i="1">
                <a:solidFill>
                  <a:schemeClr val="tx1"/>
                </a:solidFill>
                <a:latin typeface="Calibri" pitchFamily="34" charset="0"/>
              </a:defRPr>
            </a:lvl7pPr>
            <a:lvl8pPr marL="3427413" indent="-228600" eaLnBrk="0" fontAlgn="base" hangingPunct="0">
              <a:spcBef>
                <a:spcPct val="20000"/>
              </a:spcBef>
              <a:spcAft>
                <a:spcPct val="0"/>
              </a:spcAft>
              <a:buChar char="»"/>
              <a:defRPr i="1">
                <a:solidFill>
                  <a:schemeClr val="tx1"/>
                </a:solidFill>
                <a:latin typeface="Calibri" pitchFamily="34" charset="0"/>
              </a:defRPr>
            </a:lvl8pPr>
            <a:lvl9pPr marL="3884613" indent="-228600" eaLnBrk="0" fontAlgn="base" hangingPunct="0">
              <a:spcBef>
                <a:spcPct val="20000"/>
              </a:spcBef>
              <a:spcAft>
                <a:spcPct val="0"/>
              </a:spcAft>
              <a:buChar char="»"/>
              <a:defRPr i="1">
                <a:solidFill>
                  <a:schemeClr val="tx1"/>
                </a:solidFill>
                <a:latin typeface="Calibri" pitchFamily="34" charset="0"/>
              </a:defRPr>
            </a:lvl9pPr>
          </a:lstStyle>
          <a:p>
            <a:pPr>
              <a:spcBef>
                <a:spcPct val="0"/>
              </a:spcBef>
              <a:buFontTx/>
              <a:buNone/>
            </a:pPr>
            <a:fld id="{F597ABD2-6768-4D26-AC8F-B9579BEC1B1A}" type="slidenum">
              <a:rPr lang="sv-SE" altLang="sv-SE" sz="1200" b="0">
                <a:solidFill>
                  <a:schemeClr val="bg1"/>
                </a:solidFill>
                <a:latin typeface="Times New Roman" pitchFamily="18" charset="0"/>
              </a:rPr>
              <a:pPr>
                <a:spcBef>
                  <a:spcPct val="0"/>
                </a:spcBef>
                <a:buFontTx/>
                <a:buNone/>
              </a:pPr>
              <a:t>21</a:t>
            </a:fld>
            <a:endParaRPr lang="sv-SE" altLang="sv-SE" sz="1200" b="0">
              <a:solidFill>
                <a:schemeClr val="bg1"/>
              </a:solidFill>
              <a:latin typeface="Times New Roman" pitchFamily="18" charset="0"/>
            </a:endParaRPr>
          </a:p>
        </p:txBody>
      </p:sp>
      <p:sp>
        <p:nvSpPr>
          <p:cNvPr id="2" name="Platshållare för bildnummer 1"/>
          <p:cNvSpPr>
            <a:spLocks noGrp="1"/>
          </p:cNvSpPr>
          <p:nvPr>
            <p:ph type="sldNum" sz="quarter" idx="10"/>
          </p:nvPr>
        </p:nvSpPr>
        <p:spPr/>
        <p:txBody>
          <a:bodyPr/>
          <a:lstStyle/>
          <a:p>
            <a:pPr>
              <a:defRPr/>
            </a:pPr>
            <a:fld id="{5F24873A-BA66-41F2-8EF3-38EF30AFA671}" type="slidenum">
              <a:rPr lang="sv-SE" smtClean="0"/>
              <a:pPr>
                <a:defRPr/>
              </a:pPr>
              <a:t>21</a:t>
            </a:fld>
            <a:endParaRPr lang="sv-SE"/>
          </a:p>
        </p:txBody>
      </p:sp>
    </p:spTree>
    <p:extLst>
      <p:ext uri="{BB962C8B-B14F-4D97-AF65-F5344CB8AC3E}">
        <p14:creationId xmlns:p14="http://schemas.microsoft.com/office/powerpoint/2010/main" val="322258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Översvämning</a:t>
            </a:r>
          </a:p>
        </p:txBody>
      </p:sp>
      <p:sp>
        <p:nvSpPr>
          <p:cNvPr id="3" name="Platshållare för innehåll 2"/>
          <p:cNvSpPr>
            <a:spLocks noGrp="1"/>
          </p:cNvSpPr>
          <p:nvPr>
            <p:ph idx="1"/>
          </p:nvPr>
        </p:nvSpPr>
        <p:spPr>
          <a:xfrm>
            <a:off x="548695" y="1520567"/>
            <a:ext cx="4062549" cy="3101203"/>
          </a:xfrm>
          <a:solidFill>
            <a:schemeClr val="tx2">
              <a:lumMod val="20000"/>
              <a:lumOff val="80000"/>
            </a:schemeClr>
          </a:solidFill>
          <a:ln>
            <a:solidFill>
              <a:schemeClr val="tx1"/>
            </a:solidFill>
          </a:ln>
        </p:spPr>
        <p:txBody>
          <a:bodyPr/>
          <a:lstStyle/>
          <a:p>
            <a:pPr marL="0" indent="0">
              <a:buNone/>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rPr>
              <a:t>Översvämning i sig är ingen geoteknisk säkerhetsfråga, dock kan den påverka erosionsförloppet och i förlängningen sannolikheten för ras och skred.</a:t>
            </a:r>
          </a:p>
          <a:p>
            <a:pPr marL="0" indent="0">
              <a:buNone/>
            </a:pPr>
            <a:endPar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pPr marL="0" indent="0">
              <a:buNone/>
            </a:pPr>
            <a:r>
              <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rPr>
              <a:t>I samband med uppförande av översvämningsskydd behöver även stabiliteten för dessa beaktas.</a:t>
            </a:r>
          </a:p>
        </p:txBody>
      </p:sp>
      <p:pic>
        <p:nvPicPr>
          <p:cNvPr id="5" name="Picture 5" descr="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17" y="2718144"/>
            <a:ext cx="3891609" cy="291942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ruta 5"/>
          <p:cNvSpPr txBox="1"/>
          <p:nvPr/>
        </p:nvSpPr>
        <p:spPr>
          <a:xfrm rot="16200000">
            <a:off x="7575664" y="4211267"/>
            <a:ext cx="2566394" cy="286198"/>
          </a:xfrm>
          <a:prstGeom prst="rect">
            <a:avLst/>
          </a:prstGeom>
          <a:noFill/>
        </p:spPr>
        <p:txBody>
          <a:bodyPr wrap="square" lIns="70070" tIns="35035" rIns="70070" bIns="35035" rtlCol="0">
            <a:spAutoFit/>
          </a:bodyPr>
          <a:lstStyle/>
          <a:p>
            <a:r>
              <a:rPr lang="sv-SE" sz="1400" kern="0" dirty="0">
                <a:solidFill>
                  <a:schemeClr val="accent4">
                    <a:lumMod val="90000"/>
                    <a:lumOff val="10000"/>
                  </a:schemeClr>
                </a:solidFill>
                <a:latin typeface="Segoe UI" panose="020B0502040204020203" pitchFamily="34" charset="0"/>
                <a:ea typeface="Segoe UI" panose="020B0502040204020203" pitchFamily="34" charset="0"/>
                <a:cs typeface="Segoe UI" panose="020B0502040204020203" pitchFamily="34" charset="0"/>
              </a:rPr>
              <a:t>Foto: Ystad kommun</a:t>
            </a:r>
          </a:p>
        </p:txBody>
      </p:sp>
      <p:sp>
        <p:nvSpPr>
          <p:cNvPr id="4" name="Platshållare för bildnummer 3"/>
          <p:cNvSpPr>
            <a:spLocks noGrp="1"/>
          </p:cNvSpPr>
          <p:nvPr>
            <p:ph type="sldNum" sz="quarter" idx="10"/>
          </p:nvPr>
        </p:nvSpPr>
        <p:spPr/>
        <p:txBody>
          <a:bodyPr/>
          <a:lstStyle/>
          <a:p>
            <a:pPr>
              <a:defRPr/>
            </a:pPr>
            <a:fld id="{113B3E56-69DE-4237-B1BC-E317AC0F201A}" type="slidenum">
              <a:rPr lang="sv-SE" smtClean="0"/>
              <a:pPr>
                <a:defRPr/>
              </a:pPr>
              <a:t>22</a:t>
            </a:fld>
            <a:endParaRPr lang="sv-SE"/>
          </a:p>
        </p:txBody>
      </p:sp>
    </p:spTree>
    <p:extLst>
      <p:ext uri="{BB962C8B-B14F-4D97-AF65-F5344CB8AC3E}">
        <p14:creationId xmlns:p14="http://schemas.microsoft.com/office/powerpoint/2010/main" val="267246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p:cNvSpPr/>
          <p:nvPr/>
        </p:nvSpPr>
        <p:spPr>
          <a:xfrm>
            <a:off x="600947" y="1311991"/>
            <a:ext cx="3690265" cy="2165802"/>
          </a:xfrm>
          <a:prstGeom prst="round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sv-SE">
              <a:solidFill>
                <a:schemeClr val="lt1"/>
              </a:solidFill>
            </a:endParaRPr>
          </a:p>
        </p:txBody>
      </p:sp>
      <p:sp>
        <p:nvSpPr>
          <p:cNvPr id="476162" name="Rectangle 2"/>
          <p:cNvSpPr>
            <a:spLocks noGrp="1" noChangeArrowheads="1"/>
          </p:cNvSpPr>
          <p:nvPr>
            <p:ph type="title"/>
          </p:nvPr>
        </p:nvSpPr>
        <p:spPr>
          <a:xfrm>
            <a:off x="71885" y="53752"/>
            <a:ext cx="8964613" cy="1143001"/>
          </a:xfrm>
        </p:spPr>
        <p:txBody>
          <a:bodyPr/>
          <a:lstStyle/>
          <a:p>
            <a:r>
              <a:rPr lang="sv-SE" dirty="0"/>
              <a:t>Hur kommer klimatförändringen att påverka?</a:t>
            </a:r>
          </a:p>
        </p:txBody>
      </p:sp>
      <p:graphicFrame>
        <p:nvGraphicFramePr>
          <p:cNvPr id="9" name="Diagram 8"/>
          <p:cNvGraphicFramePr/>
          <p:nvPr>
            <p:extLst>
              <p:ext uri="{D42A27DB-BD31-4B8C-83A1-F6EECF244321}">
                <p14:modId xmlns:p14="http://schemas.microsoft.com/office/powerpoint/2010/main" val="1493021427"/>
              </p:ext>
            </p:extLst>
          </p:nvPr>
        </p:nvGraphicFramePr>
        <p:xfrm>
          <a:off x="4067944" y="1424280"/>
          <a:ext cx="5167086" cy="4381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öger 2"/>
          <p:cNvSpPr/>
          <p:nvPr/>
        </p:nvSpPr>
        <p:spPr>
          <a:xfrm>
            <a:off x="779580" y="3969552"/>
            <a:ext cx="360040"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sv-SE"/>
          </a:p>
        </p:txBody>
      </p:sp>
      <p:sp>
        <p:nvSpPr>
          <p:cNvPr id="8" name="Höger 7"/>
          <p:cNvSpPr/>
          <p:nvPr/>
        </p:nvSpPr>
        <p:spPr>
          <a:xfrm>
            <a:off x="791968" y="5664823"/>
            <a:ext cx="360040"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sv-SE"/>
          </a:p>
        </p:txBody>
      </p:sp>
      <p:sp>
        <p:nvSpPr>
          <p:cNvPr id="4" name="Rektangel 3"/>
          <p:cNvSpPr/>
          <p:nvPr/>
        </p:nvSpPr>
        <p:spPr>
          <a:xfrm>
            <a:off x="827584" y="1466203"/>
            <a:ext cx="3240360" cy="1877425"/>
          </a:xfrm>
          <a:prstGeom prst="rect">
            <a:avLst/>
          </a:prstGeom>
        </p:spPr>
        <p:txBody>
          <a:bodyPr wrap="square" lIns="91430" tIns="45714" rIns="91430" bIns="45714">
            <a:spAutoFit/>
          </a:bodyPr>
          <a:lstStyle/>
          <a:p>
            <a:pPr marL="285718" indent="-285718">
              <a:buFont typeface="Arial" pitchFamily="34" charset="0"/>
              <a:buChar char="•"/>
            </a:pPr>
            <a:r>
              <a:rPr lang="sv-SE" sz="2000" dirty="0"/>
              <a:t>ökad nederbörd, mer intensiva regn</a:t>
            </a:r>
          </a:p>
          <a:p>
            <a:pPr marL="285718" indent="-285718">
              <a:buFont typeface="Arial" pitchFamily="34" charset="0"/>
              <a:buChar char="•"/>
            </a:pPr>
            <a:endParaRPr lang="sv-SE" sz="800" dirty="0"/>
          </a:p>
          <a:p>
            <a:pPr marL="285718" indent="-285718">
              <a:buFont typeface="Arial" pitchFamily="34" charset="0"/>
              <a:buChar char="•"/>
            </a:pPr>
            <a:r>
              <a:rPr lang="sv-SE" sz="2000" dirty="0"/>
              <a:t>ökad ytavrinning</a:t>
            </a:r>
          </a:p>
          <a:p>
            <a:pPr marL="285718" indent="-285718">
              <a:buFont typeface="Arial" pitchFamily="34" charset="0"/>
              <a:buChar char="•"/>
            </a:pPr>
            <a:endParaRPr lang="sv-SE" sz="800" dirty="0"/>
          </a:p>
          <a:p>
            <a:pPr marL="285718" indent="-285718">
              <a:buFont typeface="Arial" pitchFamily="34" charset="0"/>
              <a:buChar char="•"/>
            </a:pPr>
            <a:r>
              <a:rPr lang="sv-SE" sz="2000" dirty="0"/>
              <a:t>högre vattenföring och vattenstånd </a:t>
            </a:r>
          </a:p>
        </p:txBody>
      </p:sp>
      <p:sp>
        <p:nvSpPr>
          <p:cNvPr id="6" name="Rektangel 5"/>
          <p:cNvSpPr/>
          <p:nvPr/>
        </p:nvSpPr>
        <p:spPr>
          <a:xfrm>
            <a:off x="1152008" y="5646160"/>
            <a:ext cx="3862300" cy="400097"/>
          </a:xfrm>
          <a:prstGeom prst="rect">
            <a:avLst/>
          </a:prstGeom>
        </p:spPr>
        <p:txBody>
          <a:bodyPr wrap="square" lIns="91430" tIns="45714" rIns="91430" bIns="45714">
            <a:spAutoFit/>
          </a:bodyPr>
          <a:lstStyle/>
          <a:p>
            <a:r>
              <a:rPr lang="sv-SE" sz="2000" dirty="0"/>
              <a:t>Försämrad stabilitet</a:t>
            </a:r>
          </a:p>
        </p:txBody>
      </p:sp>
      <p:sp>
        <p:nvSpPr>
          <p:cNvPr id="11" name="Rektangel 10"/>
          <p:cNvSpPr/>
          <p:nvPr/>
        </p:nvSpPr>
        <p:spPr>
          <a:xfrm>
            <a:off x="1133301" y="3895740"/>
            <a:ext cx="3862300" cy="1631204"/>
          </a:xfrm>
          <a:prstGeom prst="rect">
            <a:avLst/>
          </a:prstGeom>
        </p:spPr>
        <p:txBody>
          <a:bodyPr wrap="square" lIns="91430" tIns="45714" rIns="91430" bIns="45714">
            <a:spAutoFit/>
          </a:bodyPr>
          <a:lstStyle/>
          <a:p>
            <a:r>
              <a:rPr lang="sv-SE" sz="2000" dirty="0"/>
              <a:t>Vattenståndsvariationer </a:t>
            </a:r>
            <a:br>
              <a:rPr lang="sv-SE" sz="2000" dirty="0"/>
            </a:br>
            <a:r>
              <a:rPr lang="sv-SE" sz="2000" dirty="0"/>
              <a:t>och höjning av </a:t>
            </a:r>
          </a:p>
          <a:p>
            <a:r>
              <a:rPr lang="sv-SE" sz="2000" dirty="0"/>
              <a:t>grundvattenytan, ökad erosion, ökad risk för skred, ras, och slamströmmar</a:t>
            </a:r>
          </a:p>
        </p:txBody>
      </p:sp>
      <p:sp>
        <p:nvSpPr>
          <p:cNvPr id="2" name="Platshållare för bildnummer 1"/>
          <p:cNvSpPr>
            <a:spLocks noGrp="1"/>
          </p:cNvSpPr>
          <p:nvPr>
            <p:ph type="sldNum" sz="quarter" idx="10"/>
          </p:nvPr>
        </p:nvSpPr>
        <p:spPr/>
        <p:txBody>
          <a:bodyPr/>
          <a:lstStyle/>
          <a:p>
            <a:pPr>
              <a:defRPr/>
            </a:pPr>
            <a:fld id="{113B3E56-69DE-4237-B1BC-E317AC0F201A}" type="slidenum">
              <a:rPr lang="sv-SE" smtClean="0"/>
              <a:pPr>
                <a:defRPr/>
              </a:pPr>
              <a:t>23</a:t>
            </a:fld>
            <a:endParaRPr lang="sv-SE"/>
          </a:p>
        </p:txBody>
      </p:sp>
    </p:spTree>
    <p:extLst>
      <p:ext uri="{BB962C8B-B14F-4D97-AF65-F5344CB8AC3E}">
        <p14:creationId xmlns:p14="http://schemas.microsoft.com/office/powerpoint/2010/main" val="407579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animBg="1"/>
      <p:bldP spid="8" grpId="0" animBg="1"/>
      <p:bldP spid="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smtClean="0"/>
              <a:t>Översiktlig stabilitetskartering inom bebyggda områden - MSB</a:t>
            </a:r>
            <a:endParaRPr lang="sv-SE" dirty="0"/>
          </a:p>
        </p:txBody>
      </p:sp>
      <p:sp>
        <p:nvSpPr>
          <p:cNvPr id="4" name="Rectangle 3"/>
          <p:cNvSpPr>
            <a:spLocks noGrp="1" noChangeArrowheads="1"/>
          </p:cNvSpPr>
          <p:nvPr>
            <p:ph idx="1"/>
          </p:nvPr>
        </p:nvSpPr>
        <p:spPr/>
        <p:txBody>
          <a:bodyPr/>
          <a:lstStyle/>
          <a:p>
            <a:pPr marL="0" indent="0">
              <a:lnSpc>
                <a:spcPct val="80000"/>
              </a:lnSpc>
              <a:buFontTx/>
              <a:buNone/>
              <a:defRPr/>
            </a:pPr>
            <a:r>
              <a:rPr lang="sv-SE" sz="2000" dirty="0"/>
              <a:t>Identifiera</a:t>
            </a:r>
            <a:r>
              <a:rPr lang="sv-SE" sz="2000" dirty="0" smtClean="0"/>
              <a:t> bebyggda områden som översiktligt inte kan klassas som stabila</a:t>
            </a:r>
          </a:p>
          <a:p>
            <a:pPr marL="0" indent="0">
              <a:lnSpc>
                <a:spcPct val="80000"/>
              </a:lnSpc>
              <a:buFontTx/>
              <a:buNone/>
              <a:defRPr/>
            </a:pPr>
            <a:endParaRPr lang="sv-SE" sz="2000" dirty="0" smtClean="0"/>
          </a:p>
          <a:p>
            <a:pPr marL="0" indent="0">
              <a:lnSpc>
                <a:spcPct val="80000"/>
              </a:lnSpc>
              <a:buFontTx/>
              <a:buNone/>
              <a:defRPr/>
            </a:pPr>
            <a:r>
              <a:rPr lang="sv-SE" sz="2000" b="0" dirty="0" smtClean="0"/>
              <a:t>Karteringen utgör </a:t>
            </a:r>
            <a:r>
              <a:rPr lang="sv-SE" sz="2000" b="0" u="sng" dirty="0" smtClean="0"/>
              <a:t>underlag för kommuner</a:t>
            </a:r>
            <a:r>
              <a:rPr lang="sv-SE" sz="2000" b="0" dirty="0" smtClean="0"/>
              <a:t> vid riskarbete och en hjälp vid geotekniska utredningar i angränsande områden.</a:t>
            </a:r>
            <a:endParaRPr lang="sv-SE" sz="2000" dirty="0" smtClean="0"/>
          </a:p>
          <a:p>
            <a:pPr marL="0" indent="0">
              <a:lnSpc>
                <a:spcPct val="80000"/>
              </a:lnSpc>
              <a:buFontTx/>
              <a:buNone/>
              <a:defRPr/>
            </a:pPr>
            <a:endParaRPr lang="sv-SE" sz="2000" dirty="0" smtClean="0"/>
          </a:p>
          <a:p>
            <a:pPr marL="0" indent="0">
              <a:lnSpc>
                <a:spcPct val="80000"/>
              </a:lnSpc>
              <a:buFontTx/>
              <a:buNone/>
              <a:defRPr/>
            </a:pPr>
            <a:r>
              <a:rPr lang="sv-SE" sz="2000" dirty="0" smtClean="0"/>
              <a:t>Vid karteringen identifieras även områden</a:t>
            </a:r>
          </a:p>
          <a:p>
            <a:pPr>
              <a:lnSpc>
                <a:spcPct val="80000"/>
              </a:lnSpc>
              <a:buFont typeface="Arial" panose="020B0604020202020204" pitchFamily="34" charset="0"/>
              <a:buChar char="•"/>
              <a:defRPr/>
            </a:pPr>
            <a:r>
              <a:rPr lang="sv-SE" sz="2000" b="0" dirty="0" smtClean="0"/>
              <a:t>som inte är tillräckligt utredda </a:t>
            </a:r>
          </a:p>
          <a:p>
            <a:pPr>
              <a:lnSpc>
                <a:spcPct val="80000"/>
              </a:lnSpc>
              <a:buFont typeface="Arial" panose="020B0604020202020204" pitchFamily="34" charset="0"/>
              <a:buChar char="•"/>
              <a:defRPr/>
            </a:pPr>
            <a:r>
              <a:rPr lang="sv-SE" sz="2000" b="0" dirty="0" smtClean="0"/>
              <a:t>som tidigare klassats som stabila eller har förstärkts men där gällande anvisningar ej följts</a:t>
            </a:r>
          </a:p>
          <a:p>
            <a:pPr>
              <a:lnSpc>
                <a:spcPct val="80000"/>
              </a:lnSpc>
              <a:buFont typeface="Arial" panose="020B0604020202020204" pitchFamily="34" charset="0"/>
              <a:buChar char="•"/>
              <a:defRPr/>
            </a:pPr>
            <a:r>
              <a:rPr lang="sv-SE" sz="2000" b="0" dirty="0" smtClean="0"/>
              <a:t>där detaljerad utredning bedöms som speciellt angelägen</a:t>
            </a:r>
          </a:p>
          <a:p>
            <a:pPr marL="342900">
              <a:lnSpc>
                <a:spcPct val="80000"/>
              </a:lnSpc>
              <a:defRPr/>
            </a:pPr>
            <a:endParaRPr lang="sv-SE" sz="2000" b="0" dirty="0" smtClean="0"/>
          </a:p>
          <a:p>
            <a:pPr marL="0" indent="0">
              <a:lnSpc>
                <a:spcPct val="80000"/>
              </a:lnSpc>
              <a:buNone/>
              <a:defRPr/>
            </a:pPr>
            <a:r>
              <a:rPr lang="sv-SE" sz="2000" dirty="0" smtClean="0"/>
              <a:t>Karteringar utförs för två olika typer av geologiska områden:</a:t>
            </a:r>
          </a:p>
          <a:p>
            <a:pPr>
              <a:lnSpc>
                <a:spcPct val="80000"/>
              </a:lnSpc>
              <a:defRPr/>
            </a:pPr>
            <a:r>
              <a:rPr lang="sv-SE" sz="2000" dirty="0" smtClean="0"/>
              <a:t>Slänter i ler- och </a:t>
            </a:r>
            <a:r>
              <a:rPr lang="sv-SE" sz="2000" dirty="0" err="1" smtClean="0"/>
              <a:t>siltområden</a:t>
            </a:r>
            <a:r>
              <a:rPr lang="sv-SE" sz="2000" dirty="0" smtClean="0"/>
              <a:t> där skredförutsättningar finns </a:t>
            </a:r>
          </a:p>
          <a:p>
            <a:pPr>
              <a:lnSpc>
                <a:spcPct val="80000"/>
              </a:lnSpc>
              <a:defRPr/>
            </a:pPr>
            <a:r>
              <a:rPr lang="sv-SE" sz="2000" dirty="0"/>
              <a:t>R</a:t>
            </a:r>
            <a:r>
              <a:rPr lang="sv-SE" sz="2000" dirty="0" smtClean="0"/>
              <a:t>aviner och slänter i morän och grov sedimentjord där </a:t>
            </a:r>
            <a:r>
              <a:rPr lang="sv-SE" sz="2000" dirty="0" err="1" smtClean="0"/>
              <a:t>bl</a:t>
            </a:r>
            <a:r>
              <a:rPr lang="sv-SE" sz="2000" dirty="0" smtClean="0"/>
              <a:t> a förutsättningar för ras och slamströmmar finns.</a:t>
            </a:r>
            <a:endParaRPr lang="sv-SE" sz="2000" b="0" dirty="0" smtClean="0"/>
          </a:p>
          <a:p>
            <a:pPr marL="342900">
              <a:lnSpc>
                <a:spcPct val="80000"/>
              </a:lnSpc>
              <a:defRPr/>
            </a:pPr>
            <a:endParaRPr lang="sv-SE" sz="2000" b="0" dirty="0" smtClean="0">
              <a:solidFill>
                <a:srgbClr val="0066FF"/>
              </a:solidFill>
            </a:endParaRPr>
          </a:p>
        </p:txBody>
      </p:sp>
      <p:sp>
        <p:nvSpPr>
          <p:cNvPr id="3" name="Platshållare för bildnummer 2"/>
          <p:cNvSpPr>
            <a:spLocks noGrp="1"/>
          </p:cNvSpPr>
          <p:nvPr>
            <p:ph type="sldNum" sz="quarter" idx="10"/>
          </p:nvPr>
        </p:nvSpPr>
        <p:spPr/>
        <p:txBody>
          <a:bodyPr/>
          <a:lstStyle/>
          <a:p>
            <a:pPr>
              <a:defRPr/>
            </a:pPr>
            <a:fld id="{113B3E56-69DE-4237-B1BC-E317AC0F201A}" type="slidenum">
              <a:rPr lang="sv-SE" smtClean="0"/>
              <a:pPr>
                <a:defRPr/>
              </a:pPr>
              <a:t>24</a:t>
            </a:fld>
            <a:endParaRPr lang="sv-SE"/>
          </a:p>
        </p:txBody>
      </p:sp>
    </p:spTree>
    <p:extLst>
      <p:ext uri="{BB962C8B-B14F-4D97-AF65-F5344CB8AC3E}">
        <p14:creationId xmlns:p14="http://schemas.microsoft.com/office/powerpoint/2010/main" val="3469079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98595" y="137698"/>
            <a:ext cx="7374988" cy="1200329"/>
          </a:xfrm>
          <a:prstGeom prst="rect">
            <a:avLst/>
          </a:prstGeom>
          <a:solidFill>
            <a:schemeClr val="bg1"/>
          </a:solidFill>
        </p:spPr>
        <p:txBody>
          <a:bodyPr wrap="square">
            <a:spAutoFit/>
          </a:bodyPr>
          <a:lstStyle/>
          <a:p>
            <a:pPr>
              <a:defRPr/>
            </a:pPr>
            <a:r>
              <a:rPr lang="sv-SE" sz="3600" dirty="0">
                <a:solidFill>
                  <a:schemeClr val="tx2"/>
                </a:solidFill>
                <a:latin typeface="+mj-lt"/>
                <a:ea typeface="+mj-ea"/>
                <a:cs typeface="+mj-cs"/>
              </a:rPr>
              <a:t>Exempel på resultat </a:t>
            </a:r>
            <a:r>
              <a:rPr lang="sv-SE" sz="3600" dirty="0">
                <a:solidFill>
                  <a:schemeClr val="tx2"/>
                </a:solidFill>
                <a:latin typeface="+mj-lt"/>
                <a:ea typeface="+mj-ea"/>
                <a:cs typeface="+mj-cs"/>
              </a:rPr>
              <a:t>från Etapp 1b – Karta 1b</a:t>
            </a: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91" y="672607"/>
            <a:ext cx="7663611" cy="5518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3" name="Platshållare för bildnummer 2"/>
          <p:cNvSpPr>
            <a:spLocks noGrp="1"/>
          </p:cNvSpPr>
          <p:nvPr>
            <p:ph type="sldNum" sz="quarter" idx="10"/>
          </p:nvPr>
        </p:nvSpPr>
        <p:spPr/>
        <p:txBody>
          <a:bodyPr/>
          <a:lstStyle/>
          <a:p>
            <a:pPr>
              <a:defRPr/>
            </a:pPr>
            <a:fld id="{113B3E56-69DE-4237-B1BC-E317AC0F201A}" type="slidenum">
              <a:rPr lang="sv-SE" smtClean="0"/>
              <a:pPr>
                <a:defRPr/>
              </a:pPr>
              <a:t>25</a:t>
            </a:fld>
            <a:endParaRPr lang="sv-SE"/>
          </a:p>
        </p:txBody>
      </p:sp>
    </p:spTree>
    <p:extLst>
      <p:ext uri="{BB962C8B-B14F-4D97-AF65-F5344CB8AC3E}">
        <p14:creationId xmlns:p14="http://schemas.microsoft.com/office/powerpoint/2010/main" val="2097158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711950" y="423863"/>
            <a:ext cx="184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sv-SE" dirty="0"/>
          </a:p>
          <a:p>
            <a:pPr eaLnBrk="1" hangingPunct="1"/>
            <a:endParaRPr lang="sv-SE" dirty="0"/>
          </a:p>
          <a:p>
            <a:pPr eaLnBrk="1" hangingPunct="1"/>
            <a:endParaRPr lang="sv-SE" dirty="0"/>
          </a:p>
          <a:p>
            <a:pPr eaLnBrk="1" hangingPunct="1"/>
            <a:endParaRPr lang="sv-SE" dirty="0"/>
          </a:p>
        </p:txBody>
      </p:sp>
      <p:sp>
        <p:nvSpPr>
          <p:cNvPr id="3" name="Text Box 3"/>
          <p:cNvSpPr txBox="1">
            <a:spLocks noChangeArrowheads="1"/>
          </p:cNvSpPr>
          <p:nvPr/>
        </p:nvSpPr>
        <p:spPr bwMode="auto">
          <a:xfrm>
            <a:off x="6711950" y="6397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sv-SE" dirty="0">
              <a:solidFill>
                <a:schemeClr val="accent2"/>
              </a:solidFill>
            </a:endParaRPr>
          </a:p>
          <a:p>
            <a:pPr eaLnBrk="1" hangingPunct="1"/>
            <a:endParaRPr lang="sv-SE" dirty="0">
              <a:solidFill>
                <a:schemeClr val="accent2"/>
              </a:solidFill>
            </a:endParaRPr>
          </a:p>
        </p:txBody>
      </p:sp>
      <p:sp>
        <p:nvSpPr>
          <p:cNvPr id="4" name="Text Box 7"/>
          <p:cNvSpPr txBox="1">
            <a:spLocks noChangeArrowheads="1"/>
          </p:cNvSpPr>
          <p:nvPr/>
        </p:nvSpPr>
        <p:spPr bwMode="auto">
          <a:xfrm>
            <a:off x="323850" y="3716338"/>
            <a:ext cx="72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000" dirty="0">
                <a:solidFill>
                  <a:schemeClr val="bg1"/>
                </a:solidFill>
              </a:rPr>
              <a:t>Foto: SGI</a:t>
            </a:r>
          </a:p>
        </p:txBody>
      </p:sp>
      <p:sp>
        <p:nvSpPr>
          <p:cNvPr id="5" name="Text Box 8"/>
          <p:cNvSpPr txBox="1">
            <a:spLocks noChangeArrowheads="1"/>
          </p:cNvSpPr>
          <p:nvPr/>
        </p:nvSpPr>
        <p:spPr bwMode="auto">
          <a:xfrm>
            <a:off x="8008938" y="3763963"/>
            <a:ext cx="72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000" dirty="0">
                <a:solidFill>
                  <a:schemeClr val="bg1"/>
                </a:solidFill>
              </a:rPr>
              <a:t>Foto: SGI</a:t>
            </a:r>
          </a:p>
        </p:txBody>
      </p:sp>
      <p:sp>
        <p:nvSpPr>
          <p:cNvPr id="6" name="Text Box 9"/>
          <p:cNvSpPr txBox="1">
            <a:spLocks noChangeArrowheads="1"/>
          </p:cNvSpPr>
          <p:nvPr/>
        </p:nvSpPr>
        <p:spPr bwMode="auto">
          <a:xfrm>
            <a:off x="1835150" y="3306763"/>
            <a:ext cx="72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000" dirty="0">
                <a:solidFill>
                  <a:schemeClr val="bg1"/>
                </a:solidFill>
              </a:rPr>
              <a:t>Foto: SGI</a:t>
            </a:r>
          </a:p>
        </p:txBody>
      </p:sp>
      <p:sp>
        <p:nvSpPr>
          <p:cNvPr id="7" name="Text Box 10"/>
          <p:cNvSpPr txBox="1">
            <a:spLocks noChangeArrowheads="1"/>
          </p:cNvSpPr>
          <p:nvPr/>
        </p:nvSpPr>
        <p:spPr bwMode="auto">
          <a:xfrm>
            <a:off x="7380288" y="3644900"/>
            <a:ext cx="1412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000" dirty="0">
                <a:solidFill>
                  <a:schemeClr val="bg1"/>
                </a:solidFill>
              </a:rPr>
              <a:t>Foto: Ystads kommun</a:t>
            </a:r>
          </a:p>
        </p:txBody>
      </p:sp>
      <p:sp>
        <p:nvSpPr>
          <p:cNvPr id="8" name="Text Box 12"/>
          <p:cNvSpPr txBox="1">
            <a:spLocks noChangeArrowheads="1"/>
          </p:cNvSpPr>
          <p:nvPr/>
        </p:nvSpPr>
        <p:spPr bwMode="auto">
          <a:xfrm>
            <a:off x="179388" y="3644900"/>
            <a:ext cx="72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1000" dirty="0">
                <a:solidFill>
                  <a:schemeClr val="bg1"/>
                </a:solidFill>
              </a:rPr>
              <a:t>Foto: SGI</a:t>
            </a:r>
          </a:p>
        </p:txBody>
      </p:sp>
      <p:sp>
        <p:nvSpPr>
          <p:cNvPr id="9" name="Rectangle 24"/>
          <p:cNvSpPr>
            <a:spLocks noChangeArrowheads="1"/>
          </p:cNvSpPr>
          <p:nvPr/>
        </p:nvSpPr>
        <p:spPr bwMode="auto">
          <a:xfrm>
            <a:off x="327737" y="311150"/>
            <a:ext cx="84089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sv-SE" sz="4000" dirty="0" smtClean="0">
                <a:solidFill>
                  <a:srgbClr val="0070C0"/>
                </a:solidFill>
                <a:latin typeface="+mj-lt"/>
              </a:rPr>
              <a:t>Skredriskkartering - SGI</a:t>
            </a:r>
            <a:endParaRPr lang="sv-SE" sz="4000" dirty="0">
              <a:solidFill>
                <a:srgbClr val="0070C0"/>
              </a:solidFill>
              <a:latin typeface="+mj-lt"/>
            </a:endParaRPr>
          </a:p>
        </p:txBody>
      </p:sp>
      <p:sp>
        <p:nvSpPr>
          <p:cNvPr id="12" name="Rektangel 11"/>
          <p:cNvSpPr/>
          <p:nvPr/>
        </p:nvSpPr>
        <p:spPr>
          <a:xfrm>
            <a:off x="4437429" y="2420888"/>
            <a:ext cx="4295409" cy="3785652"/>
          </a:xfrm>
          <a:prstGeom prst="rect">
            <a:avLst/>
          </a:prstGeom>
        </p:spPr>
        <p:txBody>
          <a:bodyPr wrap="square">
            <a:spAutoFit/>
          </a:bodyPr>
          <a:lstStyle/>
          <a:p>
            <a:pPr marL="342900" indent="-342900">
              <a:spcAft>
                <a:spcPts val="1200"/>
              </a:spcAft>
              <a:buClr>
                <a:schemeClr val="accent2"/>
              </a:buClr>
              <a:buFont typeface="Arial" pitchFamily="34" charset="0"/>
              <a:buChar char="•"/>
              <a:defRPr/>
            </a:pPr>
            <a:r>
              <a:rPr lang="sv-SE" sz="1600" dirty="0"/>
              <a:t>Heltäckande </a:t>
            </a:r>
            <a:r>
              <a:rPr lang="sv-SE" sz="1600" b="1" dirty="0"/>
              <a:t>skredriskkarta</a:t>
            </a:r>
            <a:r>
              <a:rPr lang="sv-SE" sz="1600" dirty="0"/>
              <a:t> med </a:t>
            </a:r>
            <a:r>
              <a:rPr lang="sv-SE" sz="1600" dirty="0" smtClean="0"/>
              <a:t>sannolikhet, konsekvens, risk och klimateffekt</a:t>
            </a:r>
          </a:p>
          <a:p>
            <a:pPr marL="342900" indent="-342900">
              <a:spcAft>
                <a:spcPts val="1200"/>
              </a:spcAft>
              <a:buClr>
                <a:schemeClr val="accent2"/>
              </a:buClr>
              <a:buFont typeface="Arial" pitchFamily="34" charset="0"/>
              <a:buChar char="•"/>
              <a:defRPr/>
            </a:pPr>
            <a:r>
              <a:rPr lang="sv-SE" sz="1600" dirty="0" smtClean="0"/>
              <a:t>Ge ett planeringsunderlag på översiktsplanenivå</a:t>
            </a:r>
            <a:endParaRPr lang="sv-SE" sz="1600" dirty="0"/>
          </a:p>
          <a:p>
            <a:pPr marL="342900" indent="-342900">
              <a:spcAft>
                <a:spcPts val="1200"/>
              </a:spcAft>
              <a:buClr>
                <a:schemeClr val="accent2"/>
              </a:buClr>
              <a:buFont typeface="Arial" pitchFamily="34" charset="0"/>
              <a:buChar char="•"/>
              <a:defRPr/>
            </a:pPr>
            <a:r>
              <a:rPr lang="sv-SE" sz="1600" dirty="0"/>
              <a:t>Nyttja GÄU-metodik i möjligaste mån</a:t>
            </a:r>
          </a:p>
          <a:p>
            <a:pPr marL="342900" indent="-342900">
              <a:spcAft>
                <a:spcPts val="1200"/>
              </a:spcAft>
              <a:buClr>
                <a:schemeClr val="accent2"/>
              </a:buClr>
              <a:buFont typeface="Arial" pitchFamily="34" charset="0"/>
              <a:buChar char="•"/>
              <a:defRPr/>
            </a:pPr>
            <a:r>
              <a:rPr lang="sv-SE" sz="1600" dirty="0"/>
              <a:t>Metodutveckling: endast nödvändig och strikt styrd vidareutveckling/förenkling </a:t>
            </a:r>
          </a:p>
          <a:p>
            <a:pPr marL="342900" indent="-342900">
              <a:spcAft>
                <a:spcPts val="1200"/>
              </a:spcAft>
              <a:buClr>
                <a:schemeClr val="accent2"/>
              </a:buClr>
              <a:buFont typeface="Arial" pitchFamily="34" charset="0"/>
              <a:buChar char="•"/>
              <a:defRPr/>
            </a:pPr>
            <a:r>
              <a:rPr lang="sv-SE" sz="1600" dirty="0" smtClean="0"/>
              <a:t>Turordning vattendrag </a:t>
            </a:r>
            <a:r>
              <a:rPr lang="sv-SE" sz="1600" dirty="0"/>
              <a:t>bestäms av </a:t>
            </a:r>
            <a:r>
              <a:rPr lang="sv-SE" sz="1600" dirty="0" smtClean="0"/>
              <a:t>samhällskonsekvenser</a:t>
            </a:r>
            <a:r>
              <a:rPr lang="sv-SE" sz="1600" dirty="0"/>
              <a:t>, </a:t>
            </a:r>
            <a:r>
              <a:rPr lang="sv-SE" sz="1600" dirty="0" smtClean="0"/>
              <a:t>geologiska-/</a:t>
            </a:r>
            <a:r>
              <a:rPr lang="sv-SE" sz="1600" dirty="0"/>
              <a:t>geotekniska förutsättningar samt klimatparametrar</a:t>
            </a:r>
          </a:p>
        </p:txBody>
      </p:sp>
      <p:pic>
        <p:nvPicPr>
          <p:cNvPr id="14" name="Bildobjekt 13"/>
          <p:cNvPicPr/>
          <p:nvPr/>
        </p:nvPicPr>
        <p:blipFill rotWithShape="1">
          <a:blip r:embed="rId3" cstate="print">
            <a:extLst>
              <a:ext uri="{28A0092B-C50C-407E-A947-70E740481C1C}">
                <a14:useLocalDpi xmlns:a14="http://schemas.microsoft.com/office/drawing/2010/main" val="0"/>
              </a:ext>
            </a:extLst>
          </a:blip>
          <a:srcRect l="22983" r="22276"/>
          <a:stretch/>
        </p:blipFill>
        <p:spPr>
          <a:xfrm>
            <a:off x="685800" y="2444974"/>
            <a:ext cx="3456384" cy="3580079"/>
          </a:xfrm>
          <a:prstGeom prst="rect">
            <a:avLst/>
          </a:prstGeom>
          <a:ln>
            <a:noFill/>
          </a:ln>
          <a:effectLst>
            <a:outerShdw blurRad="292100" dist="139700" dir="2700000" algn="tl" rotWithShape="0">
              <a:srgbClr val="333333">
                <a:alpha val="65000"/>
              </a:srgbClr>
            </a:outerShdw>
          </a:effectLst>
        </p:spPr>
      </p:pic>
      <p:sp>
        <p:nvSpPr>
          <p:cNvPr id="13" name="textruta 12"/>
          <p:cNvSpPr txBox="1"/>
          <p:nvPr/>
        </p:nvSpPr>
        <p:spPr>
          <a:xfrm>
            <a:off x="858044" y="1035997"/>
            <a:ext cx="7340600" cy="1138773"/>
          </a:xfrm>
          <a:prstGeom prst="rect">
            <a:avLst/>
          </a:prstGeom>
          <a:noFill/>
        </p:spPr>
        <p:txBody>
          <a:bodyPr>
            <a:spAutoFit/>
          </a:bodyPr>
          <a:lstStyle/>
          <a:p>
            <a:pPr>
              <a:defRPr/>
            </a:pPr>
            <a:r>
              <a:rPr lang="sv-SE" i="1" dirty="0" smtClean="0">
                <a:latin typeface="+mn-lt"/>
              </a:rPr>
              <a:t>Klimatanpassningsanslag:</a:t>
            </a:r>
          </a:p>
          <a:p>
            <a:pPr>
              <a:defRPr/>
            </a:pPr>
            <a:r>
              <a:rPr lang="sv-SE" i="1" dirty="0" smtClean="0">
                <a:latin typeface="+mn-lt"/>
              </a:rPr>
              <a:t>”</a:t>
            </a:r>
            <a:r>
              <a:rPr lang="sv-SE" sz="1600" i="1" dirty="0" smtClean="0">
                <a:latin typeface="+mn-lt"/>
              </a:rPr>
              <a:t>Anslaget </a:t>
            </a:r>
            <a:r>
              <a:rPr lang="sv-SE" sz="1600" i="1" dirty="0">
                <a:latin typeface="+mn-lt"/>
              </a:rPr>
              <a:t>används för </a:t>
            </a:r>
            <a:r>
              <a:rPr lang="sv-SE" sz="1600" i="1" dirty="0" smtClean="0">
                <a:latin typeface="+mn-lt"/>
              </a:rPr>
              <a:t>klimatanpassningsinsatser inom myndighetens ansvarsområde genom </a:t>
            </a:r>
            <a:r>
              <a:rPr lang="sv-SE" sz="1600" i="1" dirty="0" smtClean="0">
                <a:solidFill>
                  <a:srgbClr val="0060A8"/>
                </a:solidFill>
                <a:latin typeface="+mn-lt"/>
              </a:rPr>
              <a:t>nyttiggörande och komplettering av </a:t>
            </a:r>
            <a:r>
              <a:rPr lang="sv-SE" sz="1600" i="1" dirty="0">
                <a:solidFill>
                  <a:srgbClr val="0060A8"/>
                </a:solidFill>
                <a:latin typeface="+mn-lt"/>
              </a:rPr>
              <a:t>material från Göta </a:t>
            </a:r>
            <a:r>
              <a:rPr lang="sv-SE" sz="1600" i="1" dirty="0" smtClean="0">
                <a:solidFill>
                  <a:srgbClr val="0060A8"/>
                </a:solidFill>
                <a:latin typeface="+mn-lt"/>
              </a:rPr>
              <a:t>älvuppdraget</a:t>
            </a:r>
            <a:r>
              <a:rPr lang="sv-SE" sz="1600" i="1" dirty="0" smtClean="0">
                <a:latin typeface="+mn-lt"/>
              </a:rPr>
              <a:t>, </a:t>
            </a:r>
            <a:r>
              <a:rPr lang="sv-SE" sz="1600" i="1" dirty="0" smtClean="0">
                <a:solidFill>
                  <a:srgbClr val="0060A8"/>
                </a:solidFill>
                <a:latin typeface="+mn-lt"/>
              </a:rPr>
              <a:t>metodutveckling</a:t>
            </a:r>
            <a:r>
              <a:rPr lang="sv-SE" sz="1600" i="1" dirty="0" smtClean="0">
                <a:latin typeface="+mn-lt"/>
              </a:rPr>
              <a:t> </a:t>
            </a:r>
            <a:r>
              <a:rPr lang="sv-SE" sz="1600" i="1" dirty="0">
                <a:latin typeface="+mn-lt"/>
              </a:rPr>
              <a:t>samt </a:t>
            </a:r>
            <a:r>
              <a:rPr lang="sv-SE" sz="1600" i="1" dirty="0" smtClean="0">
                <a:latin typeface="+mn-lt"/>
              </a:rPr>
              <a:t>genom </a:t>
            </a:r>
            <a:r>
              <a:rPr lang="sv-SE" sz="1600" i="1" dirty="0">
                <a:solidFill>
                  <a:srgbClr val="0060A8"/>
                </a:solidFill>
                <a:latin typeface="+mn-lt"/>
              </a:rPr>
              <a:t>ras- och </a:t>
            </a:r>
            <a:r>
              <a:rPr lang="sv-SE" sz="1600" i="1" dirty="0" smtClean="0">
                <a:solidFill>
                  <a:srgbClr val="0060A8"/>
                </a:solidFill>
                <a:latin typeface="+mn-lt"/>
              </a:rPr>
              <a:t>skredriskkarteringar</a:t>
            </a:r>
            <a:r>
              <a:rPr lang="sv-SE" sz="1600" i="1" dirty="0" smtClean="0">
                <a:latin typeface="+mn-lt"/>
              </a:rPr>
              <a:t>.”</a:t>
            </a:r>
            <a:endParaRPr lang="sv-SE" sz="1600" dirty="0">
              <a:latin typeface="+mn-lt"/>
            </a:endParaRPr>
          </a:p>
        </p:txBody>
      </p:sp>
      <p:sp>
        <p:nvSpPr>
          <p:cNvPr id="10" name="Platshållare för bildnummer 9"/>
          <p:cNvSpPr>
            <a:spLocks noGrp="1"/>
          </p:cNvSpPr>
          <p:nvPr>
            <p:ph type="sldNum" sz="quarter" idx="10"/>
          </p:nvPr>
        </p:nvSpPr>
        <p:spPr/>
        <p:txBody>
          <a:bodyPr/>
          <a:lstStyle/>
          <a:p>
            <a:pPr>
              <a:defRPr/>
            </a:pPr>
            <a:fld id="{7E9F9D4A-137C-4CB9-84CD-2CC54F499561}" type="slidenum">
              <a:rPr lang="sv-SE" smtClean="0"/>
              <a:pPr>
                <a:defRPr/>
              </a:pPr>
              <a:t>26</a:t>
            </a:fld>
            <a:endParaRPr lang="sv-SE"/>
          </a:p>
        </p:txBody>
      </p:sp>
    </p:spTree>
    <p:extLst>
      <p:ext uri="{BB962C8B-B14F-4D97-AF65-F5344CB8AC3E}">
        <p14:creationId xmlns:p14="http://schemas.microsoft.com/office/powerpoint/2010/main" val="379311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6770" b="6605"/>
          <a:stretch/>
        </p:blipFill>
        <p:spPr bwMode="auto">
          <a:xfrm>
            <a:off x="6084168" y="1440042"/>
            <a:ext cx="3027863" cy="443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205" r="8609" b="11045"/>
          <a:stretch/>
        </p:blipFill>
        <p:spPr bwMode="auto">
          <a:xfrm>
            <a:off x="55936" y="1440043"/>
            <a:ext cx="3003896" cy="443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827" t="19208" r="49926" b="20752"/>
          <a:stretch/>
        </p:blipFill>
        <p:spPr bwMode="auto">
          <a:xfrm>
            <a:off x="3285209" y="2352356"/>
            <a:ext cx="2435992" cy="233292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ruta 13"/>
          <p:cNvSpPr txBox="1"/>
          <p:nvPr/>
        </p:nvSpPr>
        <p:spPr>
          <a:xfrm>
            <a:off x="-108520" y="1004833"/>
            <a:ext cx="3398838" cy="461665"/>
          </a:xfrm>
          <a:prstGeom prst="rect">
            <a:avLst/>
          </a:prstGeom>
          <a:noFill/>
        </p:spPr>
        <p:txBody>
          <a:bodyPr>
            <a:spAutoFit/>
          </a:bodyPr>
          <a:lstStyle/>
          <a:p>
            <a:pPr algn="ctr" fontAlgn="auto">
              <a:spcBef>
                <a:spcPts val="0"/>
              </a:spcBef>
              <a:spcAft>
                <a:spcPts val="0"/>
              </a:spcAft>
              <a:defRPr/>
            </a:pPr>
            <a:r>
              <a:rPr lang="sv-SE" sz="2400" dirty="0" smtClean="0">
                <a:solidFill>
                  <a:schemeClr val="tx2"/>
                </a:solidFill>
                <a:latin typeface="+mn-lt"/>
              </a:rPr>
              <a:t>Sannolikhet för skred</a:t>
            </a:r>
            <a:endParaRPr lang="sv-SE" sz="2400" dirty="0">
              <a:solidFill>
                <a:schemeClr val="tx2"/>
              </a:solidFill>
              <a:latin typeface="+mn-lt"/>
            </a:endParaRPr>
          </a:p>
        </p:txBody>
      </p:sp>
      <p:sp>
        <p:nvSpPr>
          <p:cNvPr id="30723" name="textruta 3"/>
          <p:cNvSpPr txBox="1">
            <a:spLocks noChangeArrowheads="1"/>
          </p:cNvSpPr>
          <p:nvPr/>
        </p:nvSpPr>
        <p:spPr bwMode="auto">
          <a:xfrm>
            <a:off x="122139" y="1526671"/>
            <a:ext cx="2871490" cy="769441"/>
          </a:xfrm>
          <a:prstGeom prst="rect">
            <a:avLst/>
          </a:prstGeom>
          <a:solidFill>
            <a:schemeClr val="bg1"/>
          </a:solidFill>
          <a:ln w="9525">
            <a:solidFill>
              <a:schemeClr val="tx1"/>
            </a:solidFill>
            <a:miter lim="800000"/>
            <a:headEnd/>
            <a:tailEnd/>
          </a:ln>
        </p:spPr>
        <p:txBody>
          <a:bodyPr wrap="square">
            <a:spAutoFit/>
          </a:bodyPr>
          <a:lstStyle/>
          <a:p>
            <a:r>
              <a:rPr lang="sv-SE" sz="2000" dirty="0"/>
              <a:t>Statistisk analys</a:t>
            </a:r>
          </a:p>
          <a:p>
            <a:r>
              <a:rPr lang="sv-SE" sz="1200" dirty="0">
                <a:cs typeface="Arial" charset="0"/>
              </a:rPr>
              <a:t>Mängd tillgänglig data</a:t>
            </a:r>
          </a:p>
          <a:p>
            <a:r>
              <a:rPr lang="sv-SE" sz="1200" dirty="0">
                <a:cs typeface="Arial" charset="0"/>
              </a:rPr>
              <a:t>Osäkerhet i parameterval</a:t>
            </a:r>
          </a:p>
        </p:txBody>
      </p:sp>
      <p:sp>
        <p:nvSpPr>
          <p:cNvPr id="30725" name="Rectangle 32"/>
          <p:cNvSpPr txBox="1">
            <a:spLocks noChangeArrowheads="1"/>
          </p:cNvSpPr>
          <p:nvPr/>
        </p:nvSpPr>
        <p:spPr bwMode="auto">
          <a:xfrm>
            <a:off x="6084168" y="1014581"/>
            <a:ext cx="3137402" cy="455612"/>
          </a:xfrm>
          <a:prstGeom prst="rect">
            <a:avLst/>
          </a:prstGeom>
          <a:noFill/>
          <a:ln w="9525">
            <a:noFill/>
            <a:miter lim="800000"/>
            <a:headEnd/>
            <a:tailEnd/>
          </a:ln>
        </p:spPr>
        <p:txBody>
          <a:bodyPr/>
          <a:lstStyle/>
          <a:p>
            <a:pPr algn="ctr"/>
            <a:r>
              <a:rPr lang="sv-SE" sz="2400" dirty="0" smtClean="0">
                <a:solidFill>
                  <a:schemeClr val="tx2"/>
                </a:solidFill>
                <a:latin typeface="+mn-lt"/>
              </a:rPr>
              <a:t>Konsekvenser </a:t>
            </a:r>
            <a:endParaRPr lang="sv-SE" sz="2400" dirty="0">
              <a:solidFill>
                <a:schemeClr val="tx2"/>
              </a:solidFill>
              <a:latin typeface="+mn-lt"/>
            </a:endParaRPr>
          </a:p>
        </p:txBody>
      </p:sp>
      <p:sp>
        <p:nvSpPr>
          <p:cNvPr id="9" name="Vänster-höger 8"/>
          <p:cNvSpPr/>
          <p:nvPr/>
        </p:nvSpPr>
        <p:spPr>
          <a:xfrm>
            <a:off x="4128751" y="1072605"/>
            <a:ext cx="896937"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1" name="Ned 20"/>
          <p:cNvSpPr/>
          <p:nvPr/>
        </p:nvSpPr>
        <p:spPr>
          <a:xfrm>
            <a:off x="4343226" y="1598293"/>
            <a:ext cx="485775" cy="754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30726" name="Text Box 7"/>
          <p:cNvSpPr txBox="1">
            <a:spLocks noChangeArrowheads="1"/>
          </p:cNvSpPr>
          <p:nvPr/>
        </p:nvSpPr>
        <p:spPr bwMode="auto">
          <a:xfrm>
            <a:off x="6229946" y="1466498"/>
            <a:ext cx="2736305" cy="954107"/>
          </a:xfrm>
          <a:prstGeom prst="rect">
            <a:avLst/>
          </a:prstGeom>
          <a:solidFill>
            <a:schemeClr val="bg1"/>
          </a:solidFill>
          <a:ln w="9525">
            <a:solidFill>
              <a:schemeClr val="tx1"/>
            </a:solidFill>
            <a:miter lim="800000"/>
            <a:headEnd/>
            <a:tailEnd/>
          </a:ln>
        </p:spPr>
        <p:txBody>
          <a:bodyPr wrap="square">
            <a:spAutoFit/>
          </a:bodyPr>
          <a:lstStyle/>
          <a:p>
            <a:r>
              <a:rPr lang="sv-SE" sz="2000" dirty="0"/>
              <a:t>Inventering/Värdering </a:t>
            </a:r>
          </a:p>
          <a:p>
            <a:r>
              <a:rPr lang="sv-SE" sz="1200" dirty="0"/>
              <a:t>(Liv, Miljö, Ekonomi, Samhällsviktigt)</a:t>
            </a:r>
            <a:endParaRPr lang="sv-SE" sz="1600" dirty="0"/>
          </a:p>
          <a:p>
            <a:r>
              <a:rPr lang="sv-SE" sz="1200" dirty="0">
                <a:cs typeface="Arial" charset="0"/>
              </a:rPr>
              <a:t>Bebyggelse och Transportinfrastuktur</a:t>
            </a:r>
          </a:p>
          <a:p>
            <a:r>
              <a:rPr lang="sv-SE" sz="1200" dirty="0">
                <a:cs typeface="Arial" charset="0"/>
              </a:rPr>
              <a:t>MIFO </a:t>
            </a:r>
            <a:r>
              <a:rPr lang="sv-SE" sz="1200" dirty="0">
                <a:cs typeface="Arial" charset="0"/>
              </a:rPr>
              <a:t>- Förorenade områden</a:t>
            </a:r>
          </a:p>
        </p:txBody>
      </p:sp>
      <p:sp>
        <p:nvSpPr>
          <p:cNvPr id="15" name="Rubrik 1"/>
          <p:cNvSpPr txBox="1">
            <a:spLocks/>
          </p:cNvSpPr>
          <p:nvPr/>
        </p:nvSpPr>
        <p:spPr>
          <a:xfrm>
            <a:off x="471314" y="189729"/>
            <a:ext cx="8229600" cy="84522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sv-SE" sz="4000" dirty="0" smtClean="0">
                <a:solidFill>
                  <a:srgbClr val="0070C0"/>
                </a:solidFill>
                <a:ea typeface="+mn-ea"/>
                <a:cs typeface="+mn-cs"/>
              </a:rPr>
              <a:t>Riskkartering</a:t>
            </a:r>
            <a:endParaRPr lang="sv-SE" sz="4000" dirty="0">
              <a:solidFill>
                <a:srgbClr val="0070C0"/>
              </a:solidFill>
              <a:ea typeface="+mn-ea"/>
              <a:cs typeface="+mn-cs"/>
            </a:endParaRPr>
          </a:p>
        </p:txBody>
      </p:sp>
      <p:sp>
        <p:nvSpPr>
          <p:cNvPr id="4" name="textruta 3"/>
          <p:cNvSpPr txBox="1"/>
          <p:nvPr/>
        </p:nvSpPr>
        <p:spPr>
          <a:xfrm>
            <a:off x="6773257" y="5828164"/>
            <a:ext cx="2370743" cy="338554"/>
          </a:xfrm>
          <a:prstGeom prst="rect">
            <a:avLst/>
          </a:prstGeom>
          <a:noFill/>
        </p:spPr>
        <p:txBody>
          <a:bodyPr wrap="square" rtlCol="0">
            <a:spAutoFit/>
          </a:bodyPr>
          <a:lstStyle/>
          <a:p>
            <a:r>
              <a:rPr lang="sv-SE" sz="1600" i="1" dirty="0" smtClean="0"/>
              <a:t>Kvalitativ värdering</a:t>
            </a:r>
            <a:endParaRPr lang="sv-SE" sz="1600" i="1" dirty="0"/>
          </a:p>
        </p:txBody>
      </p:sp>
      <p:sp>
        <p:nvSpPr>
          <p:cNvPr id="17" name="textruta 16"/>
          <p:cNvSpPr txBox="1"/>
          <p:nvPr/>
        </p:nvSpPr>
        <p:spPr>
          <a:xfrm>
            <a:off x="158979" y="5828164"/>
            <a:ext cx="1721946" cy="338554"/>
          </a:xfrm>
          <a:prstGeom prst="rect">
            <a:avLst/>
          </a:prstGeom>
          <a:noFill/>
        </p:spPr>
        <p:txBody>
          <a:bodyPr wrap="none" rtlCol="0">
            <a:spAutoFit/>
          </a:bodyPr>
          <a:lstStyle/>
          <a:p>
            <a:r>
              <a:rPr lang="sv-SE" sz="1600" i="1" dirty="0" smtClean="0"/>
              <a:t>Relativ värdering</a:t>
            </a:r>
            <a:endParaRPr lang="sv-SE" sz="1600" i="1" dirty="0"/>
          </a:p>
        </p:txBody>
      </p:sp>
      <p:grpSp>
        <p:nvGrpSpPr>
          <p:cNvPr id="25" name="Grupp 24"/>
          <p:cNvGrpSpPr/>
          <p:nvPr/>
        </p:nvGrpSpPr>
        <p:grpSpPr>
          <a:xfrm>
            <a:off x="3707904" y="4797152"/>
            <a:ext cx="2013296" cy="1433324"/>
            <a:chOff x="6660232" y="0"/>
            <a:chExt cx="3023985" cy="2362200"/>
          </a:xfrm>
        </p:grpSpPr>
        <p:pic>
          <p:nvPicPr>
            <p:cNvPr id="26" name="Picture 2" descr="fig3"/>
            <p:cNvPicPr>
              <a:picLocks noChangeAspect="1" noChangeArrowheads="1"/>
            </p:cNvPicPr>
            <p:nvPr/>
          </p:nvPicPr>
          <p:blipFill>
            <a:blip r:embed="rId6"/>
            <a:srcRect/>
            <a:stretch>
              <a:fillRect/>
            </a:stretch>
          </p:blipFill>
          <p:spPr bwMode="auto">
            <a:xfrm>
              <a:off x="6660232" y="0"/>
              <a:ext cx="2476500" cy="2362200"/>
            </a:xfrm>
            <a:prstGeom prst="rect">
              <a:avLst/>
            </a:prstGeom>
            <a:noFill/>
            <a:ln w="9525">
              <a:noFill/>
              <a:miter lim="800000"/>
              <a:headEnd/>
              <a:tailEnd/>
            </a:ln>
          </p:spPr>
        </p:pic>
        <p:sp>
          <p:nvSpPr>
            <p:cNvPr id="27" name="Rectangle 2"/>
            <p:cNvSpPr>
              <a:spLocks noChangeArrowheads="1"/>
            </p:cNvSpPr>
            <p:nvPr/>
          </p:nvSpPr>
          <p:spPr bwMode="auto">
            <a:xfrm>
              <a:off x="8091262" y="0"/>
              <a:ext cx="1592955" cy="819894"/>
            </a:xfrm>
            <a:prstGeom prst="rect">
              <a:avLst/>
            </a:prstGeom>
            <a:noFill/>
            <a:ln w="9525">
              <a:noFill/>
              <a:miter lim="800000"/>
              <a:headEnd/>
              <a:tailEnd/>
            </a:ln>
          </p:spPr>
          <p:txBody>
            <a:bodyPr anchor="ctr"/>
            <a:lstStyle/>
            <a:p>
              <a:pPr algn="ctr" eaLnBrk="0" hangingPunct="0"/>
              <a:r>
                <a:rPr lang="sv-SE" sz="1100" b="1" dirty="0">
                  <a:latin typeface="Arial Narrow" panose="020B0606020202030204" pitchFamily="34" charset="0"/>
                </a:rPr>
                <a:t>Hög  </a:t>
              </a:r>
              <a:r>
                <a:rPr lang="sv-SE" sz="1100" b="1" dirty="0" smtClean="0">
                  <a:latin typeface="Arial Narrow" panose="020B0606020202030204" pitchFamily="34" charset="0"/>
                </a:rPr>
                <a:t>skredrisk-nivå</a:t>
              </a:r>
              <a:endParaRPr lang="sv-SE" sz="1100" b="1" dirty="0">
                <a:latin typeface="Arial Narrow" panose="020B0606020202030204" pitchFamily="34" charset="0"/>
              </a:endParaRPr>
            </a:p>
          </p:txBody>
        </p:sp>
        <p:sp>
          <p:nvSpPr>
            <p:cNvPr id="28" name="Rectangle 2"/>
            <p:cNvSpPr>
              <a:spLocks noChangeArrowheads="1"/>
            </p:cNvSpPr>
            <p:nvPr/>
          </p:nvSpPr>
          <p:spPr bwMode="auto">
            <a:xfrm>
              <a:off x="6993607" y="1556792"/>
              <a:ext cx="1944688" cy="504825"/>
            </a:xfrm>
            <a:prstGeom prst="rect">
              <a:avLst/>
            </a:prstGeom>
            <a:noFill/>
            <a:ln w="9525">
              <a:noFill/>
              <a:miter lim="800000"/>
              <a:headEnd/>
              <a:tailEnd/>
            </a:ln>
          </p:spPr>
          <p:txBody>
            <a:bodyPr anchor="ctr"/>
            <a:lstStyle/>
            <a:p>
              <a:pPr algn="ctr" eaLnBrk="0" hangingPunct="0"/>
              <a:r>
                <a:rPr lang="sv-SE" sz="1200" b="1" dirty="0">
                  <a:latin typeface="Arial Narrow" panose="020B0606020202030204" pitchFamily="34" charset="0"/>
                </a:rPr>
                <a:t>Låg </a:t>
              </a:r>
              <a:r>
                <a:rPr lang="sv-SE" sz="1200" b="1" dirty="0" smtClean="0">
                  <a:latin typeface="Arial Narrow" panose="020B0606020202030204" pitchFamily="34" charset="0"/>
                </a:rPr>
                <a:t>skredrisknivå</a:t>
              </a:r>
              <a:endParaRPr lang="sv-SE" sz="1200" b="1" dirty="0">
                <a:latin typeface="Arial Narrow" panose="020B0606020202030204" pitchFamily="34" charset="0"/>
              </a:endParaRPr>
            </a:p>
          </p:txBody>
        </p:sp>
      </p:grpSp>
      <p:sp>
        <p:nvSpPr>
          <p:cNvPr id="2" name="Platshållare för bildnummer 1"/>
          <p:cNvSpPr>
            <a:spLocks noGrp="1"/>
          </p:cNvSpPr>
          <p:nvPr>
            <p:ph type="sldNum" sz="quarter" idx="10"/>
          </p:nvPr>
        </p:nvSpPr>
        <p:spPr/>
        <p:txBody>
          <a:bodyPr/>
          <a:lstStyle/>
          <a:p>
            <a:pPr>
              <a:defRPr/>
            </a:pPr>
            <a:fld id="{7E9F9D4A-137C-4CB9-84CD-2CC54F499561}" type="slidenum">
              <a:rPr lang="sv-SE" smtClean="0"/>
              <a:pPr>
                <a:defRPr/>
              </a:pPr>
              <a:t>27</a:t>
            </a:fld>
            <a:endParaRPr lang="sv-SE"/>
          </a:p>
        </p:txBody>
      </p:sp>
    </p:spTree>
    <p:extLst>
      <p:ext uri="{BB962C8B-B14F-4D97-AF65-F5344CB8AC3E}">
        <p14:creationId xmlns:p14="http://schemas.microsoft.com/office/powerpoint/2010/main" val="2937304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sz="4000" kern="1200" dirty="0">
                <a:solidFill>
                  <a:srgbClr val="0070C0"/>
                </a:solidFill>
                <a:ea typeface="+mn-ea"/>
                <a:cs typeface="+mn-cs"/>
              </a:rPr>
              <a:t>Riskkarta </a:t>
            </a:r>
            <a:r>
              <a:rPr lang="sv-SE" sz="4000" kern="1200" dirty="0" smtClean="0">
                <a:solidFill>
                  <a:srgbClr val="0070C0"/>
                </a:solidFill>
                <a:ea typeface="+mn-ea"/>
                <a:cs typeface="+mn-cs"/>
              </a:rPr>
              <a:t>– med klimatpåverkan  </a:t>
            </a:r>
            <a:endParaRPr lang="sv-SE" sz="4000" kern="1200" dirty="0">
              <a:solidFill>
                <a:srgbClr val="0070C0"/>
              </a:solidFill>
              <a:ea typeface="+mn-ea"/>
              <a:cs typeface="+mn-cs"/>
            </a:endParaRPr>
          </a:p>
        </p:txBody>
      </p:sp>
      <p:pic>
        <p:nvPicPr>
          <p:cNvPr id="9" name="Bildobjekt 8"/>
          <p:cNvPicPr>
            <a:picLocks noChangeAspect="1"/>
          </p:cNvPicPr>
          <p:nvPr/>
        </p:nvPicPr>
        <p:blipFill rotWithShape="1">
          <a:blip r:embed="rId3" cstate="print">
            <a:extLst>
              <a:ext uri="{28A0092B-C50C-407E-A947-70E740481C1C}">
                <a14:useLocalDpi xmlns:a14="http://schemas.microsoft.com/office/drawing/2010/main" val="0"/>
              </a:ext>
            </a:extLst>
          </a:blip>
          <a:srcRect l="11130" t="30162" r="2250" b="2484"/>
          <a:stretch/>
        </p:blipFill>
        <p:spPr>
          <a:xfrm>
            <a:off x="0" y="1620967"/>
            <a:ext cx="8315399" cy="4570417"/>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24" y="2276872"/>
            <a:ext cx="4002976" cy="39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latshållare för bildnummer 2"/>
          <p:cNvSpPr>
            <a:spLocks noGrp="1"/>
          </p:cNvSpPr>
          <p:nvPr>
            <p:ph type="sldNum" sz="quarter" idx="10"/>
          </p:nvPr>
        </p:nvSpPr>
        <p:spPr/>
        <p:txBody>
          <a:bodyPr/>
          <a:lstStyle/>
          <a:p>
            <a:pPr>
              <a:defRPr/>
            </a:pPr>
            <a:fld id="{113B3E56-69DE-4237-B1BC-E317AC0F201A}" type="slidenum">
              <a:rPr lang="sv-SE" smtClean="0"/>
              <a:pPr>
                <a:defRPr/>
              </a:pPr>
              <a:t>28</a:t>
            </a:fld>
            <a:endParaRPr lang="sv-SE"/>
          </a:p>
        </p:txBody>
      </p:sp>
    </p:spTree>
    <p:extLst>
      <p:ext uri="{BB962C8B-B14F-4D97-AF65-F5344CB8AC3E}">
        <p14:creationId xmlns:p14="http://schemas.microsoft.com/office/powerpoint/2010/main" val="3370139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6438" y="1459255"/>
            <a:ext cx="3562217" cy="251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055" y="3969607"/>
            <a:ext cx="3154208" cy="214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827584" y="430182"/>
            <a:ext cx="7230577" cy="5807130"/>
          </a:xfrm>
          <a:prstGeom prst="rect">
            <a:avLst/>
          </a:prstGeom>
        </p:spPr>
        <p:txBody>
          <a:bodyPr lIns="70070" tIns="35035" rIns="70070" bIns="35035"/>
          <a:lstStyle/>
          <a:p>
            <a:pPr defTabSz="700705">
              <a:defRPr/>
            </a:pPr>
            <a:r>
              <a:rPr lang="sv-SE" sz="4000" dirty="0" smtClean="0">
                <a:solidFill>
                  <a:schemeClr val="tx2"/>
                </a:solidFill>
                <a:latin typeface="Arial Narrow" panose="020B0606020202030204" pitchFamily="34" charset="0"/>
              </a:rPr>
              <a:t>Användbart underlag</a:t>
            </a:r>
            <a:endParaRPr lang="sv-SE" sz="4000" dirty="0">
              <a:solidFill>
                <a:schemeClr val="tx2"/>
              </a:solidFill>
              <a:latin typeface="Arial Narrow" panose="020B0606020202030204" pitchFamily="34" charset="0"/>
            </a:endParaRPr>
          </a:p>
          <a:p>
            <a:pPr defTabSz="700705">
              <a:defRPr/>
            </a:pPr>
            <a:r>
              <a:rPr lang="sv-SE" sz="2400" kern="0" dirty="0">
                <a:latin typeface="Arial Narrow" panose="020B0606020202030204" pitchFamily="34" charset="0"/>
                <a:ea typeface="Segoe UI" panose="020B0502040204020203" pitchFamily="34" charset="0"/>
                <a:cs typeface="Segoe UI" panose="020B0502040204020203" pitchFamily="34" charset="0"/>
              </a:rPr>
              <a:t>Vad finns att </a:t>
            </a:r>
            <a:r>
              <a:rPr lang="sv-SE" sz="2400" kern="0" dirty="0" smtClean="0">
                <a:latin typeface="Arial Narrow" panose="020B0606020202030204" pitchFamily="34" charset="0"/>
                <a:ea typeface="Segoe UI" panose="020B0502040204020203" pitchFamily="34" charset="0"/>
                <a:cs typeface="Segoe UI" panose="020B0502040204020203" pitchFamily="34" charset="0"/>
              </a:rPr>
              <a:t>tillgå?</a:t>
            </a:r>
            <a:r>
              <a:rPr lang="nl-BE" sz="2800" kern="0" dirty="0">
                <a:latin typeface="Arial Narrow" panose="020B0606020202030204" pitchFamily="34" charset="0"/>
                <a:ea typeface="Segoe UI" panose="020B0502040204020203" pitchFamily="34" charset="0"/>
                <a:cs typeface="Segoe UI" panose="020B0502040204020203" pitchFamily="34" charset="0"/>
                <a:sym typeface="Arial" pitchFamily="34" charset="0"/>
              </a:rPr>
              <a:t/>
            </a:r>
            <a:br>
              <a:rPr lang="nl-BE" sz="2800" kern="0" dirty="0">
                <a:latin typeface="Arial Narrow" panose="020B0606020202030204" pitchFamily="34" charset="0"/>
                <a:ea typeface="Segoe UI" panose="020B0502040204020203" pitchFamily="34" charset="0"/>
                <a:cs typeface="Segoe UI" panose="020B0502040204020203" pitchFamily="34" charset="0"/>
                <a:sym typeface="Arial" pitchFamily="34" charset="0"/>
              </a:rPr>
            </a:br>
            <a:endParaRPr lang="nl-BE" sz="2000" kern="0" dirty="0">
              <a:latin typeface="Arial Narrow" panose="020B0606020202030204" pitchFamily="34" charset="0"/>
              <a:ea typeface="Segoe UI" panose="020B0502040204020203" pitchFamily="34" charset="0"/>
              <a:cs typeface="Segoe UI" panose="020B0502040204020203" pitchFamily="34" charset="0"/>
              <a:sym typeface="Arial" pitchFamily="34" charset="0"/>
            </a:endParaRPr>
          </a:p>
          <a:p>
            <a:pPr marL="218970" indent="-218970" defTabSz="700705">
              <a:buFont typeface="Arial" panose="020B0604020202020204" pitchFamily="34" charset="0"/>
              <a:buChar char="•"/>
              <a:defRPr/>
            </a:pPr>
            <a:r>
              <a:rPr lang="sv-SE" sz="1600" kern="0" dirty="0">
                <a:latin typeface="Arial Narrow" panose="020B0606020202030204" pitchFamily="34" charset="0"/>
                <a:ea typeface="Segoe UI" panose="020B0502040204020203" pitchFamily="34" charset="0"/>
                <a:cs typeface="Segoe UI" panose="020B0502040204020203" pitchFamily="34" charset="0"/>
                <a:hlinkClick r:id="rId5"/>
              </a:rPr>
              <a:t>SGI/Skred- och erosionsdatabas</a:t>
            </a:r>
            <a:r>
              <a:rPr lang="sv-SE" sz="1400" kern="0" dirty="0">
                <a:latin typeface="Arial Narrow" panose="020B0606020202030204" pitchFamily="34" charset="0"/>
                <a:ea typeface="Segoe UI" panose="020B0502040204020203" pitchFamily="34" charset="0"/>
                <a:cs typeface="Segoe UI" panose="020B0502040204020203" pitchFamily="34" charset="0"/>
              </a:rPr>
              <a:t> </a:t>
            </a:r>
            <a:br>
              <a:rPr lang="sv-SE" sz="1400" kern="0" dirty="0">
                <a:latin typeface="Arial Narrow" panose="020B0606020202030204" pitchFamily="34" charset="0"/>
                <a:ea typeface="Segoe UI" panose="020B0502040204020203" pitchFamily="34" charset="0"/>
                <a:cs typeface="Segoe UI" panose="020B0502040204020203" pitchFamily="34" charset="0"/>
              </a:rPr>
            </a:br>
            <a:r>
              <a:rPr lang="sv-SE" sz="800" kern="0" dirty="0">
                <a:latin typeface="Arial Narrow" panose="020B0606020202030204" pitchFamily="34" charset="0"/>
                <a:ea typeface="Segoe UI" panose="020B0502040204020203" pitchFamily="34" charset="0"/>
                <a:cs typeface="Segoe UI" panose="020B0502040204020203" pitchFamily="34" charset="0"/>
              </a:rPr>
              <a:t>http://gis.swedgeo.se/skred/</a:t>
            </a:r>
          </a:p>
          <a:p>
            <a:pPr marL="218970" indent="-218970" defTabSz="700705">
              <a:buFont typeface="Arial" panose="020B0604020202020204" pitchFamily="34" charset="0"/>
              <a:buChar char="•"/>
              <a:defRPr/>
            </a:pPr>
            <a:endParaRPr lang="sv-SE" sz="1400" kern="0" dirty="0">
              <a:latin typeface="Arial Narrow" panose="020B0606020202030204" pitchFamily="34" charset="0"/>
              <a:ea typeface="Segoe UI" panose="020B0502040204020203" pitchFamily="34" charset="0"/>
              <a:cs typeface="Segoe UI" panose="020B0502040204020203" pitchFamily="34" charset="0"/>
            </a:endParaRPr>
          </a:p>
          <a:p>
            <a:pPr marL="218970" indent="-218970" defTabSz="700705">
              <a:buFont typeface="Arial" panose="020B0604020202020204" pitchFamily="34" charset="0"/>
              <a:buChar char="•"/>
              <a:defRPr/>
            </a:pPr>
            <a:r>
              <a:rPr lang="sv-SE" sz="1600" kern="0" dirty="0">
                <a:latin typeface="Arial Narrow" panose="020B0606020202030204" pitchFamily="34" charset="0"/>
                <a:ea typeface="Segoe UI" panose="020B0502040204020203" pitchFamily="34" charset="0"/>
                <a:cs typeface="Segoe UI" panose="020B0502040204020203" pitchFamily="34" charset="0"/>
                <a:hlinkClick r:id="rId6"/>
              </a:rPr>
              <a:t>Översiktlig stabilitetskartering (</a:t>
            </a:r>
            <a:r>
              <a:rPr lang="sv-SE" sz="1600" kern="0" dirty="0" smtClean="0">
                <a:latin typeface="Arial Narrow" panose="020B0606020202030204" pitchFamily="34" charset="0"/>
                <a:ea typeface="Segoe UI" panose="020B0502040204020203" pitchFamily="34" charset="0"/>
                <a:cs typeface="Segoe UI" panose="020B0502040204020203" pitchFamily="34" charset="0"/>
                <a:hlinkClick r:id="rId6"/>
              </a:rPr>
              <a:t>MSB)</a:t>
            </a:r>
            <a:r>
              <a:rPr lang="sv-SE" sz="1600" kern="0" dirty="0" smtClean="0">
                <a:latin typeface="Arial Narrow" panose="020B0606020202030204" pitchFamily="34" charset="0"/>
                <a:ea typeface="Segoe UI" panose="020B0502040204020203" pitchFamily="34" charset="0"/>
                <a:cs typeface="Segoe UI" panose="020B0502040204020203" pitchFamily="34" charset="0"/>
              </a:rPr>
              <a:t> </a:t>
            </a:r>
            <a:br>
              <a:rPr lang="sv-SE" sz="1600" kern="0" dirty="0" smtClean="0">
                <a:latin typeface="Arial Narrow" panose="020B0606020202030204" pitchFamily="34" charset="0"/>
                <a:ea typeface="Segoe UI" panose="020B0502040204020203" pitchFamily="34" charset="0"/>
                <a:cs typeface="Segoe UI" panose="020B0502040204020203" pitchFamily="34" charset="0"/>
              </a:rPr>
            </a:br>
            <a:r>
              <a:rPr lang="sv-SE" sz="800" kern="0" dirty="0" smtClean="0">
                <a:latin typeface="Arial Narrow" panose="020B0606020202030204" pitchFamily="34" charset="0"/>
                <a:ea typeface="Segoe UI" panose="020B0502040204020203" pitchFamily="34" charset="0"/>
                <a:cs typeface="Segoe UI" panose="020B0502040204020203" pitchFamily="34" charset="0"/>
                <a:hlinkClick r:id="rId7"/>
              </a:rPr>
              <a:t> https://www.msb.se/sv/Kunskapsbank/Kartor/Stabilitetskartering-moran-och-grova-jordar/</a:t>
            </a:r>
            <a:endParaRPr lang="sv-SE" sz="800" kern="0" dirty="0" smtClean="0">
              <a:latin typeface="Arial Narrow" panose="020B0606020202030204" pitchFamily="34" charset="0"/>
              <a:ea typeface="Segoe UI" panose="020B0502040204020203" pitchFamily="34" charset="0"/>
              <a:cs typeface="Segoe UI" panose="020B0502040204020203" pitchFamily="34" charset="0"/>
            </a:endParaRPr>
          </a:p>
          <a:p>
            <a:pPr defTabSz="700705">
              <a:defRPr/>
            </a:pPr>
            <a:endParaRPr lang="sv-SE" sz="1600" kern="0" dirty="0" smtClean="0">
              <a:latin typeface="Arial Narrow" panose="020B0606020202030204" pitchFamily="34" charset="0"/>
              <a:ea typeface="Segoe UI" panose="020B0502040204020203" pitchFamily="34" charset="0"/>
              <a:cs typeface="Segoe UI" panose="020B0502040204020203" pitchFamily="34" charset="0"/>
              <a:hlinkClick r:id=""/>
            </a:endParaRPr>
          </a:p>
          <a:p>
            <a:pPr marL="218970" indent="-218970" defTabSz="700705">
              <a:buFont typeface="Arial" panose="020B0604020202020204" pitchFamily="34" charset="0"/>
              <a:buChar char="•"/>
              <a:defRPr/>
            </a:pPr>
            <a:r>
              <a:rPr lang="sv-SE" sz="1600" kern="0" dirty="0" smtClean="0">
                <a:latin typeface="Arial Narrow" panose="020B0606020202030204" pitchFamily="34" charset="0"/>
                <a:ea typeface="Segoe UI" panose="020B0502040204020203" pitchFamily="34" charset="0"/>
                <a:cs typeface="Segoe UI" panose="020B0502040204020203" pitchFamily="34" charset="0"/>
                <a:hlinkClick r:id=""/>
              </a:rPr>
              <a:t>Översiktlig </a:t>
            </a:r>
            <a:r>
              <a:rPr lang="sv-SE" sz="1600" kern="0" dirty="0">
                <a:latin typeface="Arial Narrow" panose="020B0606020202030204" pitchFamily="34" charset="0"/>
                <a:ea typeface="Segoe UI" panose="020B0502040204020203" pitchFamily="34" charset="0"/>
                <a:cs typeface="Segoe UI" panose="020B0502040204020203" pitchFamily="34" charset="0"/>
                <a:hlinkClick r:id="rId8"/>
              </a:rPr>
              <a:t>översvämningskartering (</a:t>
            </a:r>
            <a:r>
              <a:rPr lang="sv-SE" sz="1600" kern="0" dirty="0" smtClean="0">
                <a:latin typeface="Arial Narrow" panose="020B0606020202030204" pitchFamily="34" charset="0"/>
                <a:ea typeface="Segoe UI" panose="020B0502040204020203" pitchFamily="34" charset="0"/>
                <a:cs typeface="Segoe UI" panose="020B0502040204020203" pitchFamily="34" charset="0"/>
                <a:hlinkClick r:id="rId8"/>
              </a:rPr>
              <a:t>MSB)</a:t>
            </a:r>
            <a:r>
              <a:rPr lang="sv-SE" sz="1600" kern="0" dirty="0">
                <a:latin typeface="Arial Narrow" panose="020B0606020202030204" pitchFamily="34" charset="0"/>
                <a:ea typeface="Segoe UI" panose="020B0502040204020203" pitchFamily="34" charset="0"/>
                <a:cs typeface="Segoe UI" panose="020B0502040204020203" pitchFamily="34" charset="0"/>
              </a:rPr>
              <a:t/>
            </a:r>
            <a:br>
              <a:rPr lang="sv-SE" sz="1600" kern="0" dirty="0">
                <a:latin typeface="Arial Narrow" panose="020B0606020202030204" pitchFamily="34" charset="0"/>
                <a:ea typeface="Segoe UI" panose="020B0502040204020203" pitchFamily="34" charset="0"/>
                <a:cs typeface="Segoe UI" panose="020B0502040204020203" pitchFamily="34" charset="0"/>
              </a:rPr>
            </a:br>
            <a:r>
              <a:rPr lang="sv-SE" sz="800" kern="0" dirty="0" smtClean="0">
                <a:latin typeface="Arial Narrow" panose="020B0606020202030204" pitchFamily="34" charset="0"/>
                <a:ea typeface="Segoe UI" panose="020B0502040204020203" pitchFamily="34" charset="0"/>
                <a:cs typeface="Segoe UI" panose="020B0502040204020203" pitchFamily="34" charset="0"/>
              </a:rPr>
              <a:t>https</a:t>
            </a:r>
            <a:r>
              <a:rPr lang="sv-SE" sz="800" kern="0" dirty="0">
                <a:latin typeface="Arial Narrow" panose="020B0606020202030204" pitchFamily="34" charset="0"/>
                <a:ea typeface="Segoe UI" panose="020B0502040204020203" pitchFamily="34" charset="0"/>
                <a:cs typeface="Segoe UI" panose="020B0502040204020203" pitchFamily="34" charset="0"/>
              </a:rPr>
              <a:t>://www.msb.se/sv/Kunskapsbank/Kartor/Oversvamningskartering/</a:t>
            </a:r>
          </a:p>
          <a:p>
            <a:pPr marL="218970" indent="-218970" defTabSz="700705">
              <a:buFont typeface="Arial" panose="020B0604020202020204" pitchFamily="34" charset="0"/>
              <a:buChar char="•"/>
              <a:defRPr/>
            </a:pPr>
            <a:endParaRPr lang="sv-SE" sz="1400" kern="0" dirty="0">
              <a:latin typeface="Arial Narrow" panose="020B0606020202030204" pitchFamily="34" charset="0"/>
              <a:ea typeface="Segoe UI" panose="020B0502040204020203" pitchFamily="34" charset="0"/>
              <a:cs typeface="Segoe UI" panose="020B0502040204020203" pitchFamily="34" charset="0"/>
            </a:endParaRPr>
          </a:p>
          <a:p>
            <a:pPr marL="218970" indent="-218970" defTabSz="700705">
              <a:buFont typeface="Arial" panose="020B0604020202020204" pitchFamily="34" charset="0"/>
              <a:buChar char="•"/>
              <a:defRPr/>
            </a:pPr>
            <a:r>
              <a:rPr lang="sv-SE" sz="1600" kern="0" dirty="0">
                <a:latin typeface="Arial Narrow" panose="020B0606020202030204" pitchFamily="34" charset="0"/>
                <a:ea typeface="Segoe UI" panose="020B0502040204020203" pitchFamily="34" charset="0"/>
                <a:cs typeface="Segoe UI" panose="020B0502040204020203" pitchFamily="34" charset="0"/>
                <a:hlinkClick r:id="rId9"/>
              </a:rPr>
              <a:t>Översiktlig inventering av stranderosion (SGI)</a:t>
            </a:r>
            <a:r>
              <a:rPr lang="sv-SE" sz="1600" kern="0" dirty="0">
                <a:latin typeface="Arial Narrow" panose="020B0606020202030204" pitchFamily="34" charset="0"/>
                <a:ea typeface="Segoe UI" panose="020B0502040204020203" pitchFamily="34" charset="0"/>
                <a:cs typeface="Segoe UI" panose="020B0502040204020203" pitchFamily="34" charset="0"/>
              </a:rPr>
              <a:t/>
            </a:r>
            <a:br>
              <a:rPr lang="sv-SE" sz="1600" kern="0" dirty="0">
                <a:latin typeface="Arial Narrow" panose="020B0606020202030204" pitchFamily="34" charset="0"/>
                <a:ea typeface="Segoe UI" panose="020B0502040204020203" pitchFamily="34" charset="0"/>
                <a:cs typeface="Segoe UI" panose="020B0502040204020203" pitchFamily="34" charset="0"/>
              </a:rPr>
            </a:br>
            <a:r>
              <a:rPr lang="sv-SE" sz="800" kern="0" dirty="0">
                <a:latin typeface="Arial Narrow" panose="020B0606020202030204" pitchFamily="34" charset="0"/>
                <a:ea typeface="Segoe UI" panose="020B0502040204020203" pitchFamily="34" charset="0"/>
                <a:cs typeface="Segoe UI" panose="020B0502040204020203" pitchFamily="34" charset="0"/>
              </a:rPr>
              <a:t>http://www.swedgeo.se/templates/SGIStandardPage____595.aspx?epslanguage=SV</a:t>
            </a:r>
          </a:p>
          <a:p>
            <a:pPr marL="218970" indent="-218970" defTabSz="700705">
              <a:buFont typeface="Arial" panose="020B0604020202020204" pitchFamily="34" charset="0"/>
              <a:buChar char="•"/>
              <a:defRPr/>
            </a:pPr>
            <a:endParaRPr lang="sv-SE" sz="1400" kern="0" dirty="0">
              <a:latin typeface="Arial Narrow" panose="020B0606020202030204" pitchFamily="34" charset="0"/>
              <a:ea typeface="Segoe UI" panose="020B0502040204020203" pitchFamily="34" charset="0"/>
              <a:cs typeface="Segoe UI" panose="020B0502040204020203" pitchFamily="34" charset="0"/>
            </a:endParaRPr>
          </a:p>
          <a:p>
            <a:pPr marL="218970" indent="-218970" defTabSz="700705">
              <a:buFont typeface="Arial" panose="020B0604020202020204" pitchFamily="34" charset="0"/>
              <a:buChar char="•"/>
              <a:defRPr/>
            </a:pPr>
            <a:r>
              <a:rPr lang="sv-SE" sz="1600" kern="0" dirty="0">
                <a:latin typeface="Arial Narrow" panose="020B0606020202030204" pitchFamily="34" charset="0"/>
                <a:ea typeface="Segoe UI" panose="020B0502040204020203" pitchFamily="34" charset="0"/>
                <a:cs typeface="Segoe UI" panose="020B0502040204020203" pitchFamily="34" charset="0"/>
                <a:hlinkClick r:id="rId10"/>
              </a:rPr>
              <a:t>Geologiska kartor (SGU)</a:t>
            </a:r>
            <a:r>
              <a:rPr lang="sv-SE" sz="1400" kern="0" dirty="0">
                <a:latin typeface="Arial Narrow" panose="020B0606020202030204" pitchFamily="34" charset="0"/>
                <a:ea typeface="Segoe UI" panose="020B0502040204020203" pitchFamily="34" charset="0"/>
                <a:cs typeface="Segoe UI" panose="020B0502040204020203" pitchFamily="34" charset="0"/>
              </a:rPr>
              <a:t/>
            </a:r>
            <a:br>
              <a:rPr lang="sv-SE" sz="1400" kern="0" dirty="0">
                <a:latin typeface="Arial Narrow" panose="020B0606020202030204" pitchFamily="34" charset="0"/>
                <a:ea typeface="Segoe UI" panose="020B0502040204020203" pitchFamily="34" charset="0"/>
                <a:cs typeface="Segoe UI" panose="020B0502040204020203" pitchFamily="34" charset="0"/>
              </a:rPr>
            </a:br>
            <a:r>
              <a:rPr lang="sv-SE" sz="800" kern="0" dirty="0">
                <a:latin typeface="Arial Narrow" panose="020B0606020202030204" pitchFamily="34" charset="0"/>
                <a:ea typeface="Segoe UI" panose="020B0502040204020203" pitchFamily="34" charset="0"/>
                <a:cs typeface="Segoe UI" panose="020B0502040204020203" pitchFamily="34" charset="0"/>
              </a:rPr>
              <a:t>http://maps2.sgu.se/kartgenerator/maporder_sv.html</a:t>
            </a:r>
          </a:p>
          <a:p>
            <a:pPr marL="218970" indent="-218970" defTabSz="700705">
              <a:buFont typeface="Arial" panose="020B0604020202020204" pitchFamily="34" charset="0"/>
              <a:buChar char="•"/>
              <a:defRPr/>
            </a:pPr>
            <a:endParaRPr lang="sv-SE" sz="1400" kern="0" dirty="0">
              <a:latin typeface="Arial Narrow" panose="020B0606020202030204" pitchFamily="34" charset="0"/>
              <a:ea typeface="Segoe UI" panose="020B0502040204020203" pitchFamily="34" charset="0"/>
              <a:cs typeface="Segoe UI" panose="020B0502040204020203" pitchFamily="34" charset="0"/>
            </a:endParaRPr>
          </a:p>
          <a:p>
            <a:pPr marL="218970" indent="-218970" defTabSz="700705">
              <a:buFont typeface="Arial" panose="020B0604020202020204" pitchFamily="34" charset="0"/>
              <a:buChar char="•"/>
              <a:defRPr/>
            </a:pPr>
            <a:r>
              <a:rPr lang="sv-SE" sz="1600" kern="0" dirty="0">
                <a:latin typeface="Arial Narrow" panose="020B0606020202030204" pitchFamily="34" charset="0"/>
                <a:ea typeface="Segoe UI" panose="020B0502040204020203" pitchFamily="34" charset="0"/>
                <a:cs typeface="Segoe UI" panose="020B0502040204020203" pitchFamily="34" charset="0"/>
              </a:rPr>
              <a:t>Befintliga undersökningar / utredningar</a:t>
            </a:r>
          </a:p>
          <a:p>
            <a:pPr marL="218970" indent="-218970" defTabSz="700705">
              <a:buFont typeface="Arial" panose="020B0604020202020204" pitchFamily="34" charset="0"/>
              <a:buChar char="•"/>
              <a:defRPr/>
            </a:pPr>
            <a:endParaRPr lang="sv-SE" sz="1400" kern="0" dirty="0">
              <a:latin typeface="Arial Narrow" panose="020B0606020202030204" pitchFamily="34" charset="0"/>
              <a:ea typeface="Segoe UI" panose="020B0502040204020203" pitchFamily="34" charset="0"/>
              <a:cs typeface="Segoe UI" panose="020B0502040204020203" pitchFamily="34" charset="0"/>
            </a:endParaRPr>
          </a:p>
          <a:p>
            <a:pPr marL="218970" indent="-218970" defTabSz="700705">
              <a:buFont typeface="Arial" panose="020B0604020202020204" pitchFamily="34" charset="0"/>
              <a:buChar char="•"/>
              <a:defRPr/>
            </a:pPr>
            <a:r>
              <a:rPr lang="sv-SE" sz="1600" kern="0" dirty="0">
                <a:latin typeface="Arial Narrow" panose="020B0606020202030204" pitchFamily="34" charset="0"/>
                <a:ea typeface="Segoe UI" panose="020B0502040204020203" pitchFamily="34" charset="0"/>
                <a:cs typeface="Segoe UI" panose="020B0502040204020203" pitchFamily="34" charset="0"/>
                <a:hlinkClick r:id="rId11"/>
              </a:rPr>
              <a:t>Geotekniska databaser (TRV, SGI, kommuner)</a:t>
            </a:r>
            <a:r>
              <a:rPr lang="sv-SE" sz="1400" kern="0" dirty="0">
                <a:latin typeface="Arial Narrow" panose="020B0606020202030204" pitchFamily="34" charset="0"/>
                <a:ea typeface="Segoe UI" panose="020B0502040204020203" pitchFamily="34" charset="0"/>
                <a:cs typeface="Segoe UI" panose="020B0502040204020203" pitchFamily="34" charset="0"/>
              </a:rPr>
              <a:t/>
            </a:r>
            <a:br>
              <a:rPr lang="sv-SE" sz="1400" kern="0" dirty="0">
                <a:latin typeface="Arial Narrow" panose="020B0606020202030204" pitchFamily="34" charset="0"/>
                <a:ea typeface="Segoe UI" panose="020B0502040204020203" pitchFamily="34" charset="0"/>
                <a:cs typeface="Segoe UI" panose="020B0502040204020203" pitchFamily="34" charset="0"/>
              </a:rPr>
            </a:br>
            <a:r>
              <a:rPr lang="sv-SE" sz="800" kern="0" dirty="0">
                <a:latin typeface="Arial Narrow" panose="020B0606020202030204" pitchFamily="34" charset="0"/>
                <a:ea typeface="Segoe UI" panose="020B0502040204020203" pitchFamily="34" charset="0"/>
                <a:cs typeface="Segoe UI" panose="020B0502040204020203" pitchFamily="34" charset="0"/>
              </a:rPr>
              <a:t>http://bga.swedgeo.se/bga/</a:t>
            </a:r>
          </a:p>
          <a:p>
            <a:pPr defTabSz="700705">
              <a:defRPr/>
            </a:pPr>
            <a:r>
              <a:rPr lang="sv-SE" sz="1400" kern="0" dirty="0">
                <a:latin typeface="Arial Narrow" panose="020B0606020202030204" pitchFamily="34" charset="0"/>
                <a:ea typeface="Segoe UI" panose="020B0502040204020203" pitchFamily="34" charset="0"/>
                <a:cs typeface="Segoe UI" panose="020B0502040204020203" pitchFamily="34" charset="0"/>
              </a:rPr>
              <a:t> </a:t>
            </a:r>
          </a:p>
          <a:p>
            <a:pPr marL="218970" indent="-218970" defTabSz="700705">
              <a:buFont typeface="Arial" panose="020B0604020202020204" pitchFamily="34" charset="0"/>
              <a:buChar char="•"/>
              <a:defRPr/>
            </a:pPr>
            <a:r>
              <a:rPr lang="sv-SE" sz="1600" kern="0" dirty="0" smtClean="0">
                <a:latin typeface="Arial Narrow" panose="020B0606020202030204" pitchFamily="34" charset="0"/>
                <a:ea typeface="Segoe UI" panose="020B0502040204020203" pitchFamily="34" charset="0"/>
                <a:cs typeface="Segoe UI" panose="020B0502040204020203" pitchFamily="34" charset="0"/>
                <a:hlinkClick r:id="rId12"/>
              </a:rPr>
              <a:t>Grundvattennät</a:t>
            </a:r>
            <a:r>
              <a:rPr lang="sv-SE" sz="1600" kern="0" dirty="0">
                <a:latin typeface="Arial Narrow" panose="020B0606020202030204" pitchFamily="34" charset="0"/>
                <a:ea typeface="Segoe UI" panose="020B0502040204020203" pitchFamily="34" charset="0"/>
                <a:cs typeface="Segoe UI" panose="020B0502040204020203" pitchFamily="34" charset="0"/>
              </a:rPr>
              <a:t/>
            </a:r>
            <a:br>
              <a:rPr lang="sv-SE" sz="1600" kern="0" dirty="0">
                <a:latin typeface="Arial Narrow" panose="020B0606020202030204" pitchFamily="34" charset="0"/>
                <a:ea typeface="Segoe UI" panose="020B0502040204020203" pitchFamily="34" charset="0"/>
                <a:cs typeface="Segoe UI" panose="020B0502040204020203" pitchFamily="34" charset="0"/>
              </a:rPr>
            </a:br>
            <a:r>
              <a:rPr lang="sv-SE" sz="800" kern="0" dirty="0">
                <a:latin typeface="Arial Narrow" panose="020B0606020202030204" pitchFamily="34" charset="0"/>
                <a:ea typeface="Segoe UI" panose="020B0502040204020203" pitchFamily="34" charset="0"/>
                <a:cs typeface="Segoe UI" panose="020B0502040204020203" pitchFamily="34" charset="0"/>
              </a:rPr>
              <a:t>https://apps.sgu.se/kartvisare/kartvisare-grundvattenniva.html</a:t>
            </a:r>
          </a:p>
        </p:txBody>
      </p:sp>
      <p:pic>
        <p:nvPicPr>
          <p:cNvPr id="3"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3079" y="3973260"/>
            <a:ext cx="1079193" cy="210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30983" y="3126471"/>
            <a:ext cx="1274068" cy="846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15">
            <a:extLst>
              <a:ext uri="{28A0092B-C50C-407E-A947-70E740481C1C}">
                <a14:useLocalDpi xmlns:a14="http://schemas.microsoft.com/office/drawing/2010/main" val="0"/>
              </a:ext>
            </a:extLst>
          </a:blip>
          <a:srcRect t="21125"/>
          <a:stretch/>
        </p:blipFill>
        <p:spPr bwMode="auto">
          <a:xfrm>
            <a:off x="5387055" y="116632"/>
            <a:ext cx="3601600" cy="18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49691" y="300623"/>
            <a:ext cx="1337226" cy="1661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784564"/>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6512" y="248161"/>
            <a:ext cx="9361040" cy="1154162"/>
          </a:xfrm>
          <a:prstGeom prst="rect">
            <a:avLst/>
          </a:prstGeom>
          <a:noFill/>
        </p:spPr>
        <p:txBody>
          <a:bodyPr wrap="square" rtlCol="0">
            <a:spAutoFit/>
          </a:bodyPr>
          <a:lstStyle/>
          <a:p>
            <a:pPr algn="ctr"/>
            <a:r>
              <a:rPr lang="sv-SE" sz="4000" dirty="0">
                <a:solidFill>
                  <a:schemeClr val="tx2"/>
                </a:solidFill>
                <a:latin typeface="+mj-lt"/>
                <a:ea typeface="+mj-ea"/>
                <a:cs typeface="+mj-cs"/>
              </a:rPr>
              <a:t>På säker grund för hållbar utveckling</a:t>
            </a:r>
          </a:p>
          <a:p>
            <a:pPr algn="ctr">
              <a:spcBef>
                <a:spcPts val="600"/>
              </a:spcBef>
            </a:pPr>
            <a:r>
              <a:rPr lang="sv-SE" dirty="0">
                <a:solidFill>
                  <a:schemeClr val="tx2"/>
                </a:solidFill>
                <a:latin typeface="+mj-lt"/>
                <a:ea typeface="+mj-ea"/>
                <a:cs typeface="+mj-cs"/>
              </a:rPr>
              <a:t>Statens geotekniska institut</a:t>
            </a:r>
          </a:p>
        </p:txBody>
      </p:sp>
      <p:pic>
        <p:nvPicPr>
          <p:cNvPr id="4" name="Bildobjekt 3"/>
          <p:cNvPicPr>
            <a:picLocks noChangeAspect="1"/>
          </p:cNvPicPr>
          <p:nvPr/>
        </p:nvPicPr>
        <p:blipFill rotWithShape="1">
          <a:blip r:embed="rId3" cstate="screen">
            <a:extLst>
              <a:ext uri="{28A0092B-C50C-407E-A947-70E740481C1C}">
                <a14:useLocalDpi xmlns:a14="http://schemas.microsoft.com/office/drawing/2010/main" val="0"/>
              </a:ext>
            </a:extLst>
          </a:blip>
          <a:srcRect l="27197" r="19309"/>
          <a:stretch/>
        </p:blipFill>
        <p:spPr>
          <a:xfrm>
            <a:off x="51028" y="1413256"/>
            <a:ext cx="3080812" cy="4320000"/>
          </a:xfrm>
          <a:prstGeom prst="rect">
            <a:avLst/>
          </a:prstGeom>
        </p:spPr>
      </p:pic>
      <p:pic>
        <p:nvPicPr>
          <p:cNvPr id="5" name="Bildobjekt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14908" y="1413256"/>
            <a:ext cx="2869260" cy="4320000"/>
          </a:xfrm>
          <a:prstGeom prst="rect">
            <a:avLst/>
          </a:prstGeom>
        </p:spPr>
      </p:pic>
      <p:pic>
        <p:nvPicPr>
          <p:cNvPr id="6" name="Bildobjekt 5"/>
          <p:cNvPicPr>
            <a:picLocks noChangeAspect="1"/>
          </p:cNvPicPr>
          <p:nvPr/>
        </p:nvPicPr>
        <p:blipFill rotWithShape="1">
          <a:blip r:embed="rId5" cstate="screen">
            <a:extLst>
              <a:ext uri="{28A0092B-C50C-407E-A947-70E740481C1C}">
                <a14:useLocalDpi xmlns:a14="http://schemas.microsoft.com/office/drawing/2010/main" val="0"/>
              </a:ext>
            </a:extLst>
          </a:blip>
          <a:srcRect l="16722" r="37838"/>
          <a:stretch/>
        </p:blipFill>
        <p:spPr>
          <a:xfrm>
            <a:off x="6156176" y="1413256"/>
            <a:ext cx="2941543" cy="4320000"/>
          </a:xfrm>
          <a:prstGeom prst="rect">
            <a:avLst/>
          </a:prstGeom>
        </p:spPr>
      </p:pic>
      <p:sp>
        <p:nvSpPr>
          <p:cNvPr id="3" name="Platshållare för bildnummer 2"/>
          <p:cNvSpPr>
            <a:spLocks noGrp="1"/>
          </p:cNvSpPr>
          <p:nvPr>
            <p:ph type="sldNum" sz="quarter" idx="10"/>
          </p:nvPr>
        </p:nvSpPr>
        <p:spPr/>
        <p:txBody>
          <a:bodyPr/>
          <a:lstStyle/>
          <a:p>
            <a:pPr>
              <a:defRPr/>
            </a:pPr>
            <a:fld id="{5F24873A-BA66-41F2-8EF3-38EF30AFA671}" type="slidenum">
              <a:rPr lang="sv-SE" smtClean="0"/>
              <a:pPr>
                <a:defRPr/>
              </a:pPr>
              <a:t>3</a:t>
            </a:fld>
            <a:endParaRPr lang="sv-SE"/>
          </a:p>
        </p:txBody>
      </p:sp>
    </p:spTree>
    <p:extLst>
      <p:ext uri="{BB962C8B-B14F-4D97-AF65-F5344CB8AC3E}">
        <p14:creationId xmlns:p14="http://schemas.microsoft.com/office/powerpoint/2010/main" val="2091571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a:bodyPr>
          <a:lstStyle/>
          <a:p>
            <a:endParaRPr lang="sv-SE" sz="1800" dirty="0" smtClean="0">
              <a:solidFill>
                <a:schemeClr val="tx2">
                  <a:lumMod val="75000"/>
                </a:schemeClr>
              </a:solidFill>
              <a:hlinkClick r:id=""/>
            </a:endParaRPr>
          </a:p>
          <a:p>
            <a:pPr marL="0" indent="0" algn="ctr">
              <a:buNone/>
            </a:pPr>
            <a:r>
              <a:rPr lang="sv-SE" sz="1800" dirty="0" smtClean="0">
                <a:solidFill>
                  <a:schemeClr val="tx2">
                    <a:lumMod val="75000"/>
                  </a:schemeClr>
                </a:solidFill>
                <a:hlinkClick r:id=""/>
              </a:rPr>
              <a:t>http://www.swedgeo.se/sv/samhallsplanering--sakerhet/planeringsunderlag</a:t>
            </a:r>
            <a:r>
              <a:rPr lang="sv-SE" sz="1800" dirty="0" smtClean="0">
                <a:solidFill>
                  <a:schemeClr val="tx2">
                    <a:lumMod val="75000"/>
                  </a:schemeClr>
                </a:solidFill>
                <a:hlinkClick r:id=""/>
              </a:rPr>
              <a:t>//</a:t>
            </a:r>
            <a:endParaRPr lang="sv-SE" sz="1800" dirty="0" smtClean="0">
              <a:solidFill>
                <a:schemeClr val="tx2">
                  <a:lumMod val="75000"/>
                </a:schemeClr>
              </a:solidFill>
            </a:endParaRPr>
          </a:p>
        </p:txBody>
      </p:sp>
      <p:sp>
        <p:nvSpPr>
          <p:cNvPr id="3" name="Rubrik 2"/>
          <p:cNvSpPr>
            <a:spLocks noGrp="1"/>
          </p:cNvSpPr>
          <p:nvPr>
            <p:ph type="title"/>
          </p:nvPr>
        </p:nvSpPr>
        <p:spPr/>
        <p:txBody>
          <a:bodyPr/>
          <a:lstStyle/>
          <a:p>
            <a:r>
              <a:rPr lang="sv-SE" dirty="0" smtClean="0"/>
              <a:t>Harmoniseringsuppdraget</a:t>
            </a:r>
            <a:endParaRPr lang="sv-SE"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8198" y="2060848"/>
            <a:ext cx="2952328" cy="3693622"/>
          </a:xfrm>
          <a:prstGeom prst="rect">
            <a:avLst/>
          </a:prstGeom>
          <a:noFill/>
          <a:ln>
            <a:noFill/>
          </a:ln>
          <a:effectLst>
            <a:outerShdw blurRad="50800" dist="177800" dir="378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897379"/>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ngermanalven\Bilder\Fältbesök aug 2015\karber_15-17sep15\DSCN1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32656"/>
            <a:ext cx="7572642" cy="568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053722"/>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240000">
            <a:off x="4959169" y="1205054"/>
            <a:ext cx="3240000" cy="2151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Bildobjekt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40000">
            <a:off x="5150023" y="3717272"/>
            <a:ext cx="3236737" cy="216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ktangel 3"/>
          <p:cNvSpPr/>
          <p:nvPr/>
        </p:nvSpPr>
        <p:spPr>
          <a:xfrm rot="-360000">
            <a:off x="927612" y="887229"/>
            <a:ext cx="3201663" cy="2088000"/>
          </a:xfrm>
          <a:prstGeom prst="rect">
            <a:avLst/>
          </a:prstGeom>
          <a:solidFill>
            <a:schemeClr val="bg1"/>
          </a:solidFill>
          <a:ln>
            <a:noFill/>
          </a:ln>
        </p:spPr>
        <p:txBody>
          <a:bodyPr wrap="square" rtlCol="0" anchor="ctr">
            <a:spAutoFit/>
          </a:bodyPr>
          <a:lstStyle/>
          <a:p>
            <a:pPr algn="ctr"/>
            <a:endParaRPr lang="sv-SE" sz="2000" dirty="0" smtClean="0">
              <a:solidFill>
                <a:schemeClr val="bg1"/>
              </a:solidFill>
            </a:endParaRPr>
          </a:p>
        </p:txBody>
      </p:sp>
      <p:sp>
        <p:nvSpPr>
          <p:cNvPr id="2" name="textruta 1"/>
          <p:cNvSpPr txBox="1"/>
          <p:nvPr/>
        </p:nvSpPr>
        <p:spPr>
          <a:xfrm>
            <a:off x="919944" y="3861048"/>
            <a:ext cx="3292016" cy="1938992"/>
          </a:xfrm>
          <a:prstGeom prst="rect">
            <a:avLst/>
          </a:prstGeom>
          <a:solidFill>
            <a:srgbClr val="FFFFFF"/>
          </a:solidFill>
        </p:spPr>
        <p:txBody>
          <a:bodyPr wrap="square" rtlCol="0">
            <a:spAutoFit/>
          </a:bodyPr>
          <a:lstStyle/>
          <a:p>
            <a:pPr marL="342900" indent="-342900">
              <a:buFont typeface="Arial" panose="020B0604020202020204" pitchFamily="34" charset="0"/>
              <a:buChar char="•"/>
            </a:pPr>
            <a:r>
              <a:rPr lang="sv-SE" sz="2400" b="1" dirty="0" smtClean="0">
                <a:solidFill>
                  <a:srgbClr val="1860AB"/>
                </a:solidFill>
              </a:rPr>
              <a:t>Effektivare markbyggande</a:t>
            </a:r>
          </a:p>
          <a:p>
            <a:pPr marL="342900" indent="-342900">
              <a:buFont typeface="Arial" panose="020B0604020202020204" pitchFamily="34" charset="0"/>
              <a:buChar char="•"/>
            </a:pPr>
            <a:r>
              <a:rPr lang="sv-SE" sz="2400" b="1" dirty="0">
                <a:solidFill>
                  <a:srgbClr val="1860AB"/>
                </a:solidFill>
              </a:rPr>
              <a:t>Klimatanpassning</a:t>
            </a:r>
          </a:p>
          <a:p>
            <a:pPr marL="342900" indent="-342900">
              <a:buFont typeface="Arial" panose="020B0604020202020204" pitchFamily="34" charset="0"/>
              <a:buChar char="•"/>
            </a:pPr>
            <a:r>
              <a:rPr lang="sv-SE" sz="2400" b="1" dirty="0" smtClean="0">
                <a:solidFill>
                  <a:srgbClr val="1860AB"/>
                </a:solidFill>
              </a:rPr>
              <a:t>Förorenade områden</a:t>
            </a:r>
            <a:endParaRPr lang="sv-SE" sz="2400" b="1" dirty="0">
              <a:solidFill>
                <a:srgbClr val="1860AB"/>
              </a:solidFill>
            </a:endParaRPr>
          </a:p>
        </p:txBody>
      </p:sp>
      <p:sp>
        <p:nvSpPr>
          <p:cNvPr id="7" name="Rubrik 1"/>
          <p:cNvSpPr txBox="1">
            <a:spLocks/>
          </p:cNvSpPr>
          <p:nvPr/>
        </p:nvSpPr>
        <p:spPr bwMode="auto">
          <a:xfrm>
            <a:off x="457200" y="15584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sv-SE" sz="4000" dirty="0"/>
              <a:t>Vår verksamhet</a:t>
            </a:r>
          </a:p>
        </p:txBody>
      </p:sp>
      <p:pic>
        <p:nvPicPr>
          <p:cNvPr id="16" name="Bildobjekt 15"/>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rot="240000">
            <a:off x="1053946" y="1366252"/>
            <a:ext cx="2870400" cy="2152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Platshållare för bildnummer 2"/>
          <p:cNvSpPr>
            <a:spLocks noGrp="1"/>
          </p:cNvSpPr>
          <p:nvPr>
            <p:ph type="sldNum" sz="quarter" idx="10"/>
          </p:nvPr>
        </p:nvSpPr>
        <p:spPr/>
        <p:txBody>
          <a:bodyPr/>
          <a:lstStyle/>
          <a:p>
            <a:pPr>
              <a:defRPr/>
            </a:pPr>
            <a:fld id="{5F24873A-BA66-41F2-8EF3-38EF30AFA671}" type="slidenum">
              <a:rPr lang="sv-SE" smtClean="0"/>
              <a:pPr>
                <a:defRPr/>
              </a:pPr>
              <a:t>4</a:t>
            </a:fld>
            <a:endParaRPr lang="sv-SE"/>
          </a:p>
        </p:txBody>
      </p:sp>
    </p:spTree>
    <p:extLst>
      <p:ext uri="{BB962C8B-B14F-4D97-AF65-F5344CB8AC3E}">
        <p14:creationId xmlns:p14="http://schemas.microsoft.com/office/powerpoint/2010/main" val="220202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ext Box 26"/>
          <p:cNvSpPr txBox="1">
            <a:spLocks noChangeArrowheads="1"/>
          </p:cNvSpPr>
          <p:nvPr/>
        </p:nvSpPr>
        <p:spPr bwMode="auto">
          <a:xfrm>
            <a:off x="467544" y="514795"/>
            <a:ext cx="4679950" cy="707886"/>
          </a:xfrm>
          <a:prstGeom prst="rect">
            <a:avLst/>
          </a:prstGeom>
          <a:noFill/>
          <a:ln w="9525">
            <a:noFill/>
            <a:miter lim="800000"/>
            <a:headEnd/>
            <a:tailEnd/>
          </a:ln>
        </p:spPr>
        <p:txBody>
          <a:bodyPr>
            <a:spAutoFit/>
          </a:bodyPr>
          <a:lstStyle/>
          <a:p>
            <a:pPr eaLnBrk="0" hangingPunct="0"/>
            <a:r>
              <a:rPr lang="sv-SE" sz="4000" dirty="0">
                <a:solidFill>
                  <a:schemeClr val="tx2"/>
                </a:solidFill>
                <a:latin typeface="+mj-lt"/>
                <a:ea typeface="+mj-ea"/>
                <a:cs typeface="+mj-cs"/>
              </a:rPr>
              <a:t>Myndighetsfunktionen</a:t>
            </a:r>
          </a:p>
        </p:txBody>
      </p:sp>
      <p:pic>
        <p:nvPicPr>
          <p:cNvPr id="2" name="Bildobjekt 1"/>
          <p:cNvPicPr>
            <a:picLocks noChangeAspect="1"/>
          </p:cNvPicPr>
          <p:nvPr/>
        </p:nvPicPr>
        <p:blipFill>
          <a:blip r:embed="rId3">
            <a:extLst/>
          </a:blip>
          <a:stretch>
            <a:fillRect/>
          </a:stretch>
        </p:blipFill>
        <p:spPr>
          <a:xfrm>
            <a:off x="6195542" y="566766"/>
            <a:ext cx="2447925" cy="3745412"/>
          </a:xfrm>
          <a:prstGeom prst="rect">
            <a:avLst/>
          </a:prstGeom>
          <a:noFill/>
          <a:ln>
            <a:noFill/>
          </a:ln>
        </p:spPr>
      </p:pic>
      <p:pic>
        <p:nvPicPr>
          <p:cNvPr id="9238" name="Picture 22" descr="ystad-löderup950313-storbild-nät"/>
          <p:cNvPicPr>
            <a:picLocks noChangeAspect="1" noChangeArrowheads="1"/>
          </p:cNvPicPr>
          <p:nvPr/>
        </p:nvPicPr>
        <p:blipFill>
          <a:blip r:embed="rId4">
            <a:extLst/>
          </a:blip>
          <a:srcRect/>
          <a:stretch>
            <a:fillRect/>
          </a:stretch>
        </p:blipFill>
        <p:spPr bwMode="auto">
          <a:xfrm>
            <a:off x="6210425" y="4365104"/>
            <a:ext cx="2447925" cy="1714500"/>
          </a:xfrm>
          <a:prstGeom prst="rect">
            <a:avLst/>
          </a:prstGeom>
          <a:noFill/>
          <a:ln>
            <a:noFill/>
          </a:ln>
          <a:extLst/>
        </p:spPr>
      </p:pic>
      <p:sp>
        <p:nvSpPr>
          <p:cNvPr id="3" name="textruta 2"/>
          <p:cNvSpPr txBox="1"/>
          <p:nvPr/>
        </p:nvSpPr>
        <p:spPr>
          <a:xfrm>
            <a:off x="6210425" y="5897647"/>
            <a:ext cx="1306768" cy="230832"/>
          </a:xfrm>
          <a:prstGeom prst="rect">
            <a:avLst/>
          </a:prstGeom>
          <a:noFill/>
        </p:spPr>
        <p:txBody>
          <a:bodyPr wrap="none" rtlCol="0">
            <a:spAutoFit/>
          </a:bodyPr>
          <a:lstStyle/>
          <a:p>
            <a:r>
              <a:rPr lang="sv-SE" sz="900" dirty="0" smtClean="0">
                <a:solidFill>
                  <a:srgbClr val="FFFFFF"/>
                </a:solidFill>
              </a:rPr>
              <a:t>Foto: Ystads kommun</a:t>
            </a:r>
            <a:endParaRPr lang="sv-SE" sz="900" dirty="0">
              <a:solidFill>
                <a:srgbClr val="FFFFFF"/>
              </a:solidFill>
            </a:endParaRPr>
          </a:p>
        </p:txBody>
      </p:sp>
      <p:sp>
        <p:nvSpPr>
          <p:cNvPr id="7" name="Platshållare för innehåll 2"/>
          <p:cNvSpPr>
            <a:spLocks noGrp="1"/>
          </p:cNvSpPr>
          <p:nvPr>
            <p:ph idx="1"/>
          </p:nvPr>
        </p:nvSpPr>
        <p:spPr>
          <a:xfrm>
            <a:off x="537002" y="1436699"/>
            <a:ext cx="5803822" cy="4572130"/>
          </a:xfrm>
        </p:spPr>
        <p:txBody>
          <a:bodyPr/>
          <a:lstStyle/>
          <a:p>
            <a:pPr>
              <a:spcAft>
                <a:spcPct val="50000"/>
              </a:spcAft>
            </a:pP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Rådgivning till länsstyrelser och kommuner </a:t>
            </a:r>
            <a:b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b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vid fysisk planering</a:t>
            </a:r>
          </a:p>
          <a:p>
            <a:pPr>
              <a:spcAft>
                <a:spcPct val="50000"/>
              </a:spcAft>
            </a:pP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Remisser </a:t>
            </a:r>
            <a:r>
              <a:rPr lang="sv-SE" altLang="sv-SE" sz="2000" dirty="0" smtClean="0">
                <a:solidFill>
                  <a:schemeClr val="accent4">
                    <a:lumMod val="90000"/>
                    <a:lumOff val="10000"/>
                  </a:schemeClr>
                </a:solidFill>
                <a:latin typeface="+mj-lt"/>
                <a:ea typeface="Segoe UI" panose="020B0502040204020203" pitchFamily="34" charset="0"/>
                <a:cs typeface="Segoe UI" panose="020B0502040204020203" pitchFamily="34" charset="0"/>
              </a:rPr>
              <a:t>infrastrukturärenden, MMD-ärenden, </a:t>
            </a: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tillåtlighetsprövning enligt </a:t>
            </a:r>
            <a:r>
              <a:rPr lang="sv-SE" altLang="sv-SE" sz="2000" dirty="0" smtClean="0">
                <a:solidFill>
                  <a:schemeClr val="accent4">
                    <a:lumMod val="90000"/>
                    <a:lumOff val="10000"/>
                  </a:schemeClr>
                </a:solidFill>
                <a:latin typeface="+mj-lt"/>
                <a:ea typeface="Segoe UI" panose="020B0502040204020203" pitchFamily="34" charset="0"/>
                <a:cs typeface="Segoe UI" panose="020B0502040204020203" pitchFamily="34" charset="0"/>
              </a:rPr>
              <a:t>Miljöbalken och ärenden avseende nätkonscession</a:t>
            </a:r>
            <a:endPar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pPr>
              <a:spcAft>
                <a:spcPct val="50000"/>
              </a:spcAft>
            </a:pP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Expertstöd till </a:t>
            </a:r>
            <a:r>
              <a:rPr lang="sv-SE" altLang="sv-SE" sz="2000" dirty="0" smtClean="0">
                <a:solidFill>
                  <a:schemeClr val="accent4">
                    <a:lumMod val="90000"/>
                    <a:lumOff val="10000"/>
                  </a:schemeClr>
                </a:solidFill>
                <a:latin typeface="+mj-lt"/>
                <a:ea typeface="Segoe UI" panose="020B0502040204020203" pitchFamily="34" charset="0"/>
                <a:cs typeface="Segoe UI" panose="020B0502040204020203" pitchFamily="34" charset="0"/>
              </a:rPr>
              <a:t>MSB: statsbidragshantering</a:t>
            </a: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 översiktlig stabilitetskartering</a:t>
            </a:r>
          </a:p>
          <a:p>
            <a:pPr>
              <a:spcAft>
                <a:spcPct val="50000"/>
              </a:spcAft>
            </a:pPr>
            <a:r>
              <a:rPr lang="sv-SE" altLang="sv-SE" sz="2000" dirty="0">
                <a:solidFill>
                  <a:schemeClr val="accent4">
                    <a:lumMod val="90000"/>
                    <a:lumOff val="10000"/>
                  </a:schemeClr>
                </a:solidFill>
                <a:latin typeface="+mj-lt"/>
                <a:ea typeface="Segoe UI" panose="020B0502040204020203" pitchFamily="34" charset="0"/>
                <a:cs typeface="Segoe UI" panose="020B0502040204020203" pitchFamily="34" charset="0"/>
              </a:rPr>
              <a:t>Övervakning i Göta älvdalen</a:t>
            </a:r>
          </a:p>
          <a:p>
            <a:pPr>
              <a:spcAft>
                <a:spcPct val="50000"/>
              </a:spcAft>
            </a:pPr>
            <a:r>
              <a:rPr lang="sv-SE" altLang="sv-SE" sz="2000" dirty="0" smtClean="0">
                <a:solidFill>
                  <a:schemeClr val="accent4">
                    <a:lumMod val="90000"/>
                    <a:lumOff val="10000"/>
                  </a:schemeClr>
                </a:solidFill>
                <a:latin typeface="+mj-lt"/>
                <a:ea typeface="Segoe UI" panose="020B0502040204020203" pitchFamily="34" charset="0"/>
                <a:cs typeface="Segoe UI" panose="020B0502040204020203" pitchFamily="34" charset="0"/>
              </a:rPr>
              <a:t>Samordningsansvar stranderosion</a:t>
            </a:r>
          </a:p>
          <a:p>
            <a:pPr>
              <a:spcAft>
                <a:spcPct val="50000"/>
              </a:spcAft>
            </a:pPr>
            <a:r>
              <a:rPr lang="sv-SE" altLang="sv-SE" sz="2000" dirty="0">
                <a:solidFill>
                  <a:schemeClr val="accent4">
                    <a:lumMod val="90000"/>
                    <a:lumOff val="10000"/>
                  </a:schemeClr>
                </a:solidFill>
                <a:ea typeface="Segoe UI" panose="020B0502040204020203" pitchFamily="34" charset="0"/>
                <a:cs typeface="Segoe UI" panose="020B0502040204020203" pitchFamily="34" charset="0"/>
              </a:rPr>
              <a:t>Tjänsteman i beredskap (TiB) vid akuta ras- och skredhändelser</a:t>
            </a:r>
          </a:p>
          <a:p>
            <a:pPr>
              <a:spcAft>
                <a:spcPct val="50000"/>
              </a:spcAft>
            </a:pPr>
            <a:endParaRPr lang="sv-SE" altLang="sv-SE" sz="24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endParaRPr lang="sv-SE" dirty="0"/>
          </a:p>
        </p:txBody>
      </p:sp>
      <p:sp>
        <p:nvSpPr>
          <p:cNvPr id="4" name="Platshållare för bildnummer 3"/>
          <p:cNvSpPr>
            <a:spLocks noGrp="1"/>
          </p:cNvSpPr>
          <p:nvPr>
            <p:ph type="sldNum" sz="quarter" idx="10"/>
          </p:nvPr>
        </p:nvSpPr>
        <p:spPr/>
        <p:txBody>
          <a:bodyPr/>
          <a:lstStyle/>
          <a:p>
            <a:pPr>
              <a:defRPr/>
            </a:pPr>
            <a:fld id="{113B3E56-69DE-4237-B1BC-E317AC0F201A}" type="slidenum">
              <a:rPr lang="sv-SE" smtClean="0"/>
              <a:pPr>
                <a:defRPr/>
              </a:pPr>
              <a:t>5</a:t>
            </a:fld>
            <a:endParaRPr lang="sv-SE"/>
          </a:p>
        </p:txBody>
      </p:sp>
    </p:spTree>
    <p:extLst>
      <p:ext uri="{BB962C8B-B14F-4D97-AF65-F5344CB8AC3E}">
        <p14:creationId xmlns:p14="http://schemas.microsoft.com/office/powerpoint/2010/main" val="1088782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kern="1200" dirty="0"/>
              <a:t>TIB på SGI</a:t>
            </a:r>
          </a:p>
        </p:txBody>
      </p:sp>
      <p:sp>
        <p:nvSpPr>
          <p:cNvPr id="3" name="Platshållare för innehåll 2"/>
          <p:cNvSpPr>
            <a:spLocks noGrp="1"/>
          </p:cNvSpPr>
          <p:nvPr>
            <p:ph idx="1"/>
          </p:nvPr>
        </p:nvSpPr>
        <p:spPr>
          <a:xfrm>
            <a:off x="559753" y="1600203"/>
            <a:ext cx="5410944" cy="4525963"/>
          </a:xfrm>
        </p:spPr>
        <p:txBody>
          <a:bodyPr/>
          <a:lstStyle/>
          <a:p>
            <a:pPr marL="0" indent="0">
              <a:spcAft>
                <a:spcPct val="50000"/>
              </a:spcAft>
              <a:buNone/>
            </a:pPr>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Bakgrund</a:t>
            </a:r>
            <a:endParaRPr lang="sv-SE" altLang="sv-SE" sz="24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pPr>
              <a:spcAft>
                <a:spcPct val="50000"/>
              </a:spcAft>
            </a:pPr>
            <a:r>
              <a:rPr lang="sv-SE" alt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Regeringsbeslut 2014 att upprätta tjänsteman i beredskap</a:t>
            </a: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”…med uppgift att initiera och samordna det inledande arbetet för att upptäcka, verifiera, larma och informera vid allvarliga kriser”</a:t>
            </a:r>
          </a:p>
          <a:p>
            <a:pPr marL="0" indent="0">
              <a:buNone/>
            </a:pPr>
            <a:endPar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SGI fick uppdraget efter förslag från MSB</a:t>
            </a:r>
          </a:p>
          <a:p>
            <a:pPr marL="0" indent="0">
              <a:buNone/>
            </a:pPr>
            <a:endPar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Viktigt att kunna ”väcka organisationerna”</a:t>
            </a:r>
          </a:p>
          <a:p>
            <a:pPr marL="0" indent="0">
              <a:buNone/>
            </a:pPr>
            <a:endPar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pPr marL="472933" lvl="1" indent="0">
              <a:buNone/>
            </a:pPr>
            <a:endParaRPr lang="sv-SE" sz="15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endPar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pPr marL="0" indent="0">
              <a:buNone/>
            </a:pPr>
            <a:endParaRPr lang="sv-SE" sz="1800" dirty="0">
              <a:solidFill>
                <a:schemeClr val="accent4">
                  <a:lumMod val="90000"/>
                  <a:lumOff val="10000"/>
                </a:schemeClr>
              </a:solidFill>
              <a:latin typeface="+mj-lt"/>
              <a:ea typeface="Segoe UI" panose="020B0502040204020203" pitchFamily="34" charset="0"/>
              <a:cs typeface="Segoe UI" panose="020B0502040204020203" pitchFamily="34" charset="0"/>
            </a:endParaRPr>
          </a:p>
        </p:txBody>
      </p:sp>
      <p:pic>
        <p:nvPicPr>
          <p:cNvPr id="4" name="Picture 6" descr="Vagnhärad-hus4-Lovi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412776"/>
            <a:ext cx="2572364" cy="4168780"/>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0"/>
          </p:nvPr>
        </p:nvSpPr>
        <p:spPr/>
        <p:txBody>
          <a:bodyPr/>
          <a:lstStyle/>
          <a:p>
            <a:pPr>
              <a:defRPr/>
            </a:pPr>
            <a:fld id="{113B3E56-69DE-4237-B1BC-E317AC0F201A}" type="slidenum">
              <a:rPr lang="sv-SE" smtClean="0"/>
              <a:pPr>
                <a:defRPr/>
              </a:pPr>
              <a:t>6</a:t>
            </a:fld>
            <a:endParaRPr lang="sv-SE"/>
          </a:p>
        </p:txBody>
      </p:sp>
    </p:spTree>
    <p:extLst>
      <p:ext uri="{BB962C8B-B14F-4D97-AF65-F5344CB8AC3E}">
        <p14:creationId xmlns:p14="http://schemas.microsoft.com/office/powerpoint/2010/main" val="2116972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kern="1200" dirty="0"/>
              <a:t>Handlingsberedskap, TiB:</a:t>
            </a:r>
          </a:p>
        </p:txBody>
      </p:sp>
      <p:sp>
        <p:nvSpPr>
          <p:cNvPr id="3" name="Platshållare för innehåll 2"/>
          <p:cNvSpPr>
            <a:spLocks noGrp="1"/>
          </p:cNvSpPr>
          <p:nvPr>
            <p:ph idx="1"/>
          </p:nvPr>
        </p:nvSpPr>
        <p:spPr/>
        <p:txBody>
          <a:bodyPr/>
          <a:lstStyle/>
          <a:p>
            <a:pPr marL="472933" lvl="1" indent="0">
              <a:buNone/>
            </a:pPr>
            <a:endParaRPr lang="sv-SE" sz="1500" dirty="0"/>
          </a:p>
          <a:p>
            <a:pPr marL="0" indent="0">
              <a:buNone/>
            </a:pPr>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Räddningstjänsten når SGI:s </a:t>
            </a:r>
            <a:r>
              <a:rPr lang="sv-SE" sz="2400" dirty="0" err="1">
                <a:solidFill>
                  <a:schemeClr val="accent4">
                    <a:lumMod val="90000"/>
                    <a:lumOff val="10000"/>
                  </a:schemeClr>
                </a:solidFill>
                <a:latin typeface="+mj-lt"/>
                <a:ea typeface="Segoe UI" panose="020B0502040204020203" pitchFamily="34" charset="0"/>
                <a:cs typeface="Segoe UI" panose="020B0502040204020203" pitchFamily="34" charset="0"/>
              </a:rPr>
              <a:t>TiB</a:t>
            </a:r>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 via SOS Alarm</a:t>
            </a:r>
          </a:p>
          <a:p>
            <a:endPar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endParaRP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Tillgänglig på telefon alla timmar, alla dagar i veckan</a:t>
            </a: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Återkoppla vid larm inom 15 minuter</a:t>
            </a: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Redo för Lync-/telefonmöte med andra instanser inom en timme</a:t>
            </a:r>
          </a:p>
          <a:p>
            <a:r>
              <a:rPr lang="sv-SE" sz="2400" dirty="0">
                <a:solidFill>
                  <a:schemeClr val="accent4">
                    <a:lumMod val="90000"/>
                    <a:lumOff val="10000"/>
                  </a:schemeClr>
                </a:solidFill>
                <a:latin typeface="+mj-lt"/>
                <a:ea typeface="Segoe UI" panose="020B0502040204020203" pitchFamily="34" charset="0"/>
                <a:cs typeface="Segoe UI" panose="020B0502040204020203" pitchFamily="34" charset="0"/>
              </a:rPr>
              <a:t>Vid behov, bedömt i samspel mellan SGI och Räddningstjänst, infinna sig på plats</a:t>
            </a:r>
          </a:p>
          <a:p>
            <a:endParaRPr lang="sv-SE" sz="2000" dirty="0">
              <a:solidFill>
                <a:schemeClr val="accent4">
                  <a:lumMod val="90000"/>
                  <a:lumOff val="10000"/>
                </a:schemeClr>
              </a:solidFill>
              <a:latin typeface="+mj-lt"/>
              <a:ea typeface="Segoe UI" panose="020B0502040204020203" pitchFamily="34" charset="0"/>
              <a:cs typeface="Segoe UI" panose="020B0502040204020203" pitchFamily="34" charset="0"/>
            </a:endParaRPr>
          </a:p>
        </p:txBody>
      </p:sp>
      <p:sp>
        <p:nvSpPr>
          <p:cNvPr id="4" name="Platshållare för bildnummer 3"/>
          <p:cNvSpPr>
            <a:spLocks noGrp="1"/>
          </p:cNvSpPr>
          <p:nvPr>
            <p:ph type="sldNum" sz="quarter" idx="10"/>
          </p:nvPr>
        </p:nvSpPr>
        <p:spPr/>
        <p:txBody>
          <a:bodyPr/>
          <a:lstStyle/>
          <a:p>
            <a:pPr>
              <a:defRPr/>
            </a:pPr>
            <a:fld id="{113B3E56-69DE-4237-B1BC-E317AC0F201A}" type="slidenum">
              <a:rPr lang="sv-SE" smtClean="0"/>
              <a:pPr>
                <a:defRPr/>
              </a:pPr>
              <a:t>7</a:t>
            </a:fld>
            <a:endParaRPr lang="sv-SE"/>
          </a:p>
        </p:txBody>
      </p:sp>
    </p:spTree>
    <p:extLst>
      <p:ext uri="{BB962C8B-B14F-4D97-AF65-F5344CB8AC3E}">
        <p14:creationId xmlns:p14="http://schemas.microsoft.com/office/powerpoint/2010/main" val="3232168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448948" y="293406"/>
            <a:ext cx="6697662" cy="707886"/>
          </a:xfrm>
          <a:prstGeom prst="rect">
            <a:avLst/>
          </a:prstGeom>
          <a:noFill/>
          <a:ln w="9525">
            <a:noFill/>
            <a:miter lim="800000"/>
            <a:headEnd/>
            <a:tailEnd/>
          </a:ln>
        </p:spPr>
        <p:txBody>
          <a:bodyPr>
            <a:spAutoFit/>
          </a:bodyPr>
          <a:lstStyle/>
          <a:p>
            <a:pPr>
              <a:spcBef>
                <a:spcPct val="50000"/>
              </a:spcBef>
            </a:pPr>
            <a:r>
              <a:rPr lang="sv-SE" sz="4000" dirty="0">
                <a:solidFill>
                  <a:schemeClr val="tx2"/>
                </a:solidFill>
                <a:latin typeface="+mj-lt"/>
                <a:ea typeface="+mj-ea"/>
                <a:cs typeface="+mj-cs"/>
              </a:rPr>
              <a:t>Skillnad mellan SGU och SGI?</a:t>
            </a:r>
          </a:p>
        </p:txBody>
      </p:sp>
      <p:pic>
        <p:nvPicPr>
          <p:cNvPr id="1026" name="Picture 2" descr="Katalog 0005 Sgu Logga Svensk Blaa Cmy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33056"/>
            <a:ext cx="2857500" cy="9334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 4"/>
          <p:cNvGrpSpPr/>
          <p:nvPr/>
        </p:nvGrpSpPr>
        <p:grpSpPr>
          <a:xfrm>
            <a:off x="3613076" y="3810647"/>
            <a:ext cx="5207396" cy="2324474"/>
            <a:chOff x="3613076" y="3810647"/>
            <a:chExt cx="5207396" cy="2324474"/>
          </a:xfrm>
        </p:grpSpPr>
        <p:sp>
          <p:nvSpPr>
            <p:cNvPr id="4" name="Oval 3"/>
            <p:cNvSpPr/>
            <p:nvPr/>
          </p:nvSpPr>
          <p:spPr>
            <a:xfrm rot="10800000">
              <a:off x="3613076" y="3810647"/>
              <a:ext cx="5207396" cy="2324474"/>
            </a:xfrm>
            <a:prstGeom prst="wedgeEllipseCallout">
              <a:avLst>
                <a:gd name="adj1" fmla="val -21524"/>
                <a:gd name="adj2" fmla="val 68075"/>
              </a:avLst>
            </a:prstGeom>
            <a:solidFill>
              <a:srgbClr val="92D050">
                <a:alpha val="67000"/>
              </a:srgbClr>
            </a:solidFill>
            <a:ln>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ctangle 2"/>
            <p:cNvSpPr>
              <a:spLocks noChangeArrowheads="1"/>
            </p:cNvSpPr>
            <p:nvPr/>
          </p:nvSpPr>
          <p:spPr bwMode="auto">
            <a:xfrm>
              <a:off x="4788024" y="4026471"/>
              <a:ext cx="3563147" cy="1892826"/>
            </a:xfrm>
            <a:prstGeom prst="rect">
              <a:avLst/>
            </a:prstGeom>
            <a:noFill/>
            <a:ln w="9525">
              <a:noFill/>
              <a:prstDash val="dash"/>
              <a:miter lim="800000"/>
              <a:headEnd/>
              <a:tailEnd/>
            </a:ln>
            <a:effectLst/>
          </p:spPr>
          <p:txBody>
            <a:bodyPr wrap="square">
              <a:spAutoFit/>
            </a:bodyPr>
            <a:lstStyle/>
            <a:p>
              <a:pPr eaLnBrk="0" hangingPunct="0">
                <a:spcAft>
                  <a:spcPct val="50000"/>
                </a:spcAft>
              </a:pPr>
              <a:r>
                <a:rPr lang="sv-SE" sz="1800" dirty="0" smtClean="0">
                  <a:solidFill>
                    <a:schemeClr val="accent6">
                      <a:lumMod val="75000"/>
                    </a:schemeClr>
                  </a:solidFill>
                  <a:latin typeface="+mn-lt"/>
                </a:rPr>
                <a:t>Jordens tekniska </a:t>
              </a:r>
              <a:r>
                <a:rPr lang="sv-SE" sz="1800" dirty="0">
                  <a:solidFill>
                    <a:schemeClr val="accent6">
                      <a:lumMod val="75000"/>
                    </a:schemeClr>
                  </a:solidFill>
                  <a:latin typeface="+mn-lt"/>
                </a:rPr>
                <a:t>egenskaper. </a:t>
              </a:r>
            </a:p>
            <a:p>
              <a:pPr eaLnBrk="0" hangingPunct="0">
                <a:spcAft>
                  <a:spcPct val="50000"/>
                </a:spcAft>
              </a:pPr>
              <a:r>
                <a:rPr lang="sv-SE" sz="1800" dirty="0">
                  <a:solidFill>
                    <a:schemeClr val="accent6">
                      <a:lumMod val="75000"/>
                    </a:schemeClr>
                  </a:solidFill>
                  <a:latin typeface="+mn-lt"/>
                </a:rPr>
                <a:t>”vad har jorden för hållfasthet och kan man bygga ett hus på den?”</a:t>
              </a:r>
            </a:p>
            <a:p>
              <a:pPr eaLnBrk="0" hangingPunct="0">
                <a:spcAft>
                  <a:spcPct val="50000"/>
                </a:spcAft>
              </a:pPr>
              <a:r>
                <a:rPr lang="sv-SE" sz="1800" dirty="0">
                  <a:solidFill>
                    <a:schemeClr val="accent6">
                      <a:lumMod val="75000"/>
                    </a:schemeClr>
                  </a:solidFill>
                  <a:latin typeface="+mn-lt"/>
                </a:rPr>
                <a:t>Förorenad </a:t>
              </a:r>
              <a:r>
                <a:rPr lang="sv-SE" sz="1800" dirty="0" smtClean="0">
                  <a:solidFill>
                    <a:schemeClr val="accent6">
                      <a:lumMod val="75000"/>
                    </a:schemeClr>
                  </a:solidFill>
                  <a:latin typeface="+mn-lt"/>
                </a:rPr>
                <a:t>mark </a:t>
              </a:r>
            </a:p>
            <a:p>
              <a:pPr eaLnBrk="0" hangingPunct="0">
                <a:spcAft>
                  <a:spcPct val="50000"/>
                </a:spcAft>
              </a:pPr>
              <a:r>
                <a:rPr lang="sv-SE" sz="1800" dirty="0" smtClean="0">
                  <a:solidFill>
                    <a:schemeClr val="accent6">
                      <a:lumMod val="75000"/>
                    </a:schemeClr>
                  </a:solidFill>
                  <a:latin typeface="+mn-lt"/>
                </a:rPr>
                <a:t>Klimatanpassning</a:t>
              </a:r>
              <a:r>
                <a:rPr lang="sv-SE" sz="1800" dirty="0">
                  <a:solidFill>
                    <a:schemeClr val="accent6">
                      <a:lumMod val="75000"/>
                    </a:schemeClr>
                  </a:solidFill>
                  <a:latin typeface="+mn-lt"/>
                </a:rPr>
                <a:t>.</a:t>
              </a:r>
            </a:p>
          </p:txBody>
        </p:sp>
      </p:grpSp>
      <p:pic>
        <p:nvPicPr>
          <p:cNvPr id="2" name="Bildobjekt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1052736"/>
            <a:ext cx="1330899" cy="2232248"/>
          </a:xfrm>
          <a:prstGeom prst="rect">
            <a:avLst/>
          </a:prstGeom>
        </p:spPr>
      </p:pic>
      <p:sp>
        <p:nvSpPr>
          <p:cNvPr id="3" name="Oval 2"/>
          <p:cNvSpPr/>
          <p:nvPr/>
        </p:nvSpPr>
        <p:spPr>
          <a:xfrm>
            <a:off x="265744" y="1268760"/>
            <a:ext cx="5760639" cy="2232248"/>
          </a:xfrm>
          <a:prstGeom prst="wedgeEllipseCallout">
            <a:avLst/>
          </a:prstGeom>
          <a:solidFill>
            <a:schemeClr val="tx2">
              <a:lumMod val="40000"/>
              <a:lumOff val="60000"/>
              <a:alpha val="6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eaLnBrk="0" hangingPunct="0">
              <a:spcAft>
                <a:spcPct val="50000"/>
              </a:spcAft>
            </a:pPr>
            <a:r>
              <a:rPr lang="sv-SE" sz="1800" dirty="0">
                <a:solidFill>
                  <a:schemeClr val="accent6">
                    <a:lumMod val="75000"/>
                  </a:schemeClr>
                </a:solidFill>
              </a:rPr>
              <a:t>Kartlägger Sveriges geologi</a:t>
            </a:r>
          </a:p>
          <a:p>
            <a:pPr lvl="1" eaLnBrk="0" hangingPunct="0">
              <a:spcAft>
                <a:spcPct val="50000"/>
              </a:spcAft>
            </a:pPr>
            <a:r>
              <a:rPr lang="sv-SE" sz="1800" dirty="0">
                <a:solidFill>
                  <a:schemeClr val="accent6">
                    <a:lumMod val="75000"/>
                  </a:schemeClr>
                </a:solidFill>
              </a:rPr>
              <a:t>Stödja gruv- &amp; mineralindustri</a:t>
            </a:r>
          </a:p>
          <a:p>
            <a:pPr lvl="1" eaLnBrk="0" hangingPunct="0">
              <a:spcAft>
                <a:spcPct val="50000"/>
              </a:spcAft>
            </a:pPr>
            <a:r>
              <a:rPr lang="sv-SE" sz="1800" dirty="0">
                <a:solidFill>
                  <a:schemeClr val="accent6">
                    <a:lumMod val="75000"/>
                  </a:schemeClr>
                </a:solidFill>
              </a:rPr>
              <a:t>Minerallagen, Brunnsarkiv</a:t>
            </a:r>
          </a:p>
          <a:p>
            <a:pPr lvl="1" eaLnBrk="0" hangingPunct="0">
              <a:spcAft>
                <a:spcPct val="50000"/>
              </a:spcAft>
            </a:pPr>
            <a:r>
              <a:rPr lang="sv-SE" sz="1800" dirty="0">
                <a:solidFill>
                  <a:schemeClr val="accent6">
                    <a:lumMod val="75000"/>
                  </a:schemeClr>
                </a:solidFill>
              </a:rPr>
              <a:t>”var finns berg, var finns lera och hur har den bildats?”</a:t>
            </a:r>
          </a:p>
        </p:txBody>
      </p:sp>
      <p:sp>
        <p:nvSpPr>
          <p:cNvPr id="6" name="Platshållare för bildnummer 5"/>
          <p:cNvSpPr>
            <a:spLocks noGrp="1"/>
          </p:cNvSpPr>
          <p:nvPr>
            <p:ph type="sldNum" sz="quarter" idx="10"/>
          </p:nvPr>
        </p:nvSpPr>
        <p:spPr/>
        <p:txBody>
          <a:bodyPr/>
          <a:lstStyle/>
          <a:p>
            <a:pPr>
              <a:defRPr/>
            </a:pPr>
            <a:fld id="{7E9F9D4A-137C-4CB9-84CD-2CC54F499561}" type="slidenum">
              <a:rPr lang="sv-SE" smtClean="0"/>
              <a:pPr>
                <a:defRPr/>
              </a:pPr>
              <a:t>8</a:t>
            </a:fld>
            <a:endParaRPr lang="sv-SE"/>
          </a:p>
        </p:txBody>
      </p:sp>
    </p:spTree>
    <p:extLst>
      <p:ext uri="{BB962C8B-B14F-4D97-AF65-F5344CB8AC3E}">
        <p14:creationId xmlns:p14="http://schemas.microsoft.com/office/powerpoint/2010/main" val="212799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95288" y="476250"/>
            <a:ext cx="5040312" cy="6170920"/>
          </a:xfrm>
          <a:prstGeom prst="rect">
            <a:avLst/>
          </a:prstGeom>
        </p:spPr>
        <p:txBody>
          <a:bodyPr>
            <a:spAutoFit/>
          </a:bodyPr>
          <a:lstStyle/>
          <a:p>
            <a:pPr>
              <a:defRPr/>
            </a:pPr>
            <a:r>
              <a:rPr lang="nl-BE" sz="4000" dirty="0">
                <a:solidFill>
                  <a:schemeClr val="tx2"/>
                </a:solidFill>
                <a:latin typeface="+mj-lt"/>
                <a:ea typeface="+mj-ea"/>
                <a:cs typeface="+mj-cs"/>
                <a:sym typeface="Arial" pitchFamily="34" charset="0"/>
              </a:rPr>
              <a:t>Vad är...</a:t>
            </a:r>
          </a:p>
          <a:p>
            <a:pPr>
              <a:spcAft>
                <a:spcPts val="600"/>
              </a:spcAft>
              <a:defRPr/>
            </a:pPr>
            <a:endParaRPr lang="nl-BE" sz="3200" kern="0" dirty="0" smtClean="0">
              <a:solidFill>
                <a:schemeClr val="tx1">
                  <a:lumMod val="75000"/>
                  <a:lumOff val="25000"/>
                </a:schemeClr>
              </a:solidFill>
              <a:latin typeface="+mn-lt"/>
              <a:ea typeface="Segoe UI" panose="020B0502040204020203" pitchFamily="34" charset="0"/>
              <a:cs typeface="Segoe UI" panose="020B0502040204020203" pitchFamily="34" charset="0"/>
              <a:sym typeface="Arial" pitchFamily="34" charset="0"/>
            </a:endParaRPr>
          </a:p>
          <a:p>
            <a:pPr>
              <a:spcAft>
                <a:spcPts val="600"/>
              </a:spcAft>
              <a:defRPr/>
            </a:pPr>
            <a:r>
              <a:rPr lang="nl-BE" sz="3200" kern="0" dirty="0" smtClean="0">
                <a:solidFill>
                  <a:schemeClr val="tx1">
                    <a:lumMod val="75000"/>
                    <a:lumOff val="25000"/>
                  </a:schemeClr>
                </a:solidFill>
                <a:latin typeface="+mn-lt"/>
                <a:ea typeface="Segoe UI" panose="020B0502040204020203" pitchFamily="34" charset="0"/>
                <a:cs typeface="Segoe UI" panose="020B0502040204020203" pitchFamily="34" charset="0"/>
                <a:sym typeface="Arial" pitchFamily="34" charset="0"/>
              </a:rPr>
              <a:t> </a:t>
            </a:r>
            <a:r>
              <a:rPr lang="nl-BE" sz="4000" dirty="0">
                <a:solidFill>
                  <a:schemeClr val="tx2"/>
                </a:solidFill>
                <a:latin typeface="+mj-lt"/>
                <a:ea typeface="+mj-ea"/>
                <a:cs typeface="+mj-cs"/>
                <a:sym typeface="Arial" pitchFamily="34" charset="0"/>
              </a:rPr>
              <a:t>...geologi?</a:t>
            </a:r>
          </a:p>
          <a:p>
            <a:pPr>
              <a:defRPr/>
            </a:pPr>
            <a:r>
              <a:rPr lang="sv-SE" altLang="sv-SE" sz="2400" dirty="0" smtClean="0">
                <a:latin typeface="Arial Narrow" panose="020B0606020202030204" pitchFamily="34" charset="0"/>
              </a:rPr>
              <a:t>Vetenskap om uppkomst, sammansättning och förändring av jordskorpans berg- och jordarter (egentligen hela jordklotet).</a:t>
            </a:r>
          </a:p>
          <a:p>
            <a:pPr>
              <a:defRPr/>
            </a:pPr>
            <a:endParaRPr lang="nl-BE" sz="3200" kern="0" dirty="0" smtClean="0">
              <a:solidFill>
                <a:schemeClr val="tx1">
                  <a:lumMod val="75000"/>
                  <a:lumOff val="25000"/>
                </a:schemeClr>
              </a:solidFill>
              <a:latin typeface="+mn-lt"/>
              <a:ea typeface="Segoe UI" panose="020B0502040204020203" pitchFamily="34" charset="0"/>
              <a:cs typeface="Segoe UI" panose="020B0502040204020203" pitchFamily="34" charset="0"/>
              <a:sym typeface="Arial" pitchFamily="34" charset="0"/>
            </a:endParaRPr>
          </a:p>
          <a:p>
            <a:pPr>
              <a:spcAft>
                <a:spcPts val="600"/>
              </a:spcAft>
              <a:defRPr/>
            </a:pPr>
            <a:r>
              <a:rPr lang="nl-BE" sz="4000" dirty="0">
                <a:solidFill>
                  <a:schemeClr val="tx2"/>
                </a:solidFill>
                <a:latin typeface="+mj-lt"/>
                <a:ea typeface="+mj-ea"/>
                <a:cs typeface="+mj-cs"/>
                <a:sym typeface="Arial" pitchFamily="34" charset="0"/>
              </a:rPr>
              <a:t>...geoteknik?</a:t>
            </a:r>
          </a:p>
          <a:p>
            <a:pPr>
              <a:defRPr/>
            </a:pPr>
            <a:r>
              <a:rPr lang="sv-SE" altLang="sv-SE" sz="2400" dirty="0">
                <a:latin typeface="Arial Narrow" panose="020B0606020202030204" pitchFamily="34" charset="0"/>
              </a:rPr>
              <a:t>Jords och bergs tekniska egenskaper och tillämpning i planering och </a:t>
            </a:r>
            <a:r>
              <a:rPr lang="sv-SE" altLang="sv-SE" sz="2400" dirty="0" smtClean="0">
                <a:latin typeface="Arial Narrow" panose="020B0606020202030204" pitchFamily="34" charset="0"/>
              </a:rPr>
              <a:t>byggande.</a:t>
            </a:r>
            <a:endParaRPr lang="sv-SE" altLang="sv-SE" sz="2400" dirty="0">
              <a:latin typeface="Arial Narrow" panose="020B0606020202030204" pitchFamily="34" charset="0"/>
            </a:endParaRPr>
          </a:p>
          <a:p>
            <a:pPr>
              <a:defRPr/>
            </a:pPr>
            <a:endParaRPr lang="sv-SE" altLang="sv-SE" kern="0" dirty="0">
              <a:solidFill>
                <a:schemeClr val="tx1">
                  <a:lumMod val="75000"/>
                  <a:lumOff val="25000"/>
                </a:schemeClr>
              </a:solidFill>
              <a:latin typeface="+mn-lt"/>
              <a:ea typeface="Segoe UI" panose="020B0502040204020203" pitchFamily="34" charset="0"/>
              <a:cs typeface="Segoe UI" panose="020B0502040204020203" pitchFamily="34" charset="0"/>
            </a:endParaRPr>
          </a:p>
          <a:p>
            <a:pPr marL="285750" indent="-285750">
              <a:buFont typeface="Arial" panose="020B0604020202020204" pitchFamily="34" charset="0"/>
              <a:buChar char="•"/>
              <a:defRPr/>
            </a:pPr>
            <a:endParaRPr lang="sv-SE" altLang="sv-SE" kern="0" dirty="0">
              <a:solidFill>
                <a:schemeClr val="tx1">
                  <a:lumMod val="75000"/>
                  <a:lumOff val="25000"/>
                </a:schemeClr>
              </a:solidFill>
              <a:latin typeface="+mn-lt"/>
              <a:ea typeface="Segoe UI" panose="020B0502040204020203" pitchFamily="34" charset="0"/>
              <a:cs typeface="Segoe UI" panose="020B0502040204020203" pitchFamily="34" charset="0"/>
            </a:endParaRPr>
          </a:p>
          <a:p>
            <a:pPr>
              <a:spcAft>
                <a:spcPts val="600"/>
              </a:spcAft>
              <a:defRPr/>
            </a:pPr>
            <a:r>
              <a:rPr lang="nl-BE" sz="2800" kern="0" dirty="0">
                <a:solidFill>
                  <a:schemeClr val="tx1">
                    <a:lumMod val="75000"/>
                    <a:lumOff val="25000"/>
                  </a:schemeClr>
                </a:solidFill>
                <a:latin typeface="+mn-lt"/>
                <a:ea typeface="Segoe UI" panose="020B0502040204020203" pitchFamily="34" charset="0"/>
                <a:cs typeface="Segoe UI" panose="020B0502040204020203" pitchFamily="34" charset="0"/>
                <a:sym typeface="Arial" pitchFamily="34" charset="0"/>
              </a:rPr>
              <a:t> </a:t>
            </a:r>
            <a:endParaRPr lang="sv-SE" altLang="sv-SE" sz="2400" dirty="0">
              <a:latin typeface="Arial Narrow" panose="020B0606020202030204" pitchFamily="34" charset="0"/>
            </a:endParaRPr>
          </a:p>
        </p:txBody>
      </p:sp>
      <p:pic>
        <p:nvPicPr>
          <p:cNvPr id="5123" name="Bildobjekt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3462" y="3673674"/>
            <a:ext cx="2058987"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objekt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13462" y="836712"/>
            <a:ext cx="2058987" cy="2676683"/>
          </a:xfrm>
          <a:prstGeom prst="rect">
            <a:avLst/>
          </a:prstGeom>
        </p:spPr>
      </p:pic>
      <p:sp>
        <p:nvSpPr>
          <p:cNvPr id="6" name="Text Box 5"/>
          <p:cNvSpPr txBox="1">
            <a:spLocks noChangeArrowheads="1"/>
          </p:cNvSpPr>
          <p:nvPr/>
        </p:nvSpPr>
        <p:spPr bwMode="auto">
          <a:xfrm rot="16200000">
            <a:off x="7554864" y="2618811"/>
            <a:ext cx="15121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sv-SE" altLang="sv-SE" sz="1200" dirty="0" smtClean="0"/>
              <a:t>Bild: SGU.se</a:t>
            </a:r>
            <a:endParaRPr lang="sv-SE" altLang="sv-SE" sz="1200" dirty="0"/>
          </a:p>
        </p:txBody>
      </p:sp>
    </p:spTree>
    <p:extLst>
      <p:ext uri="{BB962C8B-B14F-4D97-AF65-F5344CB8AC3E}">
        <p14:creationId xmlns:p14="http://schemas.microsoft.com/office/powerpoint/2010/main" val="380700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Egen OH-mall ny">
  <a:themeElements>
    <a:clrScheme name="Egen OH-mall ny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fontScheme name="Egen OH-mall ny">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gen OH-mall 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n OH-mall 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n OH-mall 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n OH-mall 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n OH-mall 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n OH-mall 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n OH-mall 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n OH-mall 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n OH-mall 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n OH-mall 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n OH-mall 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n OH-mall 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n OH-mall ny 13">
        <a:dk1>
          <a:srgbClr val="808080"/>
        </a:dk1>
        <a:lt1>
          <a:srgbClr val="FFFFFF"/>
        </a:lt1>
        <a:dk2>
          <a:srgbClr val="000000"/>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Egen OH-mall ny 14">
        <a:dk1>
          <a:srgbClr val="808080"/>
        </a:dk1>
        <a:lt1>
          <a:srgbClr val="FFFFFF"/>
        </a:lt1>
        <a:dk2>
          <a:srgbClr val="0066CC"/>
        </a:dk2>
        <a:lt2>
          <a:srgbClr val="DDDDDD"/>
        </a:lt2>
        <a:accent1>
          <a:srgbClr val="85DA46"/>
        </a:accent1>
        <a:accent2>
          <a:srgbClr val="0066CC"/>
        </a:accent2>
        <a:accent3>
          <a:srgbClr val="FFFFFF"/>
        </a:accent3>
        <a:accent4>
          <a:srgbClr val="6C6C6C"/>
        </a:accent4>
        <a:accent5>
          <a:srgbClr val="C2EAB0"/>
        </a:accent5>
        <a:accent6>
          <a:srgbClr val="005CB9"/>
        </a:accent6>
        <a:hlink>
          <a:srgbClr val="009999"/>
        </a:hlink>
        <a:folHlink>
          <a:srgbClr val="FF9900"/>
        </a:folHlink>
      </a:clrScheme>
      <a:clrMap bg1="lt1" tx1="dk1" bg2="lt2" tx2="dk2" accent1="accent1" accent2="accent2" accent3="accent3" accent4="accent4" accent5="accent5" accent6="accent6" hlink="hlink" folHlink="folHlink"/>
    </a:extraClrScheme>
    <a:extraClrScheme>
      <a:clrScheme name="Egen OH-mall ny 15">
        <a:dk1>
          <a:srgbClr val="333333"/>
        </a:dk1>
        <a:lt1>
          <a:srgbClr val="FFFFFF"/>
        </a:lt1>
        <a:dk2>
          <a:srgbClr val="0066CC"/>
        </a:dk2>
        <a:lt2>
          <a:srgbClr val="DDDDDD"/>
        </a:lt2>
        <a:accent1>
          <a:srgbClr val="85DA46"/>
        </a:accent1>
        <a:accent2>
          <a:srgbClr val="0066CC"/>
        </a:accent2>
        <a:accent3>
          <a:srgbClr val="FFFFFF"/>
        </a:accent3>
        <a:accent4>
          <a:srgbClr val="2A2A2A"/>
        </a:accent4>
        <a:accent5>
          <a:srgbClr val="C2EAB0"/>
        </a:accent5>
        <a:accent6>
          <a:srgbClr val="005CB9"/>
        </a:accent6>
        <a:hlink>
          <a:srgbClr val="336699"/>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Bakgrund</Template>
  <TotalTime>7439</TotalTime>
  <Words>3256</Words>
  <Application>Microsoft Office PowerPoint</Application>
  <PresentationFormat>Bildspel på skärmen (4:3)</PresentationFormat>
  <Paragraphs>457</Paragraphs>
  <Slides>31</Slides>
  <Notes>31</Notes>
  <HiddenSlides>0</HiddenSlides>
  <MMClips>0</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31</vt:i4>
      </vt:variant>
    </vt:vector>
  </HeadingPairs>
  <TitlesOfParts>
    <vt:vector size="33" baseType="lpstr">
      <vt:lpstr>Egen OH-mall ny</vt:lpstr>
      <vt:lpstr>Bild</vt:lpstr>
      <vt:lpstr>PowerPoint-presentation</vt:lpstr>
      <vt:lpstr>Innehåll</vt:lpstr>
      <vt:lpstr>PowerPoint-presentation</vt:lpstr>
      <vt:lpstr>PowerPoint-presentation</vt:lpstr>
      <vt:lpstr>PowerPoint-presentation</vt:lpstr>
      <vt:lpstr>TIB på SGI</vt:lpstr>
      <vt:lpstr>Handlingsberedskap, TiB:</vt:lpstr>
      <vt:lpstr>PowerPoint-presentation</vt:lpstr>
      <vt:lpstr>PowerPoint-presentation</vt:lpstr>
      <vt:lpstr>Lite om varför marken ser ut som den gör</vt:lpstr>
      <vt:lpstr>Högsta kustlinjen –  Förekomst av skredärr och raviner</vt:lpstr>
      <vt:lpstr>Schematisk profil över jordlagerföljder i Sverige</vt:lpstr>
      <vt:lpstr>Friktionsjord</vt:lpstr>
      <vt:lpstr>Kohesionsjord</vt:lpstr>
      <vt:lpstr>Kvicklera</vt:lpstr>
      <vt:lpstr>PowerPoint-presentation</vt:lpstr>
      <vt:lpstr>PowerPoint-presentation</vt:lpstr>
      <vt:lpstr>PowerPoint-presentation</vt:lpstr>
      <vt:lpstr>Släntstabilitet - skred</vt:lpstr>
      <vt:lpstr>Slamströmmar</vt:lpstr>
      <vt:lpstr>Erosion</vt:lpstr>
      <vt:lpstr>Översvämning</vt:lpstr>
      <vt:lpstr>Hur kommer klimatförändringen att påverka?</vt:lpstr>
      <vt:lpstr>Översiktlig stabilitetskartering inom bebyggda områden - MSB</vt:lpstr>
      <vt:lpstr>PowerPoint-presentation</vt:lpstr>
      <vt:lpstr>PowerPoint-presentation</vt:lpstr>
      <vt:lpstr>PowerPoint-presentation</vt:lpstr>
      <vt:lpstr>Riskkarta – med klimatpåverkan  </vt:lpstr>
      <vt:lpstr>PowerPoint-presentation</vt:lpstr>
      <vt:lpstr>Harmoniseringsuppdraget</vt:lpstr>
      <vt:lpstr>PowerPoint-presentation</vt:lpstr>
    </vt:vector>
  </TitlesOfParts>
  <Company>Statens geotekniska institut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 bildrubrik</dc:title>
  <dc:creator>Bo Lind</dc:creator>
  <cp:lastModifiedBy>Karin Odén</cp:lastModifiedBy>
  <cp:revision>267</cp:revision>
  <cp:lastPrinted>2016-11-28T15:47:48Z</cp:lastPrinted>
  <dcterms:created xsi:type="dcterms:W3CDTF">2007-02-28T11:29:48Z</dcterms:created>
  <dcterms:modified xsi:type="dcterms:W3CDTF">2016-11-28T15:49:35Z</dcterms:modified>
</cp:coreProperties>
</file>