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333" r:id="rId3"/>
    <p:sldId id="305" r:id="rId4"/>
    <p:sldId id="345" r:id="rId5"/>
    <p:sldId id="334" r:id="rId6"/>
    <p:sldId id="335" r:id="rId7"/>
    <p:sldId id="312" r:id="rId8"/>
    <p:sldId id="326" r:id="rId9"/>
    <p:sldId id="338" r:id="rId10"/>
    <p:sldId id="339" r:id="rId11"/>
    <p:sldId id="340" r:id="rId12"/>
    <p:sldId id="341" r:id="rId13"/>
    <p:sldId id="328" r:id="rId14"/>
    <p:sldId id="330" r:id="rId15"/>
    <p:sldId id="337" r:id="rId16"/>
    <p:sldId id="346" r:id="rId17"/>
    <p:sldId id="313" r:id="rId18"/>
    <p:sldId id="316" r:id="rId19"/>
    <p:sldId id="342" r:id="rId20"/>
    <p:sldId id="344" r:id="rId2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F907A8"/>
    <a:srgbClr val="0B479D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10" autoAdjust="0"/>
    <p:restoredTop sz="94660"/>
  </p:normalViewPr>
  <p:slideViewPr>
    <p:cSldViewPr snapToGrid="0">
      <p:cViewPr>
        <p:scale>
          <a:sx n="100" d="100"/>
          <a:sy n="100" d="100"/>
        </p:scale>
        <p:origin x="-2256" y="-3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-3972" y="-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B3DA8-128A-4B7F-89AB-3B42D6603CDE}" type="datetimeFigureOut">
              <a:rPr lang="en-US" smtClean="0"/>
              <a:t>5/30/2017</a:t>
            </a:fld>
            <a:endParaRPr lang="en-US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243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9688" y="9428243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DFAC0-4997-480B-AD05-A74A9D933E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742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DAAA54-CEC1-4B77-8206-99B56C2F79C2}" type="datetimeFigureOut">
              <a:rPr lang="en-US" smtClean="0"/>
              <a:t>5/30/2017</a:t>
            </a:fld>
            <a:endParaRPr lang="en-US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757734-6408-4546-AF7F-032FB6B74F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892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5601079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83C65A-5E57-44BC-AEEC-5C44E534357D}" type="datetime1">
              <a:rPr lang="en-US" smtClean="0"/>
              <a:t>5/30/2017</a:t>
            </a:fld>
            <a:endParaRPr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597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1722F2-76ED-416D-A43D-67273E3EC6EF}" type="datetime1">
              <a:rPr lang="en-US" smtClean="0"/>
              <a:t>5/30/2017</a:t>
            </a:fld>
            <a:endParaRPr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730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431C00-E24A-40C6-902D-1C0189DBBF78}" type="datetimeFigureOut">
              <a:rPr lang="sv-SE" smtClean="0"/>
              <a:t>2017-05-30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F3AB30-881D-4396-BAE2-177B9DDE9DE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74962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02C6A2-AD65-41CD-9F24-BAFA91262E59}" type="datetime1">
              <a:rPr lang="en-US" smtClean="0"/>
              <a:t>5/30/2017</a:t>
            </a:fld>
            <a:endParaRPr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997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CCBDDE-5DB0-4A3E-BE98-72D46DE2DDA6}" type="datetime1">
              <a:rPr lang="en-US" smtClean="0"/>
              <a:t>5/30/2017</a:t>
            </a:fld>
            <a:endParaRPr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401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E15231-373A-475D-AF4A-853FB9263387}" type="datetime1">
              <a:rPr lang="en-US" smtClean="0"/>
              <a:t>5/30/2017</a:t>
            </a:fld>
            <a:endParaRPr lang="en-US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454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A0C3CE-4EA6-4DB4-8B28-8F02F68E5357}" type="datetime1">
              <a:rPr lang="en-US" smtClean="0"/>
              <a:t>5/30/2017</a:t>
            </a:fld>
            <a:endParaRPr lang="en-US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466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DE236A-4F9E-423E-9B67-D95163EC7B24}" type="datetime1">
              <a:rPr lang="en-US" smtClean="0"/>
              <a:t>5/30/2017</a:t>
            </a:fld>
            <a:endParaRPr lang="en-US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752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A2764F-53E6-4114-B4EC-BC165C152D89}" type="datetime1">
              <a:rPr lang="en-US" smtClean="0"/>
              <a:t>5/30/2017</a:t>
            </a:fld>
            <a:endParaRPr lang="en-US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167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585691-4F5F-4A87-B699-38566097D440}" type="datetime1">
              <a:rPr lang="en-US" smtClean="0"/>
              <a:t>5/30/2017</a:t>
            </a:fld>
            <a:endParaRPr lang="en-US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825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C060A8-E693-4FA7-B948-2F7337532E16}" type="datetime1">
              <a:rPr lang="en-US" smtClean="0"/>
              <a:t>5/30/2017</a:t>
            </a:fld>
            <a:endParaRPr lang="en-US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580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mailto:mats.oberg@swedgeo.se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 userDrawn="1"/>
        </p:nvSpPr>
        <p:spPr>
          <a:xfrm>
            <a:off x="7212061" y="6640293"/>
            <a:ext cx="197682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800" b="0" u="none" dirty="0" smtClean="0">
                <a:solidFill>
                  <a:schemeClr val="accent1"/>
                </a:solidFill>
                <a:hlinkClick r:id="rId14"/>
              </a:rPr>
              <a:t>mats.oberg@swedgeo.se</a:t>
            </a:r>
            <a:r>
              <a:rPr lang="sv-SE" sz="800" b="0" u="none" dirty="0" smtClean="0">
                <a:solidFill>
                  <a:schemeClr val="accent1"/>
                </a:solidFill>
              </a:rPr>
              <a:t>/SGI/June 2,2017</a:t>
            </a:r>
            <a:endParaRPr lang="en-US" sz="800" b="0" u="none" dirty="0">
              <a:solidFill>
                <a:schemeClr val="accent1"/>
              </a:solidFill>
            </a:endParaRPr>
          </a:p>
        </p:txBody>
      </p:sp>
      <p:pic>
        <p:nvPicPr>
          <p:cNvPr id="10" name="Picture 31" descr="förslag sid 1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54" r="14476" b="464"/>
          <a:stretch>
            <a:fillRect/>
          </a:stretch>
        </p:blipFill>
        <p:spPr bwMode="auto">
          <a:xfrm>
            <a:off x="0" y="0"/>
            <a:ext cx="91440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tshållare för bildnummer 5"/>
          <p:cNvSpPr txBox="1">
            <a:spLocks/>
          </p:cNvSpPr>
          <p:nvPr userDrawn="1"/>
        </p:nvSpPr>
        <p:spPr>
          <a:xfrm>
            <a:off x="8734426" y="0"/>
            <a:ext cx="4095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716212-CEEF-4815-B5F1-9CA8CF763D6B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Rektangel 5"/>
          <p:cNvSpPr/>
          <p:nvPr userDrawn="1"/>
        </p:nvSpPr>
        <p:spPr>
          <a:xfrm>
            <a:off x="847725" y="223045"/>
            <a:ext cx="2352675" cy="228600"/>
          </a:xfrm>
          <a:prstGeom prst="rect">
            <a:avLst/>
          </a:prstGeom>
          <a:solidFill>
            <a:srgbClr val="0B47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5" name="textruta 4"/>
          <p:cNvSpPr txBox="1"/>
          <p:nvPr userDrawn="1"/>
        </p:nvSpPr>
        <p:spPr>
          <a:xfrm>
            <a:off x="845469" y="122873"/>
            <a:ext cx="3223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Swedish Geotechnical</a:t>
            </a:r>
            <a:r>
              <a:rPr lang="sv-SE" b="1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b="1" baseline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Institute</a:t>
            </a:r>
            <a:endParaRPr lang="sv-SE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577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gis.swedgeo.se/geokalkyl/verktyget" TargetMode="External"/><Relationship Id="rId4" Type="http://schemas.openxmlformats.org/officeDocument/2006/relationships/hyperlink" Target="https://gis.swedgeo.se/geokalkyl/3ws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mats.oberg@swedgeo.se" TargetMode="Externa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Weichsel-W%C3%BCrm-Glaciation.png#/media/File:Weichsel-W%C3%BCrm-Glaciation.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://www.geus.dk/viden_om/voii/ilulissat-uk/voii03-uk.html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se/url?sa=i&amp;rct=j&amp;q=&amp;esrc=s&amp;source=images&amp;cd=&amp;cad=rja&amp;uact=8&amp;ved=0ahUKEwjWgaSy3ovUAhXsBZoKHV6qDm8QjRwIBw&amp;url=http://jobben.vasabladet.fi/Home/JobDetails/3159&amp;psig=AFQjCNHGp2g8zMSN0r_PzRpurYJRCTu83A&amp;ust=1495825503218440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swedgeo.se/geokalkyl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10" Type="http://schemas.openxmlformats.org/officeDocument/2006/relationships/image" Target="../media/image7.jpe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X:\temp\20170524-XT1F0383-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31"/>
          <a:stretch/>
        </p:blipFill>
        <p:spPr bwMode="auto">
          <a:xfrm>
            <a:off x="4672" y="505619"/>
            <a:ext cx="9139328" cy="565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ruta 9"/>
          <p:cNvSpPr txBox="1"/>
          <p:nvPr/>
        </p:nvSpPr>
        <p:spPr>
          <a:xfrm>
            <a:off x="179494" y="520919"/>
            <a:ext cx="89645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 err="1" smtClean="0"/>
              <a:t>GeoCost</a:t>
            </a:r>
            <a:r>
              <a:rPr lang="sv-SE" sz="3600" b="1" dirty="0" smtClean="0"/>
              <a:t> - </a:t>
            </a:r>
            <a:r>
              <a:rPr lang="en-US" sz="3600" b="1" dirty="0" smtClean="0"/>
              <a:t>assessment </a:t>
            </a:r>
            <a:r>
              <a:rPr lang="en-US" sz="3600" b="1" dirty="0"/>
              <a:t>of </a:t>
            </a:r>
            <a:r>
              <a:rPr lang="en-US" sz="3600" b="1" dirty="0" smtClean="0"/>
              <a:t>groundworks and foundation </a:t>
            </a:r>
            <a:r>
              <a:rPr lang="en-US" sz="3600" b="1" dirty="0"/>
              <a:t>reinforcement </a:t>
            </a:r>
            <a:r>
              <a:rPr lang="en-US" sz="3600" b="1" dirty="0" smtClean="0"/>
              <a:t>costs for buildings</a:t>
            </a:r>
            <a:endParaRPr lang="en-US" sz="3600" b="1" dirty="0"/>
          </a:p>
        </p:txBody>
      </p:sp>
      <p:sp>
        <p:nvSpPr>
          <p:cNvPr id="3" name="Rektangel 2"/>
          <p:cNvSpPr/>
          <p:nvPr/>
        </p:nvSpPr>
        <p:spPr>
          <a:xfrm>
            <a:off x="4672" y="6184240"/>
            <a:ext cx="21194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Mats Öberg/Jim Hedfors </a:t>
            </a:r>
          </a:p>
          <a:p>
            <a:r>
              <a:rPr lang="en-US" sz="1400" b="1" dirty="0" smtClean="0">
                <a:solidFill>
                  <a:srgbClr val="FF0000"/>
                </a:solidFill>
              </a:rPr>
              <a:t>GIS Development, SGI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3275856" y="6194345"/>
            <a:ext cx="38884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ESRI User Conference, </a:t>
            </a:r>
            <a:r>
              <a:rPr lang="sv-SE" sz="1400" b="1" dirty="0" smtClean="0">
                <a:solidFill>
                  <a:srgbClr val="FF0000"/>
                </a:solidFill>
              </a:rPr>
              <a:t>San Diego, </a:t>
            </a:r>
            <a:r>
              <a:rPr lang="sv-SE" sz="1400" b="1" dirty="0" err="1" smtClean="0">
                <a:solidFill>
                  <a:srgbClr val="FF0000"/>
                </a:solidFill>
              </a:rPr>
              <a:t>July</a:t>
            </a:r>
            <a:r>
              <a:rPr lang="sv-SE" sz="1400" b="1" dirty="0" smtClean="0">
                <a:solidFill>
                  <a:srgbClr val="FF0000"/>
                </a:solidFill>
              </a:rPr>
              <a:t> 12, 2017  </a:t>
            </a:r>
          </a:p>
          <a:p>
            <a:r>
              <a:rPr lang="sv-SE" sz="1400" b="1" dirty="0" smtClean="0">
                <a:solidFill>
                  <a:srgbClr val="FF0000"/>
                </a:solidFill>
              </a:rPr>
              <a:t>(</a:t>
            </a:r>
            <a:r>
              <a:rPr lang="en-US" sz="1400" b="1" dirty="0">
                <a:solidFill>
                  <a:srgbClr val="FF0000"/>
                </a:solidFill>
              </a:rPr>
              <a:t>3:15 PM - 4:30 </a:t>
            </a:r>
            <a:r>
              <a:rPr lang="en-US" sz="1400" b="1" dirty="0" smtClean="0">
                <a:solidFill>
                  <a:srgbClr val="FF0000"/>
                </a:solidFill>
              </a:rPr>
              <a:t>PM; Paper </a:t>
            </a:r>
            <a:r>
              <a:rPr lang="en-US" sz="1400" b="1" dirty="0">
                <a:solidFill>
                  <a:srgbClr val="FF0000"/>
                </a:solidFill>
              </a:rPr>
              <a:t>#: </a:t>
            </a:r>
            <a:r>
              <a:rPr lang="en-US" sz="1400" b="1" dirty="0" smtClean="0">
                <a:solidFill>
                  <a:srgbClr val="FF0000"/>
                </a:solidFill>
              </a:rPr>
              <a:t>86, </a:t>
            </a:r>
            <a:r>
              <a:rPr lang="en-US" sz="1400" b="1" dirty="0">
                <a:solidFill>
                  <a:srgbClr val="FF0000"/>
                </a:solidFill>
              </a:rPr>
              <a:t>Room 24 </a:t>
            </a:r>
            <a:r>
              <a:rPr lang="en-US" sz="1400" b="1" dirty="0" smtClean="0">
                <a:solidFill>
                  <a:srgbClr val="FF0000"/>
                </a:solidFill>
              </a:rPr>
              <a:t>A)</a:t>
            </a:r>
            <a:r>
              <a:rPr lang="sv-SE" sz="1400" b="1" dirty="0" smtClean="0">
                <a:solidFill>
                  <a:srgbClr val="FF0000"/>
                </a:solidFill>
              </a:rPr>
              <a:t> </a:t>
            </a:r>
            <a:endParaRPr lang="sv-SE" sz="1400" b="1" dirty="0">
              <a:solidFill>
                <a:srgbClr val="FF0000"/>
              </a:solidFill>
            </a:endParaRPr>
          </a:p>
        </p:txBody>
      </p:sp>
      <p:cxnSp>
        <p:nvCxnSpPr>
          <p:cNvPr id="7" name="Rak 6"/>
          <p:cNvCxnSpPr/>
          <p:nvPr/>
        </p:nvCxnSpPr>
        <p:spPr>
          <a:xfrm>
            <a:off x="-41643" y="6165304"/>
            <a:ext cx="918564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970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 3"/>
          <p:cNvGrpSpPr/>
          <p:nvPr/>
        </p:nvGrpSpPr>
        <p:grpSpPr>
          <a:xfrm>
            <a:off x="-1" y="481003"/>
            <a:ext cx="9156022" cy="6295292"/>
            <a:chOff x="-1" y="481003"/>
            <a:chExt cx="9156022" cy="6295292"/>
          </a:xfrm>
        </p:grpSpPr>
        <p:sp>
          <p:nvSpPr>
            <p:cNvPr id="5" name="Rektangel 4"/>
            <p:cNvSpPr/>
            <p:nvPr/>
          </p:nvSpPr>
          <p:spPr>
            <a:xfrm>
              <a:off x="-1" y="481003"/>
              <a:ext cx="634365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b="1" dirty="0" err="1" smtClean="0"/>
                <a:t>Cost</a:t>
              </a:r>
              <a:r>
                <a:rPr lang="sv-SE" sz="2000" b="1" dirty="0" smtClean="0"/>
                <a:t> (for </a:t>
              </a:r>
              <a:r>
                <a:rPr lang="sv-SE" sz="2000" b="1" dirty="0" err="1" smtClean="0"/>
                <a:t>reinforcement</a:t>
              </a:r>
              <a:r>
                <a:rPr lang="sv-SE" sz="2000" b="1" dirty="0" smtClean="0"/>
                <a:t>) in Swedish Krona/m2 [2D display]</a:t>
              </a:r>
              <a:endParaRPr lang="sv-SE" sz="2000" b="1" dirty="0"/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2372" y="888435"/>
              <a:ext cx="1683128" cy="5838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ruta 2"/>
            <p:cNvSpPr txBox="1"/>
            <p:nvPr/>
          </p:nvSpPr>
          <p:spPr>
            <a:xfrm>
              <a:off x="6724650" y="2642116"/>
              <a:ext cx="24313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 err="1" smtClean="0">
                  <a:solidFill>
                    <a:srgbClr val="FF0000"/>
                  </a:solidFill>
                </a:rPr>
                <a:t>E.g</a:t>
              </a:r>
              <a:r>
                <a:rPr lang="sv-SE" dirty="0" smtClean="0">
                  <a:solidFill>
                    <a:srgbClr val="FF0000"/>
                  </a:solidFill>
                </a:rPr>
                <a:t>. 1000 SEK ~ 100 US$</a:t>
              </a:r>
            </a:p>
          </p:txBody>
        </p:sp>
        <p:cxnSp>
          <p:nvCxnSpPr>
            <p:cNvPr id="6" name="Rak 5"/>
            <p:cNvCxnSpPr>
              <a:endCxn id="3" idx="1"/>
            </p:cNvCxnSpPr>
            <p:nvPr/>
          </p:nvCxnSpPr>
          <p:spPr>
            <a:xfrm>
              <a:off x="5248275" y="2826782"/>
              <a:ext cx="1476375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418" y="881113"/>
              <a:ext cx="3994432" cy="589518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8535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upp 37"/>
          <p:cNvGrpSpPr/>
          <p:nvPr/>
        </p:nvGrpSpPr>
        <p:grpSpPr>
          <a:xfrm>
            <a:off x="0" y="543920"/>
            <a:ext cx="8919303" cy="6314079"/>
            <a:chOff x="0" y="543920"/>
            <a:chExt cx="8919303" cy="6314079"/>
          </a:xfrm>
        </p:grpSpPr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97" y="3730272"/>
              <a:ext cx="5880251" cy="2919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5" y="557313"/>
              <a:ext cx="5977143" cy="3290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ruta 1"/>
            <p:cNvSpPr txBox="1"/>
            <p:nvPr/>
          </p:nvSpPr>
          <p:spPr>
            <a:xfrm>
              <a:off x="0" y="6611778"/>
              <a:ext cx="178286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000" dirty="0" err="1" smtClean="0"/>
                <a:t>Exaggerated</a:t>
              </a:r>
              <a:r>
                <a:rPr lang="sv-SE" sz="1000" dirty="0" smtClean="0"/>
                <a:t> </a:t>
              </a:r>
              <a:r>
                <a:rPr lang="sv-SE" sz="1000" dirty="0" err="1" smtClean="0"/>
                <a:t>height</a:t>
              </a:r>
              <a:r>
                <a:rPr lang="sv-SE" sz="1000" dirty="0" smtClean="0"/>
                <a:t> </a:t>
              </a:r>
              <a:r>
                <a:rPr lang="sv-SE" sz="1000" dirty="0" err="1" smtClean="0"/>
                <a:t>scale</a:t>
              </a:r>
              <a:r>
                <a:rPr lang="sv-SE" sz="1000" dirty="0" smtClean="0"/>
                <a:t> 1,5X</a:t>
              </a:r>
              <a:endParaRPr lang="sv-SE" sz="1000" dirty="0"/>
            </a:p>
          </p:txBody>
        </p:sp>
        <p:grpSp>
          <p:nvGrpSpPr>
            <p:cNvPr id="10" name="Grupp 9"/>
            <p:cNvGrpSpPr/>
            <p:nvPr/>
          </p:nvGrpSpPr>
          <p:grpSpPr>
            <a:xfrm>
              <a:off x="6328051" y="1086905"/>
              <a:ext cx="2324100" cy="1674289"/>
              <a:chOff x="4555355" y="2827845"/>
              <a:chExt cx="2098348" cy="1803234"/>
            </a:xfrm>
          </p:grpSpPr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5355" y="2827845"/>
                <a:ext cx="2098348" cy="180323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cxnSp>
            <p:nvCxnSpPr>
              <p:cNvPr id="6" name="Rak pil 5"/>
              <p:cNvCxnSpPr/>
              <p:nvPr/>
            </p:nvCxnSpPr>
            <p:spPr>
              <a:xfrm flipV="1">
                <a:off x="5429250" y="3170803"/>
                <a:ext cx="314325" cy="1184684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Rektangel 12"/>
            <p:cNvSpPr/>
            <p:nvPr/>
          </p:nvSpPr>
          <p:spPr>
            <a:xfrm>
              <a:off x="28575" y="543920"/>
              <a:ext cx="7772400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sv-SE" sz="2000" b="1" dirty="0" err="1" smtClean="0"/>
                <a:t>Cost</a:t>
              </a:r>
              <a:r>
                <a:rPr lang="sv-SE" sz="2000" b="1" dirty="0" smtClean="0"/>
                <a:t> (for </a:t>
              </a:r>
              <a:r>
                <a:rPr lang="sv-SE" sz="2000" b="1" dirty="0" err="1" smtClean="0"/>
                <a:t>reinforcement</a:t>
              </a:r>
              <a:r>
                <a:rPr lang="sv-SE" sz="2000" b="1" dirty="0" smtClean="0"/>
                <a:t>) in Swedish Krona/m2 [3D display in </a:t>
              </a:r>
              <a:r>
                <a:rPr lang="sv-SE" sz="2000" b="1" dirty="0" err="1" smtClean="0"/>
                <a:t>ArcScene</a:t>
              </a:r>
              <a:r>
                <a:rPr lang="sv-SE" sz="2000" b="1" dirty="0" smtClean="0"/>
                <a:t>]</a:t>
              </a:r>
              <a:endParaRPr lang="sv-SE" sz="2000" b="1" dirty="0"/>
            </a:p>
          </p:txBody>
        </p:sp>
        <p:grpSp>
          <p:nvGrpSpPr>
            <p:cNvPr id="30" name="Grupp 29"/>
            <p:cNvGrpSpPr/>
            <p:nvPr/>
          </p:nvGrpSpPr>
          <p:grpSpPr>
            <a:xfrm>
              <a:off x="5178269" y="3573500"/>
              <a:ext cx="3741034" cy="1341782"/>
              <a:chOff x="4818077" y="3521272"/>
              <a:chExt cx="3741034" cy="1341782"/>
            </a:xfrm>
          </p:grpSpPr>
          <p:sp>
            <p:nvSpPr>
              <p:cNvPr id="19" name="textruta 18"/>
              <p:cNvSpPr txBox="1"/>
              <p:nvPr/>
            </p:nvSpPr>
            <p:spPr>
              <a:xfrm>
                <a:off x="7245931" y="4533809"/>
                <a:ext cx="13131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1400" dirty="0" smtClean="0">
                    <a:solidFill>
                      <a:srgbClr val="FF0000"/>
                    </a:solidFill>
                  </a:rPr>
                  <a:t>~ 2 million US$</a:t>
                </a:r>
              </a:p>
            </p:txBody>
          </p:sp>
          <p:sp>
            <p:nvSpPr>
              <p:cNvPr id="11" name="textruta 10"/>
              <p:cNvSpPr txBox="1"/>
              <p:nvPr/>
            </p:nvSpPr>
            <p:spPr>
              <a:xfrm>
                <a:off x="4818077" y="3521272"/>
                <a:ext cx="2710217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sv-SE" sz="1400" b="1" dirty="0" err="1" smtClean="0"/>
                  <a:t>xls</a:t>
                </a:r>
                <a:r>
                  <a:rPr lang="sv-SE" sz="1400" b="1" dirty="0" smtClean="0"/>
                  <a:t> </a:t>
                </a:r>
                <a:r>
                  <a:rPr lang="sv-SE" sz="1400" b="1" dirty="0" err="1" smtClean="0"/>
                  <a:t>summary</a:t>
                </a:r>
                <a:r>
                  <a:rPr lang="sv-SE" sz="1400" b="1" dirty="0" smtClean="0"/>
                  <a:t> </a:t>
                </a:r>
                <a:r>
                  <a:rPr lang="sv-SE" sz="1400" b="1" dirty="0" err="1" smtClean="0"/>
                  <a:t>of</a:t>
                </a:r>
                <a:r>
                  <a:rPr lang="sv-SE" sz="1400" b="1" dirty="0" smtClean="0"/>
                  <a:t> TOTAL </a:t>
                </a:r>
                <a:r>
                  <a:rPr lang="sv-SE" sz="1400" b="1" dirty="0" err="1" smtClean="0"/>
                  <a:t>costs</a:t>
                </a:r>
                <a:r>
                  <a:rPr lang="sv-SE" sz="1400" b="1" dirty="0" smtClean="0"/>
                  <a:t> (</a:t>
                </a:r>
                <a:r>
                  <a:rPr lang="sv-SE" sz="1400" b="1" dirty="0" err="1" smtClean="0"/>
                  <a:t>tSEK</a:t>
                </a:r>
                <a:r>
                  <a:rPr lang="sv-SE" sz="1400" b="1" dirty="0" smtClean="0"/>
                  <a:t>)</a:t>
                </a:r>
                <a:endParaRPr lang="en-US" sz="1400" b="1" dirty="0"/>
              </a:p>
            </p:txBody>
          </p:sp>
          <p:sp>
            <p:nvSpPr>
              <p:cNvPr id="22" name="Rektangel 21"/>
              <p:cNvSpPr/>
              <p:nvPr/>
            </p:nvSpPr>
            <p:spPr>
              <a:xfrm>
                <a:off x="4876800" y="4143761"/>
                <a:ext cx="342900" cy="1428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6" name="Grupp 25"/>
              <p:cNvGrpSpPr/>
              <p:nvPr/>
            </p:nvGrpSpPr>
            <p:grpSpPr>
              <a:xfrm>
                <a:off x="5006491" y="3786417"/>
                <a:ext cx="2270301" cy="1076637"/>
                <a:chOff x="-1" y="2819088"/>
                <a:chExt cx="2270301" cy="1076637"/>
              </a:xfrm>
            </p:grpSpPr>
            <p:pic>
              <p:nvPicPr>
                <p:cNvPr id="16" name="Picture 3"/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5962" t="17304" r="6746" b="47194"/>
                <a:stretch/>
              </p:blipFill>
              <p:spPr bwMode="auto">
                <a:xfrm>
                  <a:off x="-1" y="2871118"/>
                  <a:ext cx="2270301" cy="102460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</p:pic>
            <p:sp>
              <p:nvSpPr>
                <p:cNvPr id="14" name="textruta 13"/>
                <p:cNvSpPr txBox="1"/>
                <p:nvPr/>
              </p:nvSpPr>
              <p:spPr>
                <a:xfrm>
                  <a:off x="16271" y="2819088"/>
                  <a:ext cx="609462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sz="1200" dirty="0" err="1" smtClean="0">
                      <a:solidFill>
                        <a:srgbClr val="CC00CC"/>
                      </a:solidFill>
                    </a:rPr>
                    <a:t>Cut</a:t>
                  </a:r>
                  <a:r>
                    <a:rPr lang="sv-SE" sz="1200" dirty="0" smtClean="0">
                      <a:solidFill>
                        <a:srgbClr val="CC00CC"/>
                      </a:solidFill>
                    </a:rPr>
                    <a:t>/</a:t>
                  </a:r>
                  <a:r>
                    <a:rPr lang="sv-SE" sz="1200" dirty="0" err="1" smtClean="0">
                      <a:solidFill>
                        <a:srgbClr val="CC00CC"/>
                      </a:solidFill>
                    </a:rPr>
                    <a:t>fill</a:t>
                  </a:r>
                  <a:endParaRPr lang="en-US" sz="1200" dirty="0">
                    <a:solidFill>
                      <a:srgbClr val="CC00CC"/>
                    </a:solidFill>
                  </a:endParaRPr>
                </a:p>
              </p:txBody>
            </p:sp>
            <p:sp>
              <p:nvSpPr>
                <p:cNvPr id="27" name="textruta 26"/>
                <p:cNvSpPr txBox="1"/>
                <p:nvPr/>
              </p:nvSpPr>
              <p:spPr>
                <a:xfrm>
                  <a:off x="16271" y="3000063"/>
                  <a:ext cx="1105559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sz="1200" dirty="0" err="1" smtClean="0">
                      <a:solidFill>
                        <a:srgbClr val="CC00CC"/>
                      </a:solidFill>
                    </a:rPr>
                    <a:t>Reinforcement</a:t>
                  </a:r>
                  <a:endParaRPr lang="en-US" sz="1200" dirty="0">
                    <a:solidFill>
                      <a:srgbClr val="CC00CC"/>
                    </a:solidFill>
                  </a:endParaRPr>
                </a:p>
              </p:txBody>
            </p:sp>
            <p:sp>
              <p:nvSpPr>
                <p:cNvPr id="28" name="textruta 27"/>
                <p:cNvSpPr txBox="1"/>
                <p:nvPr/>
              </p:nvSpPr>
              <p:spPr>
                <a:xfrm>
                  <a:off x="25727" y="3349866"/>
                  <a:ext cx="1020792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sz="1200" dirty="0" err="1" smtClean="0">
                      <a:solidFill>
                        <a:srgbClr val="CC00CC"/>
                      </a:solidFill>
                    </a:rPr>
                    <a:t>Toxic</a:t>
                  </a:r>
                  <a:r>
                    <a:rPr lang="sv-SE" sz="1200" dirty="0" smtClean="0">
                      <a:solidFill>
                        <a:srgbClr val="CC00CC"/>
                      </a:solidFill>
                    </a:rPr>
                    <a:t> </a:t>
                  </a:r>
                  <a:r>
                    <a:rPr lang="sv-SE" sz="1200" dirty="0" err="1" smtClean="0">
                      <a:solidFill>
                        <a:srgbClr val="CC00CC"/>
                      </a:solidFill>
                    </a:rPr>
                    <a:t>cleanup</a:t>
                  </a:r>
                  <a:endParaRPr lang="en-US" sz="1200" dirty="0">
                    <a:solidFill>
                      <a:srgbClr val="CC00CC"/>
                    </a:solidFill>
                  </a:endParaRPr>
                </a:p>
              </p:txBody>
            </p:sp>
            <p:sp>
              <p:nvSpPr>
                <p:cNvPr id="29" name="textruta 28"/>
                <p:cNvSpPr txBox="1"/>
                <p:nvPr/>
              </p:nvSpPr>
              <p:spPr>
                <a:xfrm>
                  <a:off x="25727" y="3549891"/>
                  <a:ext cx="58182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sz="1200" b="1" dirty="0" smtClean="0">
                      <a:solidFill>
                        <a:srgbClr val="CC00CC"/>
                      </a:solidFill>
                    </a:rPr>
                    <a:t>TOTAL</a:t>
                  </a:r>
                  <a:endParaRPr lang="en-US" sz="1200" b="1" dirty="0">
                    <a:solidFill>
                      <a:srgbClr val="CC00CC"/>
                    </a:solidFill>
                  </a:endParaRPr>
                </a:p>
              </p:txBody>
            </p:sp>
          </p:grpSp>
        </p:grpSp>
        <p:grpSp>
          <p:nvGrpSpPr>
            <p:cNvPr id="37" name="Grupp 36"/>
            <p:cNvGrpSpPr/>
            <p:nvPr/>
          </p:nvGrpSpPr>
          <p:grpSpPr>
            <a:xfrm>
              <a:off x="5917748" y="5523066"/>
              <a:ext cx="3001555" cy="797721"/>
              <a:chOff x="4749499" y="5215289"/>
              <a:chExt cx="3001555" cy="797721"/>
            </a:xfrm>
          </p:grpSpPr>
          <p:sp>
            <p:nvSpPr>
              <p:cNvPr id="31" name="textruta 30"/>
              <p:cNvSpPr txBox="1"/>
              <p:nvPr/>
            </p:nvSpPr>
            <p:spPr>
              <a:xfrm>
                <a:off x="4749499" y="5215289"/>
                <a:ext cx="3001555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sv-SE" sz="1400" b="1" dirty="0" err="1" smtClean="0"/>
                  <a:t>xls</a:t>
                </a:r>
                <a:r>
                  <a:rPr lang="sv-SE" sz="1400" b="1" dirty="0" smtClean="0"/>
                  <a:t> </a:t>
                </a:r>
                <a:r>
                  <a:rPr lang="sv-SE" sz="1400" b="1" dirty="0" err="1" smtClean="0"/>
                  <a:t>summary</a:t>
                </a:r>
                <a:r>
                  <a:rPr lang="sv-SE" sz="1400" b="1" dirty="0" smtClean="0"/>
                  <a:t> </a:t>
                </a:r>
                <a:r>
                  <a:rPr lang="sv-SE" sz="1400" b="1" dirty="0" err="1" smtClean="0"/>
                  <a:t>of</a:t>
                </a:r>
                <a:r>
                  <a:rPr lang="sv-SE" sz="1400" b="1" dirty="0" smtClean="0"/>
                  <a:t> </a:t>
                </a:r>
                <a:r>
                  <a:rPr lang="sv-SE" sz="1400" b="1" dirty="0" err="1" smtClean="0"/>
                  <a:t>cut</a:t>
                </a:r>
                <a:r>
                  <a:rPr lang="sv-SE" sz="1400" b="1" dirty="0" smtClean="0"/>
                  <a:t>/</a:t>
                </a:r>
                <a:r>
                  <a:rPr lang="sv-SE" sz="1400" b="1" dirty="0" err="1" smtClean="0"/>
                  <a:t>fill</a:t>
                </a:r>
                <a:r>
                  <a:rPr lang="sv-SE" sz="1400" b="1" dirty="0" smtClean="0"/>
                  <a:t> </a:t>
                </a:r>
                <a:r>
                  <a:rPr lang="sv-SE" sz="1400" b="1" dirty="0" err="1" smtClean="0"/>
                  <a:t>volumes</a:t>
                </a:r>
                <a:r>
                  <a:rPr lang="sv-SE" sz="1400" b="1" dirty="0" smtClean="0"/>
                  <a:t> (m3)</a:t>
                </a:r>
                <a:endParaRPr lang="en-US" sz="1400" b="1" dirty="0"/>
              </a:p>
            </p:txBody>
          </p:sp>
          <p:grpSp>
            <p:nvGrpSpPr>
              <p:cNvPr id="36" name="Grupp 35"/>
              <p:cNvGrpSpPr/>
              <p:nvPr/>
            </p:nvGrpSpPr>
            <p:grpSpPr>
              <a:xfrm>
                <a:off x="4865702" y="5553187"/>
                <a:ext cx="2612559" cy="459823"/>
                <a:chOff x="6407616" y="5644599"/>
                <a:chExt cx="2612559" cy="459823"/>
              </a:xfrm>
            </p:grpSpPr>
            <p:pic>
              <p:nvPicPr>
                <p:cNvPr id="5123" name="Picture 3"/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7126" t="69496" b="14901"/>
                <a:stretch/>
              </p:blipFill>
              <p:spPr bwMode="auto">
                <a:xfrm>
                  <a:off x="6481933" y="5644599"/>
                  <a:ext cx="2538242" cy="45029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</p:pic>
            <p:sp>
              <p:nvSpPr>
                <p:cNvPr id="32" name="textruta 31"/>
                <p:cNvSpPr txBox="1"/>
                <p:nvPr/>
              </p:nvSpPr>
              <p:spPr>
                <a:xfrm>
                  <a:off x="6407616" y="5644600"/>
                  <a:ext cx="39786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sz="1200" dirty="0" err="1" smtClean="0">
                      <a:solidFill>
                        <a:srgbClr val="CC00CC"/>
                      </a:solidFill>
                    </a:rPr>
                    <a:t>Cut</a:t>
                  </a:r>
                  <a:endParaRPr lang="en-US" sz="1200" dirty="0">
                    <a:solidFill>
                      <a:srgbClr val="CC00CC"/>
                    </a:solidFill>
                  </a:endParaRPr>
                </a:p>
              </p:txBody>
            </p:sp>
            <p:sp>
              <p:nvSpPr>
                <p:cNvPr id="33" name="textruta 32"/>
                <p:cNvSpPr txBox="1"/>
                <p:nvPr/>
              </p:nvSpPr>
              <p:spPr>
                <a:xfrm>
                  <a:off x="6422345" y="5827423"/>
                  <a:ext cx="36099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sz="1200" dirty="0" err="1" smtClean="0">
                      <a:solidFill>
                        <a:srgbClr val="CC00CC"/>
                      </a:solidFill>
                    </a:rPr>
                    <a:t>Fill</a:t>
                  </a:r>
                  <a:endParaRPr lang="en-US" sz="1200" dirty="0">
                    <a:solidFill>
                      <a:srgbClr val="CC00CC"/>
                    </a:solidFill>
                  </a:endParaRPr>
                </a:p>
              </p:txBody>
            </p:sp>
          </p:grpSp>
        </p:grpSp>
        <p:sp>
          <p:nvSpPr>
            <p:cNvPr id="7" name="textruta 6"/>
            <p:cNvSpPr txBox="1"/>
            <p:nvPr/>
          </p:nvSpPr>
          <p:spPr>
            <a:xfrm>
              <a:off x="6242326" y="2732619"/>
              <a:ext cx="24215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 dirty="0" smtClean="0"/>
                <a:t>Steel, </a:t>
              </a:r>
              <a:r>
                <a:rPr lang="sv-SE" sz="1200" dirty="0" err="1" smtClean="0"/>
                <a:t>concrete</a:t>
              </a:r>
              <a:r>
                <a:rPr lang="sv-SE" sz="1200" dirty="0" smtClean="0"/>
                <a:t> or lime cement piles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1982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 2"/>
          <p:cNvGrpSpPr/>
          <p:nvPr/>
        </p:nvGrpSpPr>
        <p:grpSpPr>
          <a:xfrm>
            <a:off x="-28575" y="471478"/>
            <a:ext cx="9058275" cy="6368900"/>
            <a:chOff x="-28575" y="471478"/>
            <a:chExt cx="9058275" cy="6368900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3634807"/>
              <a:ext cx="6772275" cy="3032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ktangel 4"/>
            <p:cNvSpPr/>
            <p:nvPr/>
          </p:nvSpPr>
          <p:spPr>
            <a:xfrm>
              <a:off x="-28575" y="471478"/>
              <a:ext cx="375179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2000" b="1" dirty="0" smtClean="0"/>
                <a:t>3D, </a:t>
              </a:r>
              <a:r>
                <a:rPr lang="sv-SE" sz="2000" b="1" dirty="0" err="1" smtClean="0"/>
                <a:t>top</a:t>
              </a:r>
              <a:r>
                <a:rPr lang="sv-SE" sz="2000" b="1" dirty="0" smtClean="0"/>
                <a:t> </a:t>
              </a:r>
              <a:r>
                <a:rPr lang="sv-SE" sz="2000" b="1" dirty="0" err="1" smtClean="0"/>
                <a:t>surfaces</a:t>
              </a:r>
              <a:r>
                <a:rPr lang="sv-SE" sz="2000" b="1" dirty="0" smtClean="0"/>
                <a:t> for </a:t>
              </a:r>
              <a:r>
                <a:rPr lang="sv-SE" sz="2000" b="1" dirty="0" err="1" smtClean="0"/>
                <a:t>various</a:t>
              </a:r>
              <a:r>
                <a:rPr lang="sv-SE" sz="2000" b="1" dirty="0" smtClean="0"/>
                <a:t> </a:t>
              </a:r>
              <a:r>
                <a:rPr lang="sv-SE" sz="2000" b="1" dirty="0" err="1" smtClean="0"/>
                <a:t>levels</a:t>
              </a:r>
              <a:endParaRPr lang="sv-SE" sz="2000" b="1" dirty="0"/>
            </a:p>
          </p:txBody>
        </p:sp>
        <p:sp>
          <p:nvSpPr>
            <p:cNvPr id="2" name="textruta 1"/>
            <p:cNvSpPr txBox="1"/>
            <p:nvPr/>
          </p:nvSpPr>
          <p:spPr>
            <a:xfrm>
              <a:off x="0" y="6532601"/>
              <a:ext cx="31966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400" dirty="0" err="1" smtClean="0"/>
                <a:t>GeoCost</a:t>
              </a:r>
              <a:r>
                <a:rPr lang="sv-SE" sz="1400" dirty="0" smtClean="0"/>
                <a:t> </a:t>
              </a:r>
              <a:r>
                <a:rPr lang="sv-SE" sz="1400" dirty="0" err="1" smtClean="0"/>
                <a:t>allows</a:t>
              </a:r>
              <a:r>
                <a:rPr lang="sv-SE" sz="1400" dirty="0" smtClean="0"/>
                <a:t> for </a:t>
              </a:r>
              <a:r>
                <a:rPr lang="sv-SE" sz="1400" dirty="0" err="1" smtClean="0"/>
                <a:t>zoning</a:t>
              </a:r>
              <a:r>
                <a:rPr lang="sv-SE" sz="1400" dirty="0" smtClean="0"/>
                <a:t> </a:t>
              </a:r>
              <a:r>
                <a:rPr lang="sv-SE" sz="1400" dirty="0" err="1" smtClean="0"/>
                <a:t>of</a:t>
              </a:r>
              <a:r>
                <a:rPr lang="sv-SE" sz="1400" dirty="0" smtClean="0"/>
                <a:t> </a:t>
              </a:r>
              <a:r>
                <a:rPr lang="sv-SE" sz="1400" dirty="0" err="1" smtClean="0"/>
                <a:t>height</a:t>
              </a:r>
              <a:r>
                <a:rPr lang="sv-SE" sz="1400" dirty="0" smtClean="0"/>
                <a:t> areas</a:t>
              </a:r>
              <a:endParaRPr lang="sv-SE" sz="1400" dirty="0"/>
            </a:p>
          </p:txBody>
        </p:sp>
        <p:sp>
          <p:nvSpPr>
            <p:cNvPr id="9" name="Rektangel 8"/>
            <p:cNvSpPr/>
            <p:nvPr/>
          </p:nvSpPr>
          <p:spPr>
            <a:xfrm>
              <a:off x="122558" y="3773450"/>
              <a:ext cx="23846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b="1" dirty="0" err="1" smtClean="0"/>
                <a:t>Cut</a:t>
              </a:r>
              <a:r>
                <a:rPr lang="sv-SE" b="1" dirty="0" smtClean="0"/>
                <a:t> and </a:t>
              </a:r>
              <a:r>
                <a:rPr lang="sv-SE" b="1" dirty="0" err="1" smtClean="0"/>
                <a:t>fill</a:t>
              </a:r>
              <a:r>
                <a:rPr lang="sv-SE" b="1" dirty="0" smtClean="0"/>
                <a:t> [3D display]</a:t>
              </a:r>
              <a:endParaRPr lang="sv-SE" b="1" dirty="0"/>
            </a:p>
          </p:txBody>
        </p:sp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559" y="878910"/>
              <a:ext cx="4252238" cy="267391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grpSp>
          <p:nvGrpSpPr>
            <p:cNvPr id="7" name="Grupp 6"/>
            <p:cNvGrpSpPr/>
            <p:nvPr/>
          </p:nvGrpSpPr>
          <p:grpSpPr>
            <a:xfrm>
              <a:off x="6772274" y="3460185"/>
              <a:ext cx="2257426" cy="3058537"/>
              <a:chOff x="6686548" y="1178292"/>
              <a:chExt cx="2257426" cy="3058537"/>
            </a:xfrm>
          </p:grpSpPr>
          <p:pic>
            <p:nvPicPr>
              <p:cNvPr id="6146" name="Picture 2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8548"/>
              <a:stretch/>
            </p:blipFill>
            <p:spPr bwMode="auto">
              <a:xfrm>
                <a:off x="6686548" y="1178292"/>
                <a:ext cx="2257425" cy="11893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0493" b="36081"/>
              <a:stretch/>
            </p:blipFill>
            <p:spPr bwMode="auto">
              <a:xfrm>
                <a:off x="6686548" y="2488635"/>
                <a:ext cx="2257425" cy="885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6" name="Grupp 5"/>
              <p:cNvGrpSpPr/>
              <p:nvPr/>
            </p:nvGrpSpPr>
            <p:grpSpPr>
              <a:xfrm>
                <a:off x="6686548" y="3374460"/>
                <a:ext cx="2257426" cy="862369"/>
                <a:chOff x="9096373" y="5181599"/>
                <a:chExt cx="2257426" cy="862369"/>
              </a:xfrm>
            </p:grpSpPr>
            <p:pic>
              <p:nvPicPr>
                <p:cNvPr id="13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63457" b="32009"/>
                <a:stretch/>
              </p:blipFill>
              <p:spPr bwMode="auto">
                <a:xfrm>
                  <a:off x="9096373" y="5181599"/>
                  <a:ext cx="2257425" cy="1714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81728"/>
                <a:stretch/>
              </p:blipFill>
              <p:spPr bwMode="auto">
                <a:xfrm>
                  <a:off x="9096374" y="5353049"/>
                  <a:ext cx="2257425" cy="6909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1999" y="878910"/>
              <a:ext cx="3690839" cy="2188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0810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 8"/>
          <p:cNvGrpSpPr/>
          <p:nvPr/>
        </p:nvGrpSpPr>
        <p:grpSpPr>
          <a:xfrm>
            <a:off x="84423" y="481002"/>
            <a:ext cx="8929250" cy="6135271"/>
            <a:chOff x="84423" y="481002"/>
            <a:chExt cx="8929250" cy="6135271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263" y="947738"/>
              <a:ext cx="7629525" cy="54578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6" name="Rektangel 5"/>
            <p:cNvSpPr/>
            <p:nvPr/>
          </p:nvSpPr>
          <p:spPr>
            <a:xfrm>
              <a:off x="84423" y="481002"/>
              <a:ext cx="606634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2000" b="1" dirty="0" err="1" smtClean="0"/>
                <a:t>Two</a:t>
              </a:r>
              <a:r>
                <a:rPr lang="sv-SE" sz="2000" b="1" dirty="0" smtClean="0"/>
                <a:t> alternative </a:t>
              </a:r>
              <a:r>
                <a:rPr lang="sv-SE" sz="2000" b="1" dirty="0" err="1" smtClean="0"/>
                <a:t>locations</a:t>
              </a:r>
              <a:r>
                <a:rPr lang="sv-SE" sz="2000" b="1" dirty="0" smtClean="0"/>
                <a:t> for the same set </a:t>
              </a:r>
              <a:r>
                <a:rPr lang="sv-SE" sz="2000" b="1" dirty="0" err="1" smtClean="0"/>
                <a:t>of</a:t>
              </a:r>
              <a:r>
                <a:rPr lang="sv-SE" sz="2000" b="1" dirty="0" smtClean="0"/>
                <a:t> </a:t>
              </a:r>
              <a:r>
                <a:rPr lang="sv-SE" sz="2000" b="1" dirty="0" err="1" smtClean="0"/>
                <a:t>buildings</a:t>
              </a:r>
              <a:r>
                <a:rPr lang="sv-SE" sz="2000" b="1" dirty="0" smtClean="0"/>
                <a:t>…</a:t>
              </a:r>
              <a:endParaRPr lang="sv-SE" sz="2000" b="1" dirty="0"/>
            </a:p>
          </p:txBody>
        </p:sp>
        <p:sp>
          <p:nvSpPr>
            <p:cNvPr id="3" name="Ellips 2"/>
            <p:cNvSpPr/>
            <p:nvPr/>
          </p:nvSpPr>
          <p:spPr>
            <a:xfrm rot="18979047">
              <a:off x="929141" y="2403510"/>
              <a:ext cx="2657475" cy="4163416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0" name="Ellips 19"/>
            <p:cNvSpPr/>
            <p:nvPr/>
          </p:nvSpPr>
          <p:spPr>
            <a:xfrm rot="17836390">
              <a:off x="3805691" y="915256"/>
              <a:ext cx="2657475" cy="4163416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7" name="Grupp 6"/>
            <p:cNvGrpSpPr/>
            <p:nvPr/>
          </p:nvGrpSpPr>
          <p:grpSpPr>
            <a:xfrm>
              <a:off x="725681" y="5821918"/>
              <a:ext cx="1589346" cy="655856"/>
              <a:chOff x="887606" y="5917168"/>
              <a:chExt cx="1589346" cy="655856"/>
            </a:xfrm>
          </p:grpSpPr>
          <p:sp>
            <p:nvSpPr>
              <p:cNvPr id="4" name="textruta 3"/>
              <p:cNvSpPr txBox="1"/>
              <p:nvPr/>
            </p:nvSpPr>
            <p:spPr>
              <a:xfrm>
                <a:off x="887606" y="5917168"/>
                <a:ext cx="1589346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sv-SE" b="1" dirty="0" smtClean="0">
                    <a:solidFill>
                      <a:srgbClr val="FF0000"/>
                    </a:solidFill>
                  </a:rPr>
                  <a:t>Hemgården SV</a:t>
                </a:r>
                <a:endParaRPr lang="sv-SE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" name="textruta 1"/>
              <p:cNvSpPr txBox="1"/>
              <p:nvPr/>
            </p:nvSpPr>
            <p:spPr>
              <a:xfrm>
                <a:off x="894255" y="6296025"/>
                <a:ext cx="1582697" cy="2769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sv-SE" sz="1200" dirty="0" err="1" smtClean="0"/>
                  <a:t>Höjdzon</a:t>
                </a:r>
                <a:r>
                  <a:rPr lang="sv-SE" sz="1200" dirty="0" smtClean="0"/>
                  <a:t>: +5,9 </a:t>
                </a:r>
                <a:r>
                  <a:rPr lang="sv-SE" sz="1200" dirty="0" err="1" smtClean="0"/>
                  <a:t>m.ö.h</a:t>
                </a:r>
                <a:r>
                  <a:rPr lang="sv-SE" sz="1200" dirty="0" smtClean="0"/>
                  <a:t>.</a:t>
                </a:r>
                <a:endParaRPr lang="sv-SE" sz="1200" dirty="0"/>
              </a:p>
            </p:txBody>
          </p:sp>
        </p:grpSp>
        <p:grpSp>
          <p:nvGrpSpPr>
            <p:cNvPr id="5" name="Grupp 4"/>
            <p:cNvGrpSpPr/>
            <p:nvPr/>
          </p:nvGrpSpPr>
          <p:grpSpPr>
            <a:xfrm>
              <a:off x="5732873" y="1330782"/>
              <a:ext cx="1654235" cy="646331"/>
              <a:chOff x="4656548" y="1692732"/>
              <a:chExt cx="1654235" cy="646331"/>
            </a:xfrm>
          </p:grpSpPr>
          <p:sp>
            <p:nvSpPr>
              <p:cNvPr id="19" name="textruta 18"/>
              <p:cNvSpPr txBox="1"/>
              <p:nvPr/>
            </p:nvSpPr>
            <p:spPr>
              <a:xfrm>
                <a:off x="4656548" y="1692732"/>
                <a:ext cx="1654235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sv-SE" b="1" dirty="0" smtClean="0">
                    <a:solidFill>
                      <a:srgbClr val="FF0000"/>
                    </a:solidFill>
                  </a:rPr>
                  <a:t>Hemgården NO</a:t>
                </a:r>
                <a:endParaRPr lang="sv-SE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1" name="textruta 10"/>
              <p:cNvSpPr txBox="1"/>
              <p:nvPr/>
            </p:nvSpPr>
            <p:spPr>
              <a:xfrm>
                <a:off x="4656548" y="2062064"/>
                <a:ext cx="1654235" cy="2769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sv-SE" sz="1200" dirty="0" err="1" smtClean="0"/>
                  <a:t>Höjdzon</a:t>
                </a:r>
                <a:r>
                  <a:rPr lang="sv-SE" sz="1200" dirty="0" smtClean="0"/>
                  <a:t>: +8,4 </a:t>
                </a:r>
                <a:r>
                  <a:rPr lang="sv-SE" sz="1200" dirty="0" err="1" smtClean="0"/>
                  <a:t>m.ö.h</a:t>
                </a:r>
                <a:r>
                  <a:rPr lang="sv-SE" sz="1200" dirty="0" smtClean="0"/>
                  <a:t>.</a:t>
                </a:r>
                <a:endParaRPr lang="sv-SE" sz="1200" dirty="0"/>
              </a:p>
            </p:txBody>
          </p:sp>
        </p:grp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7348" y="964060"/>
              <a:ext cx="1076325" cy="1019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ktangel 13"/>
            <p:cNvSpPr/>
            <p:nvPr/>
          </p:nvSpPr>
          <p:spPr>
            <a:xfrm>
              <a:off x="4164452" y="5415944"/>
              <a:ext cx="4791075" cy="1200329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sv-SE" b="1" dirty="0" err="1" smtClean="0"/>
                <a:t>Important</a:t>
              </a:r>
              <a:r>
                <a:rPr lang="sv-SE" b="1" dirty="0" smtClean="0"/>
                <a:t> </a:t>
              </a:r>
              <a:r>
                <a:rPr lang="sv-SE" b="1" dirty="0" err="1" smtClean="0"/>
                <a:t>calculation</a:t>
              </a:r>
              <a:r>
                <a:rPr lang="sv-SE" b="1" dirty="0" smtClean="0"/>
                <a:t> </a:t>
              </a:r>
              <a:r>
                <a:rPr lang="sv-SE" b="1" dirty="0" err="1" smtClean="0"/>
                <a:t>results</a:t>
              </a:r>
              <a:r>
                <a:rPr lang="sv-SE" b="1" dirty="0" smtClean="0"/>
                <a:t>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sv-SE" dirty="0" err="1" smtClean="0"/>
                <a:t>Reinforcement</a:t>
              </a:r>
              <a:r>
                <a:rPr lang="sv-SE" dirty="0" smtClean="0"/>
                <a:t> </a:t>
              </a:r>
              <a:r>
                <a:rPr lang="sv-SE" dirty="0" err="1" smtClean="0"/>
                <a:t>costs</a:t>
              </a:r>
              <a:r>
                <a:rPr lang="sv-SE" dirty="0" smtClean="0"/>
                <a:t> in the </a:t>
              </a:r>
              <a:r>
                <a:rPr lang="sv-SE" dirty="0" err="1" smtClean="0"/>
                <a:t>Northeast</a:t>
              </a:r>
              <a:r>
                <a:rPr lang="sv-SE" dirty="0" smtClean="0"/>
                <a:t> </a:t>
              </a:r>
              <a:r>
                <a:rPr lang="sv-SE" dirty="0" err="1" smtClean="0"/>
                <a:t>would</a:t>
              </a:r>
              <a:r>
                <a:rPr lang="sv-SE" dirty="0" smtClean="0"/>
                <a:t> be </a:t>
              </a:r>
              <a:r>
                <a:rPr lang="sv-SE" b="1" dirty="0" smtClean="0"/>
                <a:t>double</a:t>
              </a:r>
              <a:r>
                <a:rPr lang="sv-SE" dirty="0" smtClean="0"/>
                <a:t> </a:t>
              </a:r>
              <a:r>
                <a:rPr lang="sv-SE" dirty="0" err="1" smtClean="0"/>
                <a:t>compared</a:t>
              </a:r>
              <a:r>
                <a:rPr lang="sv-SE" dirty="0" smtClean="0"/>
                <a:t> </a:t>
              </a:r>
              <a:r>
                <a:rPr lang="sv-SE" dirty="0" err="1" smtClean="0"/>
                <a:t>to</a:t>
              </a:r>
              <a:r>
                <a:rPr lang="sv-SE" dirty="0" smtClean="0"/>
                <a:t> the </a:t>
              </a:r>
              <a:r>
                <a:rPr lang="sv-SE" dirty="0" err="1" smtClean="0"/>
                <a:t>reinforcement</a:t>
              </a:r>
              <a:r>
                <a:rPr lang="sv-SE" dirty="0" smtClean="0"/>
                <a:t> </a:t>
              </a:r>
              <a:r>
                <a:rPr lang="sv-SE" dirty="0" err="1"/>
                <a:t>cost</a:t>
              </a:r>
              <a:r>
                <a:rPr lang="sv-SE" dirty="0"/>
                <a:t> </a:t>
              </a:r>
              <a:r>
                <a:rPr lang="sv-SE" dirty="0" err="1" smtClean="0"/>
                <a:t>if</a:t>
              </a:r>
              <a:r>
                <a:rPr lang="sv-SE" dirty="0" smtClean="0"/>
                <a:t> </a:t>
              </a:r>
              <a:r>
                <a:rPr lang="sv-SE" dirty="0" err="1" smtClean="0"/>
                <a:t>construcion</a:t>
              </a:r>
              <a:r>
                <a:rPr lang="sv-SE" dirty="0" smtClean="0"/>
                <a:t> </a:t>
              </a:r>
              <a:r>
                <a:rPr lang="sv-SE" dirty="0" err="1" smtClean="0"/>
                <a:t>would</a:t>
              </a:r>
              <a:r>
                <a:rPr lang="sv-SE" dirty="0" smtClean="0"/>
                <a:t> </a:t>
              </a:r>
              <a:r>
                <a:rPr lang="sv-SE" dirty="0" err="1" smtClean="0"/>
                <a:t>occur</a:t>
              </a:r>
              <a:r>
                <a:rPr lang="sv-SE" dirty="0" smtClean="0"/>
                <a:t> in </a:t>
              </a:r>
              <a:r>
                <a:rPr lang="sv-SE" dirty="0" err="1" smtClean="0"/>
                <a:t>Southwest</a:t>
              </a:r>
              <a:r>
                <a:rPr lang="sv-SE" dirty="0"/>
                <a:t>.</a:t>
              </a:r>
            </a:p>
          </p:txBody>
        </p:sp>
        <p:sp>
          <p:nvSpPr>
            <p:cNvPr id="8" name="textruta 7"/>
            <p:cNvSpPr txBox="1"/>
            <p:nvPr/>
          </p:nvSpPr>
          <p:spPr>
            <a:xfrm>
              <a:off x="206569" y="5062001"/>
              <a:ext cx="1582484" cy="707886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2000" b="1" dirty="0" smtClean="0">
                  <a:solidFill>
                    <a:srgbClr val="FF0000"/>
                  </a:solidFill>
                </a:rPr>
                <a:t>TOTAL: </a:t>
              </a:r>
            </a:p>
            <a:p>
              <a:pPr algn="ctr"/>
              <a:r>
                <a:rPr lang="sv-SE" sz="2000" b="1" dirty="0" smtClean="0">
                  <a:solidFill>
                    <a:srgbClr val="FF0000"/>
                  </a:solidFill>
                </a:rPr>
                <a:t>2 million US$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ruta 15"/>
            <p:cNvSpPr txBox="1"/>
            <p:nvPr/>
          </p:nvSpPr>
          <p:spPr>
            <a:xfrm>
              <a:off x="6165844" y="610117"/>
              <a:ext cx="1582484" cy="707886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2000" b="1" dirty="0" smtClean="0">
                  <a:solidFill>
                    <a:srgbClr val="FF0000"/>
                  </a:solidFill>
                </a:rPr>
                <a:t>TOTAL: </a:t>
              </a:r>
            </a:p>
            <a:p>
              <a:pPr algn="ctr"/>
              <a:r>
                <a:rPr lang="sv-SE" sz="2000" b="1" dirty="0">
                  <a:solidFill>
                    <a:srgbClr val="FF0000"/>
                  </a:solidFill>
                </a:rPr>
                <a:t>4</a:t>
              </a:r>
              <a:r>
                <a:rPr lang="sv-SE" sz="2000" b="1" dirty="0" smtClean="0">
                  <a:solidFill>
                    <a:srgbClr val="FF0000"/>
                  </a:solidFill>
                </a:rPr>
                <a:t> million US$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728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 3"/>
          <p:cNvGrpSpPr/>
          <p:nvPr/>
        </p:nvGrpSpPr>
        <p:grpSpPr>
          <a:xfrm>
            <a:off x="-36512" y="476672"/>
            <a:ext cx="9073008" cy="6283556"/>
            <a:chOff x="-36512" y="476672"/>
            <a:chExt cx="9073008" cy="6283556"/>
          </a:xfrm>
        </p:grpSpPr>
        <p:sp>
          <p:nvSpPr>
            <p:cNvPr id="3" name="Rektangel 2"/>
            <p:cNvSpPr/>
            <p:nvPr/>
          </p:nvSpPr>
          <p:spPr>
            <a:xfrm>
              <a:off x="-36512" y="476672"/>
              <a:ext cx="892899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b="1" dirty="0" smtClean="0"/>
                <a:t>3D web display (</a:t>
              </a:r>
              <a:r>
                <a:rPr lang="sv-SE" b="1" dirty="0" err="1" smtClean="0"/>
                <a:t>with</a:t>
              </a:r>
              <a:r>
                <a:rPr lang="sv-SE" b="1" dirty="0" smtClean="0"/>
                <a:t> </a:t>
              </a:r>
              <a:r>
                <a:rPr lang="sv-SE" b="1" dirty="0" err="1" smtClean="0"/>
                <a:t>surrounding</a:t>
              </a:r>
              <a:r>
                <a:rPr lang="sv-SE" b="1" dirty="0" smtClean="0"/>
                <a:t> </a:t>
              </a:r>
              <a:r>
                <a:rPr lang="sv-SE" b="1" dirty="0" err="1" smtClean="0"/>
                <a:t>terrain</a:t>
              </a:r>
              <a:r>
                <a:rPr lang="sv-SE" b="1" dirty="0" smtClean="0"/>
                <a:t> and existing </a:t>
              </a:r>
              <a:r>
                <a:rPr lang="sv-SE" b="1" dirty="0" err="1" smtClean="0"/>
                <a:t>buildings</a:t>
              </a:r>
              <a:r>
                <a:rPr lang="sv-SE" b="1" dirty="0" smtClean="0"/>
                <a:t>) – ArcGIS Online/City Engine</a:t>
              </a: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908720"/>
              <a:ext cx="8928992" cy="41151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593" y="4237856"/>
              <a:ext cx="3640782" cy="25223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2" name="Rektangel 1"/>
            <p:cNvSpPr/>
            <p:nvPr/>
          </p:nvSpPr>
          <p:spPr>
            <a:xfrm>
              <a:off x="131578" y="1113453"/>
              <a:ext cx="2687822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800" dirty="0">
                  <a:hlinkClick r:id="rId4"/>
                </a:rPr>
                <a:t>https://gis.swedgeo.se/geokalkyl/3ws</a:t>
              </a:r>
              <a:r>
                <a:rPr lang="sv-SE" sz="800" dirty="0" smtClean="0">
                  <a:hlinkClick r:id="rId4"/>
                </a:rPr>
                <a:t>/</a:t>
              </a:r>
              <a:r>
                <a:rPr lang="sv-SE" sz="800" dirty="0" smtClean="0"/>
                <a:t> </a:t>
              </a:r>
              <a:endParaRPr lang="sv-SE" sz="800" dirty="0"/>
            </a:p>
          </p:txBody>
        </p:sp>
        <p:sp>
          <p:nvSpPr>
            <p:cNvPr id="6" name="Rektangel 5"/>
            <p:cNvSpPr/>
            <p:nvPr/>
          </p:nvSpPr>
          <p:spPr>
            <a:xfrm>
              <a:off x="4369246" y="5297711"/>
              <a:ext cx="466725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b="1" dirty="0" smtClean="0"/>
                <a:t>The </a:t>
              </a:r>
              <a:r>
                <a:rPr lang="sv-SE" b="1" dirty="0" err="1" smtClean="0"/>
                <a:t>tool</a:t>
              </a:r>
              <a:r>
                <a:rPr lang="sv-SE" b="1" dirty="0" smtClean="0"/>
                <a:t> (</a:t>
              </a:r>
              <a:r>
                <a:rPr lang="sv-SE" b="1" dirty="0" err="1" smtClean="0"/>
                <a:t>mxd</a:t>
              </a:r>
              <a:r>
                <a:rPr lang="sv-SE" b="1" dirty="0" smtClean="0"/>
                <a:t>, </a:t>
              </a:r>
              <a:r>
                <a:rPr lang="sv-SE" b="1" dirty="0" err="1" smtClean="0"/>
                <a:t>tbx</a:t>
              </a:r>
              <a:r>
                <a:rPr lang="sv-SE" b="1" dirty="0" smtClean="0"/>
                <a:t>, </a:t>
              </a:r>
              <a:r>
                <a:rPr lang="sv-SE" b="1" dirty="0" err="1" smtClean="0"/>
                <a:t>sxd</a:t>
              </a:r>
              <a:r>
                <a:rPr lang="sv-SE" b="1" dirty="0" smtClean="0"/>
                <a:t>, </a:t>
              </a:r>
              <a:r>
                <a:rPr lang="sv-SE" b="1" dirty="0" err="1" smtClean="0"/>
                <a:t>example</a:t>
              </a:r>
              <a:r>
                <a:rPr lang="sv-SE" b="1" dirty="0" smtClean="0"/>
                <a:t> </a:t>
              </a:r>
              <a:r>
                <a:rPr lang="sv-SE" b="1" dirty="0" smtClean="0"/>
                <a:t>data, Manual, </a:t>
              </a:r>
              <a:r>
                <a:rPr lang="sv-SE" b="1" dirty="0" err="1" smtClean="0"/>
                <a:t>instruction</a:t>
              </a:r>
              <a:r>
                <a:rPr lang="sv-SE" b="1" dirty="0" smtClean="0"/>
                <a:t> videos) is </a:t>
              </a:r>
              <a:r>
                <a:rPr lang="sv-SE" b="1" dirty="0" err="1" smtClean="0"/>
                <a:t>free</a:t>
              </a:r>
              <a:r>
                <a:rPr lang="sv-SE" b="1" dirty="0" smtClean="0"/>
                <a:t> </a:t>
              </a:r>
              <a:r>
                <a:rPr lang="sv-SE" b="1" dirty="0" err="1" smtClean="0"/>
                <a:t>to</a:t>
              </a:r>
              <a:r>
                <a:rPr lang="sv-SE" b="1" dirty="0" smtClean="0"/>
                <a:t> </a:t>
              </a:r>
              <a:r>
                <a:rPr lang="sv-SE" b="1" dirty="0" err="1" smtClean="0"/>
                <a:t>download</a:t>
              </a:r>
              <a:r>
                <a:rPr lang="sv-SE" b="1" dirty="0" smtClean="0"/>
                <a:t> at</a:t>
              </a:r>
            </a:p>
            <a:p>
              <a:r>
                <a:rPr lang="sv-SE" b="1" dirty="0" smtClean="0">
                  <a:hlinkClick r:id="rId5"/>
                </a:rPr>
                <a:t>http://gis.swedgeo.se/geokalkyl/verktyget</a:t>
              </a:r>
              <a:endParaRPr lang="sv-SE" b="1" dirty="0" smtClean="0"/>
            </a:p>
            <a:p>
              <a:r>
                <a:rPr lang="sv-SE" b="1" dirty="0" smtClean="0"/>
                <a:t>(in Swedish…)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528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 2"/>
          <p:cNvGrpSpPr/>
          <p:nvPr/>
        </p:nvGrpSpPr>
        <p:grpSpPr>
          <a:xfrm>
            <a:off x="142875" y="701994"/>
            <a:ext cx="7753350" cy="4556759"/>
            <a:chOff x="142875" y="701994"/>
            <a:chExt cx="7753350" cy="4556759"/>
          </a:xfrm>
        </p:grpSpPr>
        <p:sp>
          <p:nvSpPr>
            <p:cNvPr id="8" name="textruta 7"/>
            <p:cNvSpPr txBox="1"/>
            <p:nvPr/>
          </p:nvSpPr>
          <p:spPr>
            <a:xfrm>
              <a:off x="142875" y="701994"/>
              <a:ext cx="324802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4000" b="1" dirty="0" err="1" smtClean="0">
                  <a:solidFill>
                    <a:srgbClr val="FF0000"/>
                  </a:solidFill>
                </a:rPr>
                <a:t>Thank</a:t>
              </a:r>
              <a:r>
                <a:rPr lang="sv-SE" sz="4000" b="1" dirty="0" smtClean="0">
                  <a:solidFill>
                    <a:srgbClr val="FF0000"/>
                  </a:solidFill>
                </a:rPr>
                <a:t> </a:t>
              </a:r>
              <a:r>
                <a:rPr lang="sv-SE" sz="4000" b="1" dirty="0" err="1" smtClean="0">
                  <a:solidFill>
                    <a:srgbClr val="FF0000"/>
                  </a:solidFill>
                </a:rPr>
                <a:t>you</a:t>
              </a:r>
              <a:r>
                <a:rPr lang="sv-SE" sz="4000" b="1" dirty="0" smtClean="0">
                  <a:solidFill>
                    <a:srgbClr val="FF0000"/>
                  </a:solidFill>
                </a:rPr>
                <a:t>!</a:t>
              </a:r>
            </a:p>
          </p:txBody>
        </p:sp>
        <p:sp>
          <p:nvSpPr>
            <p:cNvPr id="2" name="Rektangel 1"/>
            <p:cNvSpPr/>
            <p:nvPr/>
          </p:nvSpPr>
          <p:spPr>
            <a:xfrm>
              <a:off x="942975" y="2396431"/>
              <a:ext cx="6953250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CONTACT</a:t>
              </a:r>
              <a:r>
                <a:rPr lang="en-US" sz="2000" dirty="0" smtClean="0"/>
                <a:t> </a:t>
              </a:r>
            </a:p>
            <a:p>
              <a:endParaRPr lang="en-US" sz="2000" dirty="0"/>
            </a:p>
            <a:p>
              <a:r>
                <a:rPr lang="en-US" sz="2000" dirty="0" smtClean="0"/>
                <a:t>Mats </a:t>
              </a:r>
              <a:r>
                <a:rPr lang="en-US" sz="2000" dirty="0"/>
                <a:t>Öberg (</a:t>
              </a:r>
              <a:r>
                <a:rPr lang="en-US" sz="2000" dirty="0" smtClean="0"/>
                <a:t>GIS-architect, M.Sc. Civil Engineering)</a:t>
              </a:r>
              <a:r>
                <a:rPr lang="en-US" sz="2000" dirty="0"/>
                <a:t/>
              </a:r>
              <a:br>
                <a:rPr lang="en-US" sz="2000" dirty="0"/>
              </a:br>
              <a:r>
                <a:rPr lang="en-US" sz="2000" b="1" dirty="0" smtClean="0"/>
                <a:t>Swedish Geotechnical Institute</a:t>
              </a:r>
              <a:r>
                <a:rPr lang="en-US" sz="2000" dirty="0"/>
                <a:t/>
              </a:r>
              <a:br>
                <a:rPr lang="en-US" sz="2000" dirty="0"/>
              </a:br>
              <a:r>
                <a:rPr lang="en-US" sz="2000" dirty="0"/>
                <a:t/>
              </a:r>
              <a:br>
                <a:rPr lang="en-US" sz="2000" dirty="0"/>
              </a:br>
              <a:r>
                <a:rPr lang="en-US" sz="2000" dirty="0"/>
                <a:t>Hugo </a:t>
              </a:r>
              <a:r>
                <a:rPr lang="en-US" sz="2000" dirty="0" err="1"/>
                <a:t>Grauers</a:t>
              </a:r>
              <a:r>
                <a:rPr lang="en-US" sz="2000" dirty="0"/>
                <a:t> </a:t>
              </a:r>
              <a:r>
                <a:rPr lang="en-US" sz="2000" dirty="0" err="1"/>
                <a:t>gata</a:t>
              </a:r>
              <a:r>
                <a:rPr lang="en-US" sz="2000" dirty="0"/>
                <a:t> 5 B</a:t>
              </a:r>
              <a:br>
                <a:rPr lang="en-US" sz="2000" dirty="0"/>
              </a:br>
              <a:r>
                <a:rPr lang="en-US" sz="2000" dirty="0"/>
                <a:t>412 96 </a:t>
              </a:r>
              <a:r>
                <a:rPr lang="en-US" sz="2000" dirty="0" smtClean="0"/>
                <a:t>GOTEBORG</a:t>
              </a:r>
              <a:r>
                <a:rPr lang="en-US" sz="2000" dirty="0"/>
                <a:t/>
              </a:r>
              <a:br>
                <a:rPr lang="en-US" sz="2000" dirty="0"/>
              </a:br>
              <a:r>
                <a:rPr lang="en-US" sz="2000" dirty="0" smtClean="0"/>
                <a:t>Phone: +46 709 730 129</a:t>
              </a:r>
            </a:p>
            <a:p>
              <a:r>
                <a:rPr lang="sv-SE" sz="2000" dirty="0" smtClean="0"/>
                <a:t>E-mail: </a:t>
              </a:r>
              <a:r>
                <a:rPr lang="sv-SE" sz="2000" dirty="0" smtClean="0">
                  <a:hlinkClick r:id="rId2"/>
                </a:rPr>
                <a:t>mats.oberg@swedgeo.se</a:t>
              </a:r>
              <a:r>
                <a:rPr lang="sv-SE" sz="2000" dirty="0" smtClean="0"/>
                <a:t> 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8543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ruta 7"/>
          <p:cNvSpPr txBox="1"/>
          <p:nvPr/>
        </p:nvSpPr>
        <p:spPr>
          <a:xfrm>
            <a:off x="2828926" y="2845743"/>
            <a:ext cx="33337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5400" b="1" dirty="0" smtClean="0">
                <a:solidFill>
                  <a:srgbClr val="FF0000"/>
                </a:solidFill>
              </a:rPr>
              <a:t>EXTRA</a:t>
            </a:r>
          </a:p>
        </p:txBody>
      </p:sp>
    </p:spTree>
    <p:extLst>
      <p:ext uri="{BB962C8B-B14F-4D97-AF65-F5344CB8AC3E}">
        <p14:creationId xmlns:p14="http://schemas.microsoft.com/office/powerpoint/2010/main" val="400275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"/>
          <p:cNvGrpSpPr/>
          <p:nvPr/>
        </p:nvGrpSpPr>
        <p:grpSpPr>
          <a:xfrm>
            <a:off x="0" y="504825"/>
            <a:ext cx="9096271" cy="6140783"/>
            <a:chOff x="0" y="504825"/>
            <a:chExt cx="9096271" cy="6140783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74" y="1294031"/>
              <a:ext cx="9028797" cy="42399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5" name="Rektangel 4"/>
            <p:cNvSpPr/>
            <p:nvPr/>
          </p:nvSpPr>
          <p:spPr>
            <a:xfrm>
              <a:off x="0" y="504825"/>
              <a:ext cx="905827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b="1" dirty="0" smtClean="0"/>
                <a:t>GTK Geotechnical </a:t>
              </a:r>
              <a:r>
                <a:rPr lang="sv-SE" sz="2000" b="1" dirty="0" err="1" smtClean="0"/>
                <a:t>Terrain</a:t>
              </a:r>
              <a:r>
                <a:rPr lang="sv-SE" sz="2000" b="1" dirty="0" smtClean="0"/>
                <a:t> Class must be </a:t>
              </a:r>
              <a:r>
                <a:rPr lang="sv-SE" sz="2000" b="1" dirty="0" err="1" smtClean="0"/>
                <a:t>evaluated</a:t>
              </a:r>
              <a:r>
                <a:rPr lang="sv-SE" sz="2000" b="1" dirty="0" smtClean="0"/>
                <a:t> by geotechnical </a:t>
              </a:r>
              <a:r>
                <a:rPr lang="sv-SE" sz="2000" b="1" dirty="0" err="1" smtClean="0"/>
                <a:t>engineer</a:t>
              </a:r>
              <a:endParaRPr lang="sv-SE" sz="2000" b="1" dirty="0" smtClean="0"/>
            </a:p>
            <a:p>
              <a:r>
                <a:rPr lang="sv-SE" sz="2000" b="1" dirty="0" smtClean="0"/>
                <a:t>The </a:t>
              </a:r>
              <a:r>
                <a:rPr lang="sv-SE" sz="2000" b="1" dirty="0" err="1" smtClean="0"/>
                <a:t>soil</a:t>
              </a:r>
              <a:r>
                <a:rPr lang="sv-SE" sz="2000" b="1" dirty="0" smtClean="0"/>
                <a:t> </a:t>
              </a:r>
              <a:r>
                <a:rPr lang="sv-SE" sz="2000" b="1" dirty="0" err="1" smtClean="0"/>
                <a:t>profile</a:t>
              </a:r>
              <a:r>
                <a:rPr lang="sv-SE" sz="2000" b="1" dirty="0" smtClean="0"/>
                <a:t> </a:t>
              </a:r>
              <a:r>
                <a:rPr lang="sv-SE" sz="2000" b="1" dirty="0" err="1" smtClean="0"/>
                <a:t>to</a:t>
              </a:r>
              <a:r>
                <a:rPr lang="sv-SE" sz="2000" b="1" dirty="0" smtClean="0"/>
                <a:t> </a:t>
              </a:r>
              <a:r>
                <a:rPr lang="sv-SE" sz="2000" b="1" dirty="0" err="1" smtClean="0"/>
                <a:t>bedrock</a:t>
              </a:r>
              <a:r>
                <a:rPr lang="sv-SE" sz="2000" b="1" dirty="0" smtClean="0"/>
                <a:t> </a:t>
              </a:r>
              <a:r>
                <a:rPr lang="sv-SE" sz="2000" b="1" dirty="0" err="1" smtClean="0"/>
                <a:t>may</a:t>
              </a:r>
              <a:r>
                <a:rPr lang="sv-SE" sz="2000" b="1" dirty="0" smtClean="0"/>
                <a:t> </a:t>
              </a:r>
              <a:r>
                <a:rPr lang="sv-SE" sz="2000" b="1" dirty="0" err="1" smtClean="0"/>
                <a:t>vary</a:t>
              </a:r>
              <a:r>
                <a:rPr lang="sv-SE" sz="2000" b="1" dirty="0" smtClean="0"/>
                <a:t> </a:t>
              </a:r>
              <a:r>
                <a:rPr lang="sv-SE" sz="2000" b="1" dirty="0" err="1" smtClean="0"/>
                <a:t>considerably</a:t>
              </a:r>
              <a:r>
                <a:rPr lang="sv-SE" sz="2000" b="1" dirty="0" smtClean="0"/>
                <a:t>!</a:t>
              </a:r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4648" y="1294031"/>
              <a:ext cx="1964002" cy="27193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3050" y="4181995"/>
              <a:ext cx="5791200" cy="246361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3716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 3"/>
          <p:cNvGrpSpPr/>
          <p:nvPr/>
        </p:nvGrpSpPr>
        <p:grpSpPr>
          <a:xfrm>
            <a:off x="66675" y="581024"/>
            <a:ext cx="8972549" cy="5724525"/>
            <a:chOff x="66675" y="581024"/>
            <a:chExt cx="8972549" cy="5724525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75" y="2745745"/>
              <a:ext cx="4410821" cy="207390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3900" y="581024"/>
              <a:ext cx="4294284" cy="209404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75" y="581024"/>
              <a:ext cx="4333875" cy="208195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2" name="textruta 1"/>
            <p:cNvSpPr txBox="1"/>
            <p:nvPr/>
          </p:nvSpPr>
          <p:spPr>
            <a:xfrm>
              <a:off x="1752600" y="647700"/>
              <a:ext cx="12499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 smtClean="0"/>
                <a:t>Soil </a:t>
              </a:r>
              <a:r>
                <a:rPr lang="sv-SE" dirty="0" err="1" smtClean="0"/>
                <a:t>layer</a:t>
              </a:r>
              <a:r>
                <a:rPr lang="sv-SE" dirty="0" smtClean="0"/>
                <a:t> 1 </a:t>
              </a:r>
              <a:endParaRPr lang="sv-SE" dirty="0"/>
            </a:p>
          </p:txBody>
        </p:sp>
        <p:sp>
          <p:nvSpPr>
            <p:cNvPr id="5" name="textruta 4"/>
            <p:cNvSpPr txBox="1"/>
            <p:nvPr/>
          </p:nvSpPr>
          <p:spPr>
            <a:xfrm>
              <a:off x="6270370" y="647700"/>
              <a:ext cx="12499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Soil </a:t>
              </a:r>
              <a:r>
                <a:rPr lang="sv-SE" dirty="0" err="1"/>
                <a:t>layer</a:t>
              </a:r>
              <a:r>
                <a:rPr lang="sv-SE" dirty="0"/>
                <a:t> 2 </a:t>
              </a:r>
            </a:p>
          </p:txBody>
        </p:sp>
        <p:sp>
          <p:nvSpPr>
            <p:cNvPr id="8" name="textruta 7"/>
            <p:cNvSpPr txBox="1"/>
            <p:nvPr/>
          </p:nvSpPr>
          <p:spPr>
            <a:xfrm>
              <a:off x="1071371" y="2910959"/>
              <a:ext cx="11970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Soil </a:t>
              </a:r>
              <a:r>
                <a:rPr lang="sv-SE" dirty="0" err="1"/>
                <a:t>layer</a:t>
              </a:r>
              <a:r>
                <a:rPr lang="sv-SE" dirty="0"/>
                <a:t> 3</a:t>
              </a:r>
            </a:p>
          </p:txBody>
        </p:sp>
        <p:grpSp>
          <p:nvGrpSpPr>
            <p:cNvPr id="3" name="Grupp 2"/>
            <p:cNvGrpSpPr/>
            <p:nvPr/>
          </p:nvGrpSpPr>
          <p:grpSpPr>
            <a:xfrm>
              <a:off x="4543425" y="2752724"/>
              <a:ext cx="4495799" cy="3552825"/>
              <a:chOff x="4524064" y="3095625"/>
              <a:chExt cx="4521951" cy="3543300"/>
            </a:xfrm>
          </p:grpSpPr>
          <p:pic>
            <p:nvPicPr>
              <p:cNvPr id="3078" name="Picture 6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793"/>
              <a:stretch/>
            </p:blipFill>
            <p:spPr bwMode="auto">
              <a:xfrm>
                <a:off x="6029325" y="3095625"/>
                <a:ext cx="3016690" cy="35433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pic>
            <p:nvPicPr>
              <p:cNvPr id="11" name="Picture 6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589"/>
              <a:stretch/>
            </p:blipFill>
            <p:spPr bwMode="auto">
              <a:xfrm>
                <a:off x="4524064" y="3095625"/>
                <a:ext cx="1524311" cy="35433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02116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"/>
          <p:cNvGrpSpPr/>
          <p:nvPr/>
        </p:nvGrpSpPr>
        <p:grpSpPr>
          <a:xfrm>
            <a:off x="0" y="509578"/>
            <a:ext cx="7012326" cy="6262697"/>
            <a:chOff x="0" y="509578"/>
            <a:chExt cx="7012326" cy="6262697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877137"/>
              <a:ext cx="6859926" cy="5895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5" name="Rektangel 4"/>
            <p:cNvSpPr/>
            <p:nvPr/>
          </p:nvSpPr>
          <p:spPr>
            <a:xfrm>
              <a:off x="0" y="509578"/>
              <a:ext cx="30534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b="1" dirty="0" smtClean="0"/>
                <a:t>Item </a:t>
              </a:r>
              <a:r>
                <a:rPr lang="sv-SE" b="1" dirty="0" err="1" smtClean="0"/>
                <a:t>attributes</a:t>
              </a:r>
              <a:r>
                <a:rPr lang="sv-SE" b="1" dirty="0" smtClean="0"/>
                <a:t> </a:t>
              </a:r>
              <a:r>
                <a:rPr lang="sv-SE" b="1" dirty="0" err="1" smtClean="0"/>
                <a:t>may</a:t>
              </a:r>
              <a:r>
                <a:rPr lang="sv-SE" b="1" dirty="0" smtClean="0"/>
                <a:t> be </a:t>
              </a:r>
              <a:r>
                <a:rPr lang="sv-SE" b="1" dirty="0" err="1" smtClean="0"/>
                <a:t>shown</a:t>
              </a:r>
              <a:endParaRPr lang="sv-SE" b="1" dirty="0"/>
            </a:p>
          </p:txBody>
        </p:sp>
        <p:cxnSp>
          <p:nvCxnSpPr>
            <p:cNvPr id="4" name="Rak pil 3"/>
            <p:cNvCxnSpPr>
              <a:stCxn id="6" idx="0"/>
            </p:cNvCxnSpPr>
            <p:nvPr/>
          </p:nvCxnSpPr>
          <p:spPr>
            <a:xfrm flipV="1">
              <a:off x="4026694" y="2200276"/>
              <a:ext cx="754856" cy="354687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ktangel 5"/>
            <p:cNvSpPr/>
            <p:nvPr/>
          </p:nvSpPr>
          <p:spPr>
            <a:xfrm>
              <a:off x="3405188" y="5747147"/>
              <a:ext cx="1243012" cy="46315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2331161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 3"/>
          <p:cNvGrpSpPr/>
          <p:nvPr/>
        </p:nvGrpSpPr>
        <p:grpSpPr>
          <a:xfrm>
            <a:off x="89235" y="1369"/>
            <a:ext cx="8778540" cy="6346860"/>
            <a:chOff x="89235" y="1369"/>
            <a:chExt cx="8778540" cy="6346860"/>
          </a:xfrm>
        </p:grpSpPr>
        <p:sp>
          <p:nvSpPr>
            <p:cNvPr id="2" name="Rektangel 1"/>
            <p:cNvSpPr/>
            <p:nvPr/>
          </p:nvSpPr>
          <p:spPr>
            <a:xfrm>
              <a:off x="136859" y="509885"/>
              <a:ext cx="85893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800" b="1" dirty="0" smtClean="0"/>
                <a:t>Sweden, </a:t>
              </a:r>
              <a:r>
                <a:rPr lang="sv-SE" sz="2800" b="1" dirty="0" err="1" smtClean="0"/>
                <a:t>covered</a:t>
              </a:r>
              <a:r>
                <a:rPr lang="sv-SE" sz="2800" b="1" dirty="0" smtClean="0"/>
                <a:t> by </a:t>
              </a:r>
              <a:r>
                <a:rPr lang="sv-SE" sz="2800" b="1" dirty="0" err="1" smtClean="0"/>
                <a:t>ice</a:t>
              </a:r>
              <a:r>
                <a:rPr lang="sv-SE" sz="2800" b="1" dirty="0" smtClean="0"/>
                <a:t> ~20.000 </a:t>
              </a:r>
              <a:r>
                <a:rPr lang="sv-SE" sz="2800" b="1" dirty="0" err="1" smtClean="0"/>
                <a:t>years</a:t>
              </a:r>
              <a:r>
                <a:rPr lang="sv-SE" sz="2800" b="1" dirty="0" smtClean="0"/>
                <a:t> </a:t>
              </a:r>
              <a:r>
                <a:rPr lang="sv-SE" sz="2800" b="1" dirty="0" err="1" smtClean="0"/>
                <a:t>ago</a:t>
              </a:r>
              <a:r>
                <a:rPr lang="sv-SE" sz="2800" b="1" dirty="0" smtClean="0"/>
                <a:t>…</a:t>
              </a:r>
              <a:endParaRPr lang="sv-SE" sz="2800" dirty="0"/>
            </a:p>
          </p:txBody>
        </p:sp>
        <p:grpSp>
          <p:nvGrpSpPr>
            <p:cNvPr id="6" name="Grupp 5"/>
            <p:cNvGrpSpPr/>
            <p:nvPr/>
          </p:nvGrpSpPr>
          <p:grpSpPr>
            <a:xfrm>
              <a:off x="89235" y="1047750"/>
              <a:ext cx="8778540" cy="4165342"/>
              <a:chOff x="89235" y="1219200"/>
              <a:chExt cx="8778540" cy="4165342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54173" y="1219200"/>
                <a:ext cx="4713602" cy="38519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" name="Rektangel 2"/>
              <p:cNvSpPr/>
              <p:nvPr/>
            </p:nvSpPr>
            <p:spPr>
              <a:xfrm>
                <a:off x="4154173" y="5045988"/>
                <a:ext cx="4572000" cy="33855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800" dirty="0" smtClean="0">
                    <a:hlinkClick r:id="rId3"/>
                  </a:rPr>
                  <a:t>https</a:t>
                </a:r>
                <a:r>
                  <a:rPr lang="en-US" sz="800" dirty="0">
                    <a:hlinkClick r:id="rId3"/>
                  </a:rPr>
                  <a:t>://commons.wikimedia.org/wiki/File:Weichsel-W%C3%BCrm-Glaciation.png#/</a:t>
                </a:r>
                <a:r>
                  <a:rPr lang="en-US" sz="800" dirty="0" smtClean="0">
                    <a:hlinkClick r:id="rId3"/>
                  </a:rPr>
                  <a:t>media/File:Weichsel-W%C3%BCrm-Glaciation.png</a:t>
                </a:r>
                <a:r>
                  <a:rPr lang="en-US" sz="800" dirty="0" smtClean="0"/>
                  <a:t> </a:t>
                </a:r>
                <a:endParaRPr lang="en-US" sz="800" dirty="0"/>
              </a:p>
            </p:txBody>
          </p:sp>
          <p:sp>
            <p:nvSpPr>
              <p:cNvPr id="5" name="Rektangel 4"/>
              <p:cNvSpPr/>
              <p:nvPr/>
            </p:nvSpPr>
            <p:spPr>
              <a:xfrm>
                <a:off x="89235" y="5069443"/>
                <a:ext cx="2800350" cy="215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800" dirty="0">
                    <a:hlinkClick r:id="rId4"/>
                  </a:rPr>
                  <a:t>http://</a:t>
                </a:r>
                <a:r>
                  <a:rPr lang="en-US" sz="800" dirty="0" smtClean="0">
                    <a:hlinkClick r:id="rId4"/>
                  </a:rPr>
                  <a:t>www.geus.dk/viden_om/voii/ilulissat-uk/voii03-uk.html</a:t>
                </a:r>
                <a:r>
                  <a:rPr lang="en-US" sz="800" dirty="0" smtClean="0"/>
                  <a:t> </a:t>
                </a:r>
                <a:endParaRPr lang="en-US" sz="800" dirty="0"/>
              </a:p>
            </p:txBody>
          </p:sp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6860" y="1219200"/>
                <a:ext cx="3862386" cy="38519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" name="Rektangel 6"/>
            <p:cNvSpPr/>
            <p:nvPr/>
          </p:nvSpPr>
          <p:spPr>
            <a:xfrm>
              <a:off x="227064" y="5517232"/>
              <a:ext cx="840890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 err="1" smtClean="0"/>
                <a:t>This</a:t>
              </a:r>
              <a:r>
                <a:rPr lang="sv-SE" sz="2400" dirty="0" smtClean="0"/>
                <a:t> has </a:t>
              </a:r>
              <a:r>
                <a:rPr lang="sv-SE" sz="2400" dirty="0" err="1" smtClean="0"/>
                <a:t>shaped</a:t>
              </a:r>
              <a:r>
                <a:rPr lang="sv-SE" sz="2400" dirty="0" smtClean="0"/>
                <a:t> </a:t>
              </a:r>
              <a:r>
                <a:rPr lang="sv-SE" sz="2400" dirty="0" err="1" smtClean="0"/>
                <a:t>soil</a:t>
              </a:r>
              <a:r>
                <a:rPr lang="sv-SE" sz="2400" dirty="0" smtClean="0"/>
                <a:t> formation </a:t>
              </a:r>
              <a:r>
                <a:rPr lang="sv-SE" sz="2400" dirty="0" err="1" smtClean="0"/>
                <a:t>of</a:t>
              </a:r>
              <a:r>
                <a:rPr lang="sv-SE" sz="2400" dirty="0" smtClean="0"/>
                <a:t> Scandinavia, Canada </a:t>
              </a:r>
              <a:r>
                <a:rPr lang="sv-SE" sz="2400" dirty="0" err="1" smtClean="0"/>
                <a:t>etc</a:t>
              </a:r>
              <a:r>
                <a:rPr lang="sv-SE" sz="2400" dirty="0" smtClean="0"/>
                <a:t> - </a:t>
              </a:r>
              <a:r>
                <a:rPr lang="sv-SE" sz="2400" dirty="0" err="1" smtClean="0"/>
                <a:t>important</a:t>
              </a:r>
              <a:r>
                <a:rPr lang="sv-SE" sz="2400" dirty="0" smtClean="0"/>
                <a:t> for </a:t>
              </a:r>
              <a:r>
                <a:rPr lang="sv-SE" sz="2400" dirty="0" err="1" smtClean="0"/>
                <a:t>foundation</a:t>
              </a:r>
              <a:r>
                <a:rPr lang="sv-SE" sz="2400" dirty="0" smtClean="0"/>
                <a:t> </a:t>
              </a:r>
              <a:r>
                <a:rPr lang="sv-SE" sz="2400" dirty="0" err="1" smtClean="0"/>
                <a:t>reinforcement</a:t>
              </a:r>
              <a:r>
                <a:rPr lang="sv-SE" sz="2400" dirty="0" smtClean="0"/>
                <a:t> </a:t>
              </a:r>
              <a:r>
                <a:rPr lang="sv-SE" sz="2400" dirty="0" err="1" smtClean="0"/>
                <a:t>methods</a:t>
              </a:r>
              <a:r>
                <a:rPr lang="sv-SE" sz="2400" dirty="0" smtClean="0"/>
                <a:t> </a:t>
              </a:r>
              <a:endParaRPr lang="en-US" sz="2400" dirty="0"/>
            </a:p>
          </p:txBody>
        </p:sp>
        <p:sp>
          <p:nvSpPr>
            <p:cNvPr id="8" name="Rektangel 7"/>
            <p:cNvSpPr/>
            <p:nvPr/>
          </p:nvSpPr>
          <p:spPr>
            <a:xfrm rot="17138572">
              <a:off x="5700285" y="2033104"/>
              <a:ext cx="102944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400" dirty="0" smtClean="0">
                  <a:solidFill>
                    <a:srgbClr val="FF0000"/>
                  </a:solidFill>
                </a:rPr>
                <a:t>S W E D E N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16" name="Rektangel 15"/>
            <p:cNvSpPr/>
            <p:nvPr/>
          </p:nvSpPr>
          <p:spPr>
            <a:xfrm>
              <a:off x="5004048" y="1369"/>
              <a:ext cx="36004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SGI is a </a:t>
              </a:r>
              <a:r>
                <a:rPr lang="sv-SE" sz="12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government</a:t>
              </a:r>
              <a:r>
                <a:rPr lang="sv-SE" sz="1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sv-SE" sz="12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agency</a:t>
              </a:r>
              <a:r>
                <a:rPr lang="sv-SE" sz="1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and research </a:t>
              </a:r>
              <a:r>
                <a:rPr lang="sv-SE" sz="12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institute</a:t>
              </a:r>
              <a:r>
                <a:rPr lang="sv-SE" sz="1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</a:p>
            <a:p>
              <a:r>
                <a:rPr lang="sv-SE" sz="1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Mission </a:t>
              </a:r>
              <a:r>
                <a:rPr lang="sv-SE" sz="12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</a:t>
              </a:r>
              <a:r>
                <a:rPr lang="sv-SE" sz="1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sv-SE" sz="12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reduce</a:t>
              </a:r>
              <a:r>
                <a:rPr lang="sv-SE" sz="1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the risks </a:t>
              </a:r>
              <a:r>
                <a:rPr lang="sv-SE" sz="12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of</a:t>
              </a:r>
              <a:r>
                <a:rPr lang="sv-SE" sz="1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sv-SE" sz="12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landslides</a:t>
              </a:r>
              <a:r>
                <a:rPr lang="sv-SE" sz="1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and erosion</a:t>
              </a:r>
              <a:endPara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518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/>
          <p:cNvGrpSpPr/>
          <p:nvPr/>
        </p:nvGrpSpPr>
        <p:grpSpPr>
          <a:xfrm>
            <a:off x="0" y="509578"/>
            <a:ext cx="8757553" cy="6161371"/>
            <a:chOff x="0" y="509578"/>
            <a:chExt cx="8757553" cy="6161371"/>
          </a:xfrm>
        </p:grpSpPr>
        <p:grpSp>
          <p:nvGrpSpPr>
            <p:cNvPr id="10" name="Grupp 9"/>
            <p:cNvGrpSpPr/>
            <p:nvPr/>
          </p:nvGrpSpPr>
          <p:grpSpPr>
            <a:xfrm>
              <a:off x="157163" y="914400"/>
              <a:ext cx="7509241" cy="3095473"/>
              <a:chOff x="338138" y="933450"/>
              <a:chExt cx="7509241" cy="3095473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138" y="933450"/>
                <a:ext cx="4471987" cy="263380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2" name="textruta 1"/>
              <p:cNvSpPr txBox="1"/>
              <p:nvPr/>
            </p:nvSpPr>
            <p:spPr>
              <a:xfrm>
                <a:off x="4848225" y="933450"/>
                <a:ext cx="246875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1200" b="1" dirty="0" smtClean="0">
                    <a:solidFill>
                      <a:srgbClr val="FF0000"/>
                    </a:solidFill>
                  </a:rPr>
                  <a:t>A </a:t>
                </a:r>
                <a:r>
                  <a:rPr lang="sv-SE" sz="1200" b="1" dirty="0" err="1" smtClean="0">
                    <a:solidFill>
                      <a:srgbClr val="FF0000"/>
                    </a:solidFill>
                  </a:rPr>
                  <a:t>specific</a:t>
                </a:r>
                <a:r>
                  <a:rPr lang="sv-SE" sz="1200" b="1" dirty="0" smtClean="0">
                    <a:solidFill>
                      <a:srgbClr val="FF0000"/>
                    </a:solidFill>
                  </a:rPr>
                  <a:t> Geotechnical </a:t>
                </a:r>
                <a:r>
                  <a:rPr lang="sv-SE" sz="1200" b="1" dirty="0" err="1" smtClean="0">
                    <a:solidFill>
                      <a:srgbClr val="FF0000"/>
                    </a:solidFill>
                  </a:rPr>
                  <a:t>Terrain</a:t>
                </a:r>
                <a:r>
                  <a:rPr lang="sv-SE" sz="12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sv-SE" sz="1200" b="1" dirty="0" err="1" smtClean="0">
                    <a:solidFill>
                      <a:srgbClr val="FF0000"/>
                    </a:solidFill>
                  </a:rPr>
                  <a:t>class</a:t>
                </a:r>
                <a:endParaRPr lang="en-US" sz="1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" name="textruta 4"/>
              <p:cNvSpPr txBox="1"/>
              <p:nvPr/>
            </p:nvSpPr>
            <p:spPr>
              <a:xfrm>
                <a:off x="4848225" y="1514475"/>
                <a:ext cx="174778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1200" b="1" dirty="0" err="1" smtClean="0">
                    <a:solidFill>
                      <a:srgbClr val="FF0000"/>
                    </a:solidFill>
                  </a:rPr>
                  <a:t>Load</a:t>
                </a:r>
                <a:r>
                  <a:rPr lang="sv-SE" sz="1200" b="1" dirty="0" smtClean="0">
                    <a:solidFill>
                      <a:srgbClr val="FF0000"/>
                    </a:solidFill>
                  </a:rPr>
                  <a:t> in kPa </a:t>
                </a:r>
                <a:r>
                  <a:rPr lang="sv-SE" sz="1200" b="1" dirty="0" err="1" smtClean="0">
                    <a:solidFill>
                      <a:srgbClr val="FF0000"/>
                    </a:solidFill>
                  </a:rPr>
                  <a:t>of</a:t>
                </a:r>
                <a:r>
                  <a:rPr lang="sv-SE" sz="1200" b="1" dirty="0" smtClean="0">
                    <a:solidFill>
                      <a:srgbClr val="FF0000"/>
                    </a:solidFill>
                  </a:rPr>
                  <a:t> a </a:t>
                </a:r>
                <a:r>
                  <a:rPr lang="sv-SE" sz="1200" b="1" dirty="0" err="1" smtClean="0">
                    <a:solidFill>
                      <a:srgbClr val="FF0000"/>
                    </a:solidFill>
                  </a:rPr>
                  <a:t>building</a:t>
                </a:r>
                <a:endParaRPr lang="en-US" sz="1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" name="textruta 5"/>
              <p:cNvSpPr txBox="1"/>
              <p:nvPr/>
            </p:nvSpPr>
            <p:spPr>
              <a:xfrm>
                <a:off x="338138" y="3567258"/>
                <a:ext cx="11615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1200" b="1" dirty="0" err="1" smtClean="0">
                    <a:solidFill>
                      <a:srgbClr val="FF0000"/>
                    </a:solidFill>
                  </a:rPr>
                  <a:t>Reinforcement</a:t>
                </a:r>
                <a:r>
                  <a:rPr lang="sv-SE" sz="1200" b="1" dirty="0" smtClean="0">
                    <a:solidFill>
                      <a:srgbClr val="FF0000"/>
                    </a:solidFill>
                  </a:rPr>
                  <a:t> </a:t>
                </a:r>
              </a:p>
              <a:p>
                <a:r>
                  <a:rPr lang="sv-SE" sz="1200" b="1" dirty="0" err="1" smtClean="0">
                    <a:solidFill>
                      <a:srgbClr val="FF0000"/>
                    </a:solidFill>
                  </a:rPr>
                  <a:t>depth</a:t>
                </a:r>
                <a:endParaRPr lang="en-US" sz="1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" name="Rektangel med rundade hörn 2"/>
              <p:cNvSpPr/>
              <p:nvPr/>
            </p:nvSpPr>
            <p:spPr>
              <a:xfrm>
                <a:off x="1499674" y="2038350"/>
                <a:ext cx="3215201" cy="1528908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ruta 7"/>
              <p:cNvSpPr txBox="1"/>
              <p:nvPr/>
            </p:nvSpPr>
            <p:spPr>
              <a:xfrm>
                <a:off x="5208708" y="2664304"/>
                <a:ext cx="263867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1200" b="1" dirty="0" err="1" smtClean="0">
                    <a:solidFill>
                      <a:srgbClr val="FF0000"/>
                    </a:solidFill>
                  </a:rPr>
                  <a:t>Various</a:t>
                </a:r>
                <a:r>
                  <a:rPr lang="sv-SE" sz="12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sv-SE" sz="1200" b="1" dirty="0" err="1" smtClean="0">
                    <a:solidFill>
                      <a:srgbClr val="FF0000"/>
                    </a:solidFill>
                  </a:rPr>
                  <a:t>reinforcement</a:t>
                </a:r>
                <a:r>
                  <a:rPr lang="sv-SE" sz="1200" b="1" dirty="0" smtClean="0">
                    <a:solidFill>
                      <a:srgbClr val="FF0000"/>
                    </a:solidFill>
                  </a:rPr>
                  <a:t> metods </a:t>
                </a:r>
                <a:r>
                  <a:rPr lang="sv-SE" sz="1200" b="1" dirty="0" err="1" smtClean="0">
                    <a:solidFill>
                      <a:srgbClr val="FF0000"/>
                    </a:solidFill>
                  </a:rPr>
                  <a:t>applied</a:t>
                </a:r>
                <a:endParaRPr lang="en-US" sz="1200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9" name="Rak 8"/>
              <p:cNvCxnSpPr>
                <a:stCxn id="3" idx="3"/>
                <a:endCxn id="8" idx="1"/>
              </p:cNvCxnSpPr>
              <p:nvPr/>
            </p:nvCxnSpPr>
            <p:spPr>
              <a:xfrm>
                <a:off x="4714875" y="2802804"/>
                <a:ext cx="493833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Rektangel 11"/>
            <p:cNvSpPr/>
            <p:nvPr/>
          </p:nvSpPr>
          <p:spPr>
            <a:xfrm>
              <a:off x="0" y="509578"/>
              <a:ext cx="19618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b="1" dirty="0" err="1" smtClean="0"/>
                <a:t>Conditional</a:t>
              </a:r>
              <a:r>
                <a:rPr lang="sv-SE" b="1" dirty="0" smtClean="0"/>
                <a:t> matrix</a:t>
              </a:r>
              <a:endParaRPr lang="sv-SE" b="1" dirty="0"/>
            </a:p>
          </p:txBody>
        </p:sp>
        <p:grpSp>
          <p:nvGrpSpPr>
            <p:cNvPr id="15" name="Grupp 14"/>
            <p:cNvGrpSpPr/>
            <p:nvPr/>
          </p:nvGrpSpPr>
          <p:grpSpPr>
            <a:xfrm>
              <a:off x="6701919" y="5715000"/>
              <a:ext cx="2055634" cy="619125"/>
              <a:chOff x="6701919" y="5715000"/>
              <a:chExt cx="2055634" cy="619125"/>
            </a:xfrm>
          </p:grpSpPr>
          <p:pic>
            <p:nvPicPr>
              <p:cNvPr id="1032" name="Picture 8" descr="Bildresultat för sweco">
                <a:hlinkClick r:id="rId3"/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94501" y="5762625"/>
                <a:ext cx="1963052" cy="571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textruta 13"/>
              <p:cNvSpPr txBox="1"/>
              <p:nvPr/>
            </p:nvSpPr>
            <p:spPr>
              <a:xfrm>
                <a:off x="6701919" y="5715000"/>
                <a:ext cx="14705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 err="1" smtClean="0"/>
                  <a:t>Developed</a:t>
                </a:r>
                <a:r>
                  <a:rPr lang="sv-SE" dirty="0" smtClean="0"/>
                  <a:t> by</a:t>
                </a:r>
                <a:endParaRPr lang="en-US" dirty="0"/>
              </a:p>
            </p:txBody>
          </p:sp>
        </p:grpSp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602" y="4086225"/>
              <a:ext cx="3416428" cy="25847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9" name="textruta 18"/>
            <p:cNvSpPr txBox="1"/>
            <p:nvPr/>
          </p:nvSpPr>
          <p:spPr>
            <a:xfrm>
              <a:off x="1596172" y="4086225"/>
              <a:ext cx="147642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sv-SE" dirty="0" smtClean="0"/>
                <a:t>A small part </a:t>
              </a:r>
              <a:r>
                <a:rPr lang="sv-SE" dirty="0" err="1" smtClean="0"/>
                <a:t>of</a:t>
              </a:r>
              <a:r>
                <a:rPr lang="sv-SE" dirty="0" smtClean="0"/>
                <a:t> </a:t>
              </a:r>
              <a:r>
                <a:rPr lang="sv-SE" dirty="0" err="1" smtClean="0"/>
                <a:t>one</a:t>
              </a:r>
              <a:r>
                <a:rPr lang="sv-SE" dirty="0" smtClean="0"/>
                <a:t> </a:t>
              </a:r>
              <a:r>
                <a:rPr lang="sv-SE" dirty="0" err="1" smtClean="0"/>
                <a:t>of</a:t>
              </a:r>
              <a:r>
                <a:rPr lang="sv-SE" dirty="0" smtClean="0"/>
                <a:t> the </a:t>
              </a:r>
              <a:r>
                <a:rPr lang="sv-SE" dirty="0" err="1" smtClean="0"/>
                <a:t>Models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8507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 8"/>
          <p:cNvGrpSpPr/>
          <p:nvPr/>
        </p:nvGrpSpPr>
        <p:grpSpPr>
          <a:xfrm>
            <a:off x="-1" y="-144463"/>
            <a:ext cx="8867776" cy="6951921"/>
            <a:chOff x="-1" y="-144463"/>
            <a:chExt cx="8867776" cy="6951921"/>
          </a:xfrm>
        </p:grpSpPr>
        <p:sp>
          <p:nvSpPr>
            <p:cNvPr id="2" name="AutoShape 2" descr="Bildresultat för skred"/>
            <p:cNvSpPr>
              <a:spLocks noChangeAspect="1" noChangeArrowheads="1"/>
            </p:cNvSpPr>
            <p:nvPr/>
          </p:nvSpPr>
          <p:spPr bwMode="auto">
            <a:xfrm>
              <a:off x="0" y="-144463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4" name="Rektangel 3"/>
            <p:cNvSpPr/>
            <p:nvPr/>
          </p:nvSpPr>
          <p:spPr>
            <a:xfrm>
              <a:off x="-1" y="509885"/>
              <a:ext cx="548640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800" b="1" dirty="0" err="1" smtClean="0"/>
                <a:t>What</a:t>
              </a:r>
              <a:r>
                <a:rPr lang="sv-SE" sz="2800" b="1" dirty="0" smtClean="0"/>
                <a:t> is </a:t>
              </a:r>
              <a:r>
                <a:rPr lang="sv-SE" sz="2800" b="1" dirty="0" err="1" smtClean="0"/>
                <a:t>GeoCost</a:t>
              </a:r>
              <a:r>
                <a:rPr lang="sv-SE" sz="2800" b="1" dirty="0" smtClean="0"/>
                <a:t>?</a:t>
              </a:r>
              <a:endParaRPr lang="sv-SE" sz="2800" dirty="0"/>
            </a:p>
          </p:txBody>
        </p:sp>
        <p:sp>
          <p:nvSpPr>
            <p:cNvPr id="6" name="Rektangel 5"/>
            <p:cNvSpPr/>
            <p:nvPr/>
          </p:nvSpPr>
          <p:spPr>
            <a:xfrm>
              <a:off x="19049" y="1016413"/>
              <a:ext cx="5086351" cy="230832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dirty="0" smtClean="0"/>
                <a:t>An ArcGIS-based tool (Models) for </a:t>
              </a:r>
              <a:r>
                <a:rPr lang="en-US" sz="2400" dirty="0"/>
                <a:t>estimating foundation </a:t>
              </a:r>
              <a:r>
                <a:rPr lang="en-US" sz="2400" dirty="0" smtClean="0"/>
                <a:t>reinforce-</a:t>
              </a:r>
              <a:r>
                <a:rPr lang="en-US" sz="2400" dirty="0" err="1" smtClean="0"/>
                <a:t>ment</a:t>
              </a:r>
              <a:r>
                <a:rPr lang="en-US" sz="2400" dirty="0" smtClean="0"/>
                <a:t> </a:t>
              </a:r>
              <a:r>
                <a:rPr lang="en-US" sz="2400" dirty="0"/>
                <a:t>costs in municipal </a:t>
              </a:r>
              <a:r>
                <a:rPr lang="en-US" sz="2400" dirty="0" smtClean="0"/>
                <a:t>develop-</a:t>
              </a:r>
              <a:r>
                <a:rPr lang="en-US" sz="2400" dirty="0" err="1" smtClean="0"/>
                <a:t>ment</a:t>
              </a:r>
              <a:r>
                <a:rPr lang="en-US" sz="2400" dirty="0" smtClean="0"/>
                <a:t> </a:t>
              </a:r>
              <a:r>
                <a:rPr lang="en-US" sz="2400" dirty="0"/>
                <a:t>(and </a:t>
              </a:r>
              <a:r>
                <a:rPr lang="en-US" sz="2400" dirty="0" smtClean="0"/>
                <a:t>infrastructure*) </a:t>
              </a:r>
              <a:endParaRPr lang="sv-SE" sz="2400" dirty="0"/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sv-SE" sz="2400" dirty="0"/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sv-SE" sz="2400" dirty="0" smtClean="0"/>
                <a:t>GIS + Geotechnical </a:t>
              </a:r>
              <a:r>
                <a:rPr lang="sv-SE" sz="2400" dirty="0" err="1" smtClean="0"/>
                <a:t>engineer</a:t>
              </a:r>
              <a:endParaRPr lang="sv-SE" sz="2400" dirty="0" smtClean="0"/>
            </a:p>
          </p:txBody>
        </p:sp>
        <p:grpSp>
          <p:nvGrpSpPr>
            <p:cNvPr id="3" name="Grupp 2"/>
            <p:cNvGrpSpPr/>
            <p:nvPr/>
          </p:nvGrpSpPr>
          <p:grpSpPr>
            <a:xfrm>
              <a:off x="4947439" y="1067409"/>
              <a:ext cx="3920336" cy="2370385"/>
              <a:chOff x="4947439" y="1353159"/>
              <a:chExt cx="3920336" cy="2370385"/>
            </a:xfrm>
          </p:grpSpPr>
          <p:sp>
            <p:nvSpPr>
              <p:cNvPr id="7" name="Rektangel 6"/>
              <p:cNvSpPr/>
              <p:nvPr/>
            </p:nvSpPr>
            <p:spPr>
              <a:xfrm>
                <a:off x="4947439" y="3323434"/>
                <a:ext cx="386676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sz="2000" dirty="0">
                    <a:hlinkClick r:id="rId2"/>
                  </a:rPr>
                  <a:t>http://www.swedgeo.se/geokalkyl/</a:t>
                </a:r>
                <a:endParaRPr lang="sv-SE" sz="2000" dirty="0"/>
              </a:p>
            </p:txBody>
          </p:sp>
          <p:pic>
            <p:nvPicPr>
              <p:cNvPr id="1028" name="Picture 4" descr="Utdata från Geokalkylsystemet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47439" y="1353159"/>
                <a:ext cx="3920336" cy="189992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8" name="Rektangel 7"/>
            <p:cNvSpPr/>
            <p:nvPr/>
          </p:nvSpPr>
          <p:spPr>
            <a:xfrm>
              <a:off x="19049" y="3485858"/>
              <a:ext cx="8572501" cy="267765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dirty="0" smtClean="0"/>
                <a:t>Large </a:t>
              </a:r>
              <a:r>
                <a:rPr lang="en-US" sz="2400" dirty="0"/>
                <a:t>savings can be made by placing </a:t>
              </a:r>
              <a:r>
                <a:rPr lang="en-US" sz="2400" dirty="0" smtClean="0"/>
                <a:t>constructions </a:t>
              </a:r>
              <a:r>
                <a:rPr lang="en-US" sz="2400" dirty="0"/>
                <a:t>in areas </a:t>
              </a:r>
              <a:r>
                <a:rPr lang="en-US" sz="2400" dirty="0" smtClean="0"/>
                <a:t>with the </a:t>
              </a:r>
              <a:r>
                <a:rPr lang="en-US" sz="2400" dirty="0"/>
                <a:t>most favorable </a:t>
              </a:r>
              <a:r>
                <a:rPr lang="en-US" sz="2400" dirty="0" smtClean="0"/>
                <a:t>geotechnical conditions.</a:t>
              </a:r>
            </a:p>
            <a:p>
              <a:r>
                <a:rPr lang="en-US" sz="2400" dirty="0" smtClean="0"/>
                <a:t> 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dirty="0" smtClean="0"/>
                <a:t>Quickly </a:t>
              </a:r>
              <a:r>
                <a:rPr lang="en-US" sz="2400" dirty="0"/>
                <a:t>calculates (</a:t>
              </a:r>
              <a:r>
                <a:rPr lang="en-US" sz="2400" u="sng" dirty="0"/>
                <a:t>alternative</a:t>
              </a:r>
              <a:r>
                <a:rPr lang="en-US" sz="2400" dirty="0"/>
                <a:t>) costs for cut/fill, foundation reinforcement etc. Detailed elevation and soil data is used</a:t>
              </a:r>
              <a:r>
                <a:rPr lang="en-US" sz="2400" dirty="0" smtClean="0"/>
                <a:t>.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sv-SE" sz="2400" dirty="0"/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sv-SE" sz="2400" dirty="0" err="1" smtClean="0"/>
                <a:t>Financed</a:t>
              </a:r>
              <a:r>
                <a:rPr lang="sv-SE" sz="2400" dirty="0" smtClean="0"/>
                <a:t> by the Swedish </a:t>
              </a:r>
              <a:r>
                <a:rPr lang="sv-SE" sz="2400" dirty="0" err="1" smtClean="0"/>
                <a:t>Government</a:t>
              </a:r>
              <a:endParaRPr lang="sv-SE" sz="2400" dirty="0"/>
            </a:p>
          </p:txBody>
        </p:sp>
        <p:sp>
          <p:nvSpPr>
            <p:cNvPr id="5" name="Rektangel 4"/>
            <p:cNvSpPr/>
            <p:nvPr/>
          </p:nvSpPr>
          <p:spPr>
            <a:xfrm>
              <a:off x="19049" y="6530459"/>
              <a:ext cx="331642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/>
                <a:t>*) Also used by Swedish Transport Administration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225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upp 43"/>
          <p:cNvGrpSpPr/>
          <p:nvPr/>
        </p:nvGrpSpPr>
        <p:grpSpPr>
          <a:xfrm>
            <a:off x="-1" y="509885"/>
            <a:ext cx="9009877" cy="6228627"/>
            <a:chOff x="-1" y="509885"/>
            <a:chExt cx="9009877" cy="6228627"/>
          </a:xfrm>
        </p:grpSpPr>
        <p:sp>
          <p:nvSpPr>
            <p:cNvPr id="4" name="Rektangel 3"/>
            <p:cNvSpPr/>
            <p:nvPr/>
          </p:nvSpPr>
          <p:spPr>
            <a:xfrm>
              <a:off x="-1" y="509885"/>
              <a:ext cx="898207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800" b="1" dirty="0" smtClean="0"/>
                <a:t>Illustration </a:t>
              </a:r>
              <a:r>
                <a:rPr lang="sv-SE" sz="2800" b="1" dirty="0" err="1" smtClean="0"/>
                <a:t>of</a:t>
              </a:r>
              <a:r>
                <a:rPr lang="sv-SE" sz="2800" b="1" dirty="0" smtClean="0"/>
                <a:t> </a:t>
              </a:r>
              <a:r>
                <a:rPr lang="sv-SE" sz="2800" b="1" dirty="0" err="1" smtClean="0"/>
                <a:t>foundation</a:t>
              </a:r>
              <a:r>
                <a:rPr lang="sv-SE" sz="2800" b="1" dirty="0" smtClean="0"/>
                <a:t> </a:t>
              </a:r>
              <a:r>
                <a:rPr lang="sv-SE" sz="2800" b="1" dirty="0" err="1" smtClean="0"/>
                <a:t>reinforcement</a:t>
              </a:r>
              <a:r>
                <a:rPr lang="sv-SE" sz="2800" b="1" dirty="0" smtClean="0"/>
                <a:t> </a:t>
              </a:r>
              <a:r>
                <a:rPr lang="sv-SE" sz="2800" b="1" dirty="0" err="1" smtClean="0"/>
                <a:t>cost</a:t>
              </a:r>
              <a:r>
                <a:rPr lang="sv-SE" sz="2800" b="1" dirty="0" smtClean="0"/>
                <a:t> per m</a:t>
              </a:r>
              <a:r>
                <a:rPr lang="sv-SE" sz="2800" b="1" baseline="30000" dirty="0" smtClean="0"/>
                <a:t>2</a:t>
              </a:r>
              <a:r>
                <a:rPr lang="sv-SE" sz="2800" b="1" dirty="0" smtClean="0"/>
                <a:t> and suggested </a:t>
              </a:r>
              <a:r>
                <a:rPr lang="sv-SE" sz="2800" b="1" dirty="0" err="1" smtClean="0"/>
                <a:t>reinforcement</a:t>
              </a:r>
              <a:r>
                <a:rPr lang="sv-SE" sz="2800" b="1" dirty="0" smtClean="0"/>
                <a:t> </a:t>
              </a:r>
              <a:r>
                <a:rPr lang="sv-SE" sz="2800" b="1" dirty="0" err="1" smtClean="0"/>
                <a:t>method</a:t>
              </a:r>
              <a:endParaRPr lang="sv-SE" sz="2800" dirty="0"/>
            </a:p>
          </p:txBody>
        </p:sp>
        <p:pic>
          <p:nvPicPr>
            <p:cNvPr id="1028" name="Picture 4" descr="Utdata från Geokalkylsysteme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1603345"/>
              <a:ext cx="8857476" cy="42926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Rektangel 42"/>
            <p:cNvSpPr/>
            <p:nvPr/>
          </p:nvSpPr>
          <p:spPr>
            <a:xfrm>
              <a:off x="152400" y="6369180"/>
              <a:ext cx="57545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b="1" dirty="0" err="1" smtClean="0"/>
                <a:t>Also</a:t>
              </a:r>
              <a:r>
                <a:rPr lang="sv-SE" b="1" dirty="0" smtClean="0"/>
                <a:t> </a:t>
              </a:r>
              <a:r>
                <a:rPr lang="sv-SE" b="1" dirty="0" err="1" smtClean="0"/>
                <a:t>summaries</a:t>
              </a:r>
              <a:r>
                <a:rPr lang="sv-SE" b="1" dirty="0" smtClean="0"/>
                <a:t> </a:t>
              </a:r>
              <a:r>
                <a:rPr lang="sv-SE" b="1" dirty="0" err="1" smtClean="0"/>
                <a:t>of</a:t>
              </a:r>
              <a:r>
                <a:rPr lang="sv-SE" b="1" dirty="0" smtClean="0"/>
                <a:t> TOTAL </a:t>
              </a:r>
              <a:r>
                <a:rPr lang="sv-SE" b="1" dirty="0" err="1" smtClean="0"/>
                <a:t>cost</a:t>
              </a:r>
              <a:r>
                <a:rPr lang="sv-SE" b="1" dirty="0" smtClean="0"/>
                <a:t> and TOTAL </a:t>
              </a:r>
              <a:r>
                <a:rPr lang="sv-SE" b="1" dirty="0" err="1" smtClean="0"/>
                <a:t>cut</a:t>
              </a:r>
              <a:r>
                <a:rPr lang="sv-SE" b="1" dirty="0" smtClean="0"/>
                <a:t>/</a:t>
              </a:r>
              <a:r>
                <a:rPr lang="sv-SE" b="1" dirty="0" err="1" smtClean="0"/>
                <a:t>fill</a:t>
              </a:r>
              <a:r>
                <a:rPr lang="sv-SE" b="1" dirty="0" smtClean="0"/>
                <a:t> </a:t>
              </a:r>
              <a:r>
                <a:rPr lang="sv-SE" b="1" dirty="0" err="1" smtClean="0"/>
                <a:t>volumes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3861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 4"/>
          <p:cNvGrpSpPr/>
          <p:nvPr/>
        </p:nvGrpSpPr>
        <p:grpSpPr>
          <a:xfrm>
            <a:off x="-1" y="509885"/>
            <a:ext cx="9090486" cy="6348115"/>
            <a:chOff x="-1" y="509885"/>
            <a:chExt cx="9090486" cy="6348115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46" y="1033105"/>
              <a:ext cx="6250613" cy="5824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ktangel 14"/>
            <p:cNvSpPr/>
            <p:nvPr/>
          </p:nvSpPr>
          <p:spPr>
            <a:xfrm>
              <a:off x="-1" y="509885"/>
              <a:ext cx="548640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800" b="1" dirty="0" smtClean="0"/>
                <a:t>System workflow </a:t>
              </a:r>
              <a:endParaRPr lang="sv-SE" sz="2800" dirty="0"/>
            </a:p>
          </p:txBody>
        </p:sp>
        <p:sp>
          <p:nvSpPr>
            <p:cNvPr id="20" name="Rektangel 19"/>
            <p:cNvSpPr/>
            <p:nvPr/>
          </p:nvSpPr>
          <p:spPr>
            <a:xfrm>
              <a:off x="6255870" y="4143375"/>
              <a:ext cx="2834615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t"/>
              <a:r>
                <a:rPr lang="sv-SE" u="sng" dirty="0" err="1" smtClean="0"/>
                <a:t>Skills</a:t>
              </a:r>
              <a:r>
                <a:rPr lang="sv-SE" u="sng" dirty="0" smtClean="0"/>
                <a:t> </a:t>
              </a:r>
              <a:r>
                <a:rPr lang="sv-SE" u="sng" dirty="0" err="1" smtClean="0"/>
                <a:t>requirements</a:t>
              </a:r>
              <a:r>
                <a:rPr lang="sv-SE" dirty="0" smtClean="0"/>
                <a:t>: </a:t>
              </a:r>
            </a:p>
            <a:p>
              <a:pPr marL="285750" indent="-285750" fontAlgn="t">
                <a:buFont typeface="Arial" panose="020B0604020202020204" pitchFamily="34" charset="0"/>
                <a:buChar char="•"/>
              </a:pPr>
              <a:r>
                <a:rPr lang="sv-SE" dirty="0" smtClean="0"/>
                <a:t>ArcGIS operator </a:t>
              </a:r>
              <a:endParaRPr lang="sv-SE" dirty="0"/>
            </a:p>
            <a:p>
              <a:pPr marL="285750" indent="-285750" fontAlgn="t">
                <a:buFont typeface="Arial" panose="020B0604020202020204" pitchFamily="34" charset="0"/>
                <a:buChar char="•"/>
              </a:pPr>
              <a:r>
                <a:rPr lang="sv-SE" dirty="0" smtClean="0"/>
                <a:t>Geotechnical </a:t>
              </a:r>
              <a:r>
                <a:rPr lang="sv-SE" dirty="0" err="1" smtClean="0"/>
                <a:t>engineer</a:t>
              </a:r>
              <a:endParaRPr lang="sv-SE" dirty="0" smtClean="0"/>
            </a:p>
            <a:p>
              <a:pPr marL="285750" indent="-285750" fontAlgn="t">
                <a:buFont typeface="Arial" panose="020B0604020202020204" pitchFamily="34" charset="0"/>
                <a:buChar char="•"/>
              </a:pPr>
              <a:endParaRPr lang="sv-SE" dirty="0" smtClean="0"/>
            </a:p>
            <a:p>
              <a:pPr fontAlgn="t"/>
              <a:r>
                <a:rPr lang="sv-SE" u="sng" dirty="0" smtClean="0"/>
                <a:t>Software </a:t>
              </a:r>
              <a:r>
                <a:rPr lang="sv-SE" u="sng" dirty="0" err="1" smtClean="0"/>
                <a:t>requirements</a:t>
              </a:r>
              <a:r>
                <a:rPr lang="sv-SE" dirty="0" smtClean="0"/>
                <a:t>: </a:t>
              </a:r>
            </a:p>
            <a:p>
              <a:pPr marL="285750" indent="-285750" fontAlgn="t">
                <a:buFont typeface="Arial" panose="020B0604020202020204" pitchFamily="34" charset="0"/>
                <a:buChar char="•"/>
              </a:pPr>
              <a:r>
                <a:rPr lang="sv-SE" dirty="0" smtClean="0"/>
                <a:t>ArcGIS </a:t>
              </a:r>
              <a:r>
                <a:rPr lang="sv-SE" dirty="0"/>
                <a:t>Desktop </a:t>
              </a:r>
              <a:r>
                <a:rPr lang="sv-SE" dirty="0" smtClean="0"/>
                <a:t>10.2+</a:t>
              </a:r>
            </a:p>
            <a:p>
              <a:pPr marL="285750" indent="-285750" fontAlgn="t">
                <a:buFont typeface="Arial" panose="020B0604020202020204" pitchFamily="34" charset="0"/>
                <a:buChar char="•"/>
              </a:pPr>
              <a:r>
                <a:rPr lang="sv-SE" dirty="0" smtClean="0"/>
                <a:t>3D-analyst</a:t>
              </a:r>
            </a:p>
            <a:p>
              <a:pPr marL="285750" indent="-285750" fontAlgn="t">
                <a:buFont typeface="Arial" panose="020B0604020202020204" pitchFamily="34" charset="0"/>
                <a:buChar char="•"/>
              </a:pPr>
              <a:r>
                <a:rPr lang="sv-SE" dirty="0" smtClean="0"/>
                <a:t>Microsoft </a:t>
              </a:r>
              <a:r>
                <a:rPr lang="sv-SE" dirty="0"/>
                <a:t>Excel </a:t>
              </a:r>
              <a:r>
                <a:rPr lang="sv-SE" dirty="0" smtClean="0"/>
                <a:t>2010+</a:t>
              </a:r>
              <a:endParaRPr lang="sv-SE" dirty="0"/>
            </a:p>
          </p:txBody>
        </p:sp>
        <p:grpSp>
          <p:nvGrpSpPr>
            <p:cNvPr id="14" name="Grupp 13"/>
            <p:cNvGrpSpPr/>
            <p:nvPr/>
          </p:nvGrpSpPr>
          <p:grpSpPr>
            <a:xfrm>
              <a:off x="6448573" y="1121934"/>
              <a:ext cx="2142977" cy="1796969"/>
              <a:chOff x="7294696" y="2292376"/>
              <a:chExt cx="1650571" cy="1414213"/>
            </a:xfrm>
          </p:grpSpPr>
          <p:grpSp>
            <p:nvGrpSpPr>
              <p:cNvPr id="21" name="Grupp 20"/>
              <p:cNvGrpSpPr>
                <a:grpSpLocks noChangeAspect="1"/>
              </p:cNvGrpSpPr>
              <p:nvPr/>
            </p:nvGrpSpPr>
            <p:grpSpPr>
              <a:xfrm>
                <a:off x="7294696" y="2292376"/>
                <a:ext cx="1650571" cy="1312706"/>
                <a:chOff x="1263939" y="445221"/>
                <a:chExt cx="2960438" cy="2287119"/>
              </a:xfrm>
            </p:grpSpPr>
            <p:pic>
              <p:nvPicPr>
                <p:cNvPr id="23" name="Picture 10" descr="http://public.blu.livefilestore.com/y1pWQ0SpipR7LGian97Wt1mxQhKVvEvZOOcmLljVaKHXrUVeE0g3340KvPeqX1Gmr7GYYYpFl1grekIX9Wr8nOMCA/CLIPART_OF_26972_SMJPG.jpg?psid=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63939" y="445221"/>
                  <a:ext cx="2960438" cy="224331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4" name="textruta 23"/>
                <p:cNvSpPr txBox="1"/>
                <p:nvPr/>
              </p:nvSpPr>
              <p:spPr>
                <a:xfrm>
                  <a:off x="1805368" y="2413518"/>
                  <a:ext cx="1175828" cy="31882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sz="1400" dirty="0" smtClean="0">
                      <a:latin typeface="Arial Rounded MT Bold" panose="020F0704030504030204" pitchFamily="34" charset="0"/>
                    </a:rPr>
                    <a:t>Geoteknik</a:t>
                  </a:r>
                  <a:endParaRPr lang="sv-SE" sz="3200" dirty="0" smtClean="0">
                    <a:latin typeface="Arial Rounded MT Bold" panose="020F0704030504030204" pitchFamily="34" charset="0"/>
                  </a:endParaRPr>
                </a:p>
              </p:txBody>
            </p:sp>
            <p:sp>
              <p:nvSpPr>
                <p:cNvPr id="25" name="textruta 24"/>
                <p:cNvSpPr txBox="1"/>
                <p:nvPr/>
              </p:nvSpPr>
              <p:spPr>
                <a:xfrm>
                  <a:off x="3084603" y="2207600"/>
                  <a:ext cx="549606" cy="31882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sz="1400" dirty="0" smtClean="0">
                      <a:latin typeface="Arial Rounded MT Bold" panose="020F0704030504030204" pitchFamily="34" charset="0"/>
                    </a:rPr>
                    <a:t>GIS</a:t>
                  </a:r>
                  <a:endParaRPr lang="sv-SE" sz="3200" dirty="0" smtClean="0">
                    <a:latin typeface="Arial Rounded MT Bold" panose="020F0704030504030204" pitchFamily="34" charset="0"/>
                  </a:endParaRPr>
                </a:p>
              </p:txBody>
            </p:sp>
          </p:grpSp>
          <p:sp>
            <p:nvSpPr>
              <p:cNvPr id="22" name="textruta 21"/>
              <p:cNvSpPr txBox="1"/>
              <p:nvPr/>
            </p:nvSpPr>
            <p:spPr>
              <a:xfrm>
                <a:off x="7547290" y="3488591"/>
                <a:ext cx="922207" cy="217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sv-SE" b="1" dirty="0" smtClean="0"/>
                  <a:t>Geotechics</a:t>
                </a:r>
                <a:endParaRPr lang="en-US" b="1" dirty="0"/>
              </a:p>
            </p:txBody>
          </p:sp>
        </p:grpSp>
        <p:sp>
          <p:nvSpPr>
            <p:cNvPr id="4" name="Ellips 3"/>
            <p:cNvSpPr/>
            <p:nvPr/>
          </p:nvSpPr>
          <p:spPr>
            <a:xfrm>
              <a:off x="2028825" y="3552825"/>
              <a:ext cx="1247775" cy="85725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5293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 5"/>
          <p:cNvGrpSpPr/>
          <p:nvPr/>
        </p:nvGrpSpPr>
        <p:grpSpPr>
          <a:xfrm>
            <a:off x="0" y="552569"/>
            <a:ext cx="9143999" cy="6221667"/>
            <a:chOff x="0" y="552569"/>
            <a:chExt cx="9143999" cy="6221667"/>
          </a:xfrm>
        </p:grpSpPr>
        <p:pic>
          <p:nvPicPr>
            <p:cNvPr id="24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4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781"/>
            <a:stretch/>
          </p:blipFill>
          <p:spPr bwMode="auto">
            <a:xfrm>
              <a:off x="4269828" y="3623929"/>
              <a:ext cx="4874171" cy="2728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133373"/>
              <a:ext cx="2554279" cy="108660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grpSp>
          <p:nvGrpSpPr>
            <p:cNvPr id="2" name="Grupp 1"/>
            <p:cNvGrpSpPr/>
            <p:nvPr/>
          </p:nvGrpSpPr>
          <p:grpSpPr>
            <a:xfrm>
              <a:off x="2654456" y="739480"/>
              <a:ext cx="1642946" cy="5612780"/>
              <a:chOff x="1338147" y="230459"/>
              <a:chExt cx="1642946" cy="5612780"/>
            </a:xfrm>
          </p:grpSpPr>
          <p:sp>
            <p:nvSpPr>
              <p:cNvPr id="34" name="Rektangel med rundade hörn 33"/>
              <p:cNvSpPr/>
              <p:nvPr/>
            </p:nvSpPr>
            <p:spPr>
              <a:xfrm>
                <a:off x="1338147" y="230459"/>
                <a:ext cx="1613210" cy="869796"/>
              </a:xfrm>
              <a:prstGeom prst="roundRect">
                <a:avLst/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v-SE" b="1" dirty="0" err="1" smtClean="0"/>
                  <a:t>Prepare</a:t>
                </a:r>
                <a:r>
                  <a:rPr lang="sv-SE" b="1" dirty="0" smtClean="0"/>
                  <a:t> input data </a:t>
                </a:r>
                <a:endParaRPr lang="sv-SE" b="1" dirty="0"/>
              </a:p>
            </p:txBody>
          </p:sp>
          <p:sp>
            <p:nvSpPr>
              <p:cNvPr id="35" name="Rektangel med rundade hörn 34"/>
              <p:cNvSpPr/>
              <p:nvPr/>
            </p:nvSpPr>
            <p:spPr>
              <a:xfrm>
                <a:off x="1341863" y="1605777"/>
                <a:ext cx="1631796" cy="918118"/>
              </a:xfrm>
              <a:prstGeom prst="roundRect">
                <a:avLst/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v-SE" sz="1400" b="1" dirty="0" err="1" smtClean="0"/>
                  <a:t>Calculate</a:t>
                </a:r>
                <a:r>
                  <a:rPr lang="sv-SE" sz="1400" b="1" dirty="0" smtClean="0"/>
                  <a:t> </a:t>
                </a:r>
                <a:r>
                  <a:rPr lang="sv-SE" sz="1400" b="1" dirty="0" err="1" smtClean="0"/>
                  <a:t>foundation</a:t>
                </a:r>
                <a:r>
                  <a:rPr lang="sv-SE" sz="1400" b="1" dirty="0" smtClean="0"/>
                  <a:t> </a:t>
                </a:r>
                <a:r>
                  <a:rPr lang="sv-SE" sz="1400" b="1" dirty="0" err="1" smtClean="0"/>
                  <a:t>depth</a:t>
                </a:r>
                <a:r>
                  <a:rPr lang="sv-SE" sz="1400" b="1" dirty="0" smtClean="0"/>
                  <a:t> &amp; </a:t>
                </a:r>
                <a:r>
                  <a:rPr lang="sv-SE" sz="1400" b="1" dirty="0" err="1" smtClean="0"/>
                  <a:t>cut</a:t>
                </a:r>
                <a:r>
                  <a:rPr lang="sv-SE" sz="1400" b="1" dirty="0" smtClean="0"/>
                  <a:t>/</a:t>
                </a:r>
                <a:r>
                  <a:rPr lang="sv-SE" sz="1400" b="1" dirty="0" err="1" smtClean="0"/>
                  <a:t>fill</a:t>
                </a:r>
                <a:r>
                  <a:rPr lang="sv-SE" sz="1400" b="1" dirty="0" smtClean="0"/>
                  <a:t> </a:t>
                </a:r>
                <a:r>
                  <a:rPr lang="sv-SE" sz="1400" b="1" dirty="0" err="1" smtClean="0"/>
                  <a:t>volumes</a:t>
                </a:r>
                <a:endParaRPr lang="sv-SE" sz="1400" b="1" dirty="0"/>
              </a:p>
            </p:txBody>
          </p:sp>
          <p:sp>
            <p:nvSpPr>
              <p:cNvPr id="36" name="Rektangel med rundade hörn 35"/>
              <p:cNvSpPr/>
              <p:nvPr/>
            </p:nvSpPr>
            <p:spPr>
              <a:xfrm>
                <a:off x="1371597" y="4724399"/>
                <a:ext cx="1609495" cy="11188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v-SE" b="1" dirty="0" err="1" smtClean="0"/>
                  <a:t>Calculate</a:t>
                </a:r>
                <a:r>
                  <a:rPr lang="sv-SE" b="1" dirty="0" smtClean="0"/>
                  <a:t> </a:t>
                </a:r>
                <a:r>
                  <a:rPr lang="sv-SE" b="1" dirty="0" err="1" smtClean="0"/>
                  <a:t>costs</a:t>
                </a:r>
                <a:r>
                  <a:rPr lang="sv-SE" b="1" dirty="0" smtClean="0"/>
                  <a:t>/</a:t>
                </a:r>
              </a:p>
              <a:p>
                <a:pPr algn="ctr"/>
                <a:r>
                  <a:rPr lang="sv-SE" b="1" dirty="0" smtClean="0"/>
                  <a:t>generate 3D </a:t>
                </a:r>
                <a:r>
                  <a:rPr lang="sv-SE" b="1" dirty="0" err="1" smtClean="0"/>
                  <a:t>scene</a:t>
                </a:r>
                <a:endParaRPr lang="sv-SE" b="1" dirty="0"/>
              </a:p>
            </p:txBody>
          </p:sp>
          <p:sp>
            <p:nvSpPr>
              <p:cNvPr id="37" name="Rektangel med rundade hörn 36"/>
              <p:cNvSpPr/>
              <p:nvPr/>
            </p:nvSpPr>
            <p:spPr>
              <a:xfrm>
                <a:off x="1345580" y="3114908"/>
                <a:ext cx="1635513" cy="122429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v-SE" sz="1400" b="1" dirty="0" err="1" smtClean="0"/>
                  <a:t>Calculate</a:t>
                </a:r>
                <a:r>
                  <a:rPr lang="sv-SE" sz="1400" b="1" dirty="0" smtClean="0"/>
                  <a:t> </a:t>
                </a:r>
                <a:r>
                  <a:rPr lang="sv-SE" sz="1400" b="1" dirty="0" err="1" smtClean="0"/>
                  <a:t>foundation</a:t>
                </a:r>
                <a:r>
                  <a:rPr lang="sv-SE" sz="1400" b="1" dirty="0" smtClean="0"/>
                  <a:t> </a:t>
                </a:r>
                <a:r>
                  <a:rPr lang="sv-SE" sz="1400" b="1" dirty="0" err="1" smtClean="0"/>
                  <a:t>reinforcement</a:t>
                </a:r>
                <a:r>
                  <a:rPr lang="sv-SE" sz="1400" b="1" dirty="0" smtClean="0"/>
                  <a:t> </a:t>
                </a:r>
                <a:r>
                  <a:rPr lang="sv-SE" sz="1400" b="1" dirty="0" err="1" smtClean="0"/>
                  <a:t>methods</a:t>
                </a:r>
                <a:r>
                  <a:rPr lang="sv-SE" sz="1400" b="1" dirty="0" smtClean="0"/>
                  <a:t> (piles </a:t>
                </a:r>
                <a:r>
                  <a:rPr lang="sv-SE" sz="1400" b="1" dirty="0" err="1" smtClean="0"/>
                  <a:t>etc</a:t>
                </a:r>
                <a:r>
                  <a:rPr lang="sv-SE" sz="1400" b="1" dirty="0" smtClean="0"/>
                  <a:t>)</a:t>
                </a:r>
                <a:endParaRPr lang="sv-SE" sz="1400" b="1" dirty="0"/>
              </a:p>
            </p:txBody>
          </p:sp>
          <p:cxnSp>
            <p:nvCxnSpPr>
              <p:cNvPr id="38" name="Rak pil 37"/>
              <p:cNvCxnSpPr>
                <a:stCxn id="34" idx="2"/>
                <a:endCxn id="35" idx="0"/>
              </p:cNvCxnSpPr>
              <p:nvPr/>
            </p:nvCxnSpPr>
            <p:spPr>
              <a:xfrm>
                <a:off x="2144752" y="1100255"/>
                <a:ext cx="13009" cy="505522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ak pil 38"/>
              <p:cNvCxnSpPr>
                <a:stCxn id="35" idx="2"/>
                <a:endCxn id="37" idx="0"/>
              </p:cNvCxnSpPr>
              <p:nvPr/>
            </p:nvCxnSpPr>
            <p:spPr>
              <a:xfrm>
                <a:off x="2157761" y="2523895"/>
                <a:ext cx="5576" cy="591013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Rak pil 39"/>
              <p:cNvCxnSpPr>
                <a:stCxn id="37" idx="2"/>
                <a:endCxn id="36" idx="0"/>
              </p:cNvCxnSpPr>
              <p:nvPr/>
            </p:nvCxnSpPr>
            <p:spPr>
              <a:xfrm>
                <a:off x="2163337" y="4339204"/>
                <a:ext cx="13008" cy="385195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textruta 4"/>
            <p:cNvSpPr txBox="1"/>
            <p:nvPr/>
          </p:nvSpPr>
          <p:spPr>
            <a:xfrm>
              <a:off x="4337950" y="2098233"/>
              <a:ext cx="3215375" cy="9233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v-SE" dirty="0" err="1" smtClean="0"/>
                <a:t>Based</a:t>
              </a:r>
              <a:r>
                <a:rPr lang="sv-SE" dirty="0" smtClean="0"/>
                <a:t> on ”Geotechnical </a:t>
              </a:r>
              <a:r>
                <a:rPr lang="sv-SE" dirty="0" err="1" smtClean="0"/>
                <a:t>Terrain</a:t>
              </a:r>
              <a:r>
                <a:rPr lang="sv-SE" dirty="0" smtClean="0"/>
                <a:t> Class” </a:t>
              </a:r>
              <a:r>
                <a:rPr lang="sv-SE" dirty="0" err="1" smtClean="0"/>
                <a:t>classification</a:t>
              </a:r>
              <a:r>
                <a:rPr lang="sv-SE" dirty="0" smtClean="0"/>
                <a:t> (</a:t>
              </a:r>
              <a:r>
                <a:rPr lang="sv-SE" dirty="0" err="1" smtClean="0"/>
                <a:t>soil</a:t>
              </a:r>
              <a:r>
                <a:rPr lang="sv-SE" dirty="0" smtClean="0"/>
                <a:t> </a:t>
              </a:r>
              <a:r>
                <a:rPr lang="sv-SE" dirty="0" err="1" smtClean="0"/>
                <a:t>profile</a:t>
              </a:r>
              <a:r>
                <a:rPr lang="sv-SE" dirty="0" smtClean="0"/>
                <a:t> down </a:t>
              </a:r>
              <a:r>
                <a:rPr lang="sv-SE" dirty="0" err="1" smtClean="0"/>
                <a:t>to</a:t>
              </a:r>
              <a:r>
                <a:rPr lang="sv-SE" dirty="0" smtClean="0"/>
                <a:t> </a:t>
              </a:r>
              <a:r>
                <a:rPr lang="sv-SE" dirty="0" err="1" smtClean="0"/>
                <a:t>bedrock</a:t>
              </a:r>
              <a:r>
                <a:rPr lang="sv-SE" dirty="0" smtClean="0"/>
                <a:t>)</a:t>
              </a:r>
              <a:endParaRPr lang="en-US" dirty="0"/>
            </a:p>
          </p:txBody>
        </p:sp>
        <p:sp>
          <p:nvSpPr>
            <p:cNvPr id="7" name="Rektangel 6"/>
            <p:cNvSpPr/>
            <p:nvPr/>
          </p:nvSpPr>
          <p:spPr>
            <a:xfrm>
              <a:off x="4329927" y="782870"/>
              <a:ext cx="481407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fontAlgn="t">
                <a:buFont typeface="Arial" panose="020B0604020202020204" pitchFamily="34" charset="0"/>
                <a:buChar char="•"/>
              </a:pPr>
              <a:r>
                <a:rPr lang="en-US" dirty="0" smtClean="0"/>
                <a:t>1) Buildings (incl. height </a:t>
              </a:r>
              <a:r>
                <a:rPr lang="en-US" dirty="0" err="1" smtClean="0"/>
                <a:t>etc</a:t>
              </a:r>
              <a:r>
                <a:rPr lang="en-US" dirty="0" smtClean="0"/>
                <a:t>), 2) Hard surfaces (road </a:t>
              </a:r>
              <a:r>
                <a:rPr lang="en-US" dirty="0" err="1" smtClean="0"/>
                <a:t>etc</a:t>
              </a:r>
              <a:r>
                <a:rPr lang="en-US" dirty="0" smtClean="0"/>
                <a:t>), 3) Green space (vegetation)</a:t>
              </a:r>
            </a:p>
            <a:p>
              <a:pPr marL="285750" indent="-285750" fontAlgn="t">
                <a:buFont typeface="Arial" panose="020B0604020202020204" pitchFamily="34" charset="0"/>
                <a:buChar char="•"/>
              </a:pPr>
              <a:r>
                <a:rPr lang="sv-SE" dirty="0" err="1" smtClean="0"/>
                <a:t>Terrain</a:t>
              </a:r>
              <a:r>
                <a:rPr lang="sv-SE" dirty="0" smtClean="0"/>
                <a:t> data (</a:t>
              </a:r>
              <a:r>
                <a:rPr lang="sv-SE" dirty="0" err="1" smtClean="0"/>
                <a:t>e.g</a:t>
              </a:r>
              <a:r>
                <a:rPr lang="sv-SE" dirty="0" smtClean="0"/>
                <a:t>. 2m raster); Soil </a:t>
              </a:r>
              <a:r>
                <a:rPr lang="sv-SE" dirty="0" err="1" smtClean="0"/>
                <a:t>geology</a:t>
              </a:r>
              <a:endParaRPr lang="en-US" dirty="0"/>
            </a:p>
          </p:txBody>
        </p:sp>
        <p:pic>
          <p:nvPicPr>
            <p:cNvPr id="28" name="Picture 2" descr="H:\jimhed\15259 - Geokalkyl\png\GTKer_legend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8939" y="1778515"/>
              <a:ext cx="433857" cy="179632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6" descr="http://www.timeactive.biz/files/gislayerexample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77" y="552569"/>
              <a:ext cx="1157012" cy="114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1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1792" y="788148"/>
              <a:ext cx="1393404" cy="671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textruta 43"/>
            <p:cNvSpPr txBox="1"/>
            <p:nvPr/>
          </p:nvSpPr>
          <p:spPr>
            <a:xfrm>
              <a:off x="4404625" y="3498187"/>
              <a:ext cx="3848100" cy="14773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v-SE" dirty="0" err="1" smtClean="0"/>
                <a:t>Based</a:t>
              </a:r>
              <a:r>
                <a:rPr lang="sv-SE" dirty="0" smtClean="0"/>
                <a:t> on Excel ’</a:t>
              </a:r>
              <a:r>
                <a:rPr lang="sv-SE" dirty="0" err="1" smtClean="0"/>
                <a:t>conditional</a:t>
              </a:r>
              <a:r>
                <a:rPr lang="sv-SE" dirty="0" smtClean="0"/>
                <a:t> matrix’ </a:t>
              </a:r>
              <a:r>
                <a:rPr lang="sv-SE" dirty="0" err="1" smtClean="0"/>
                <a:t>created</a:t>
              </a:r>
              <a:r>
                <a:rPr lang="sv-SE" dirty="0" smtClean="0"/>
                <a:t> by geotechnical </a:t>
              </a:r>
              <a:r>
                <a:rPr lang="sv-SE" dirty="0" err="1" smtClean="0"/>
                <a:t>engineering</a:t>
              </a:r>
              <a:r>
                <a:rPr lang="sv-SE" dirty="0" smtClean="0"/>
                <a:t> </a:t>
              </a:r>
              <a:r>
                <a:rPr lang="sv-SE" dirty="0" err="1" smtClean="0"/>
                <a:t>practise</a:t>
              </a:r>
              <a:r>
                <a:rPr lang="sv-SE" dirty="0" smtClean="0"/>
                <a:t> (</a:t>
              </a:r>
              <a:r>
                <a:rPr lang="sv-SE" dirty="0" err="1" smtClean="0"/>
                <a:t>reinforcement</a:t>
              </a:r>
              <a:r>
                <a:rPr lang="sv-SE" dirty="0" smtClean="0"/>
                <a:t> metod </a:t>
              </a:r>
              <a:r>
                <a:rPr lang="sv-SE" dirty="0" err="1" smtClean="0"/>
                <a:t>etc</a:t>
              </a:r>
              <a:r>
                <a:rPr lang="sv-SE" dirty="0" smtClean="0"/>
                <a:t>, </a:t>
              </a:r>
              <a:r>
                <a:rPr lang="sv-SE" dirty="0" err="1" smtClean="0"/>
                <a:t>distance</a:t>
              </a:r>
              <a:r>
                <a:rPr lang="sv-SE" dirty="0" smtClean="0"/>
                <a:t> </a:t>
              </a:r>
              <a:r>
                <a:rPr lang="sv-SE" dirty="0" err="1" smtClean="0"/>
                <a:t>between</a:t>
              </a:r>
              <a:r>
                <a:rPr lang="sv-SE" dirty="0" smtClean="0"/>
                <a:t> piles </a:t>
              </a:r>
              <a:r>
                <a:rPr lang="sv-SE" dirty="0" err="1" smtClean="0"/>
                <a:t>etc</a:t>
              </a:r>
              <a:r>
                <a:rPr lang="sv-SE" dirty="0" smtClean="0"/>
                <a:t>), </a:t>
              </a:r>
              <a:r>
                <a:rPr lang="sv-SE" dirty="0" err="1" smtClean="0"/>
                <a:t>calculated</a:t>
              </a:r>
              <a:r>
                <a:rPr lang="sv-SE" dirty="0" smtClean="0"/>
                <a:t> </a:t>
              </a:r>
              <a:r>
                <a:rPr lang="sv-SE" dirty="0" err="1" smtClean="0"/>
                <a:t>using</a:t>
              </a:r>
              <a:r>
                <a:rPr lang="sv-SE" dirty="0" smtClean="0"/>
                <a:t> a series </a:t>
              </a:r>
              <a:r>
                <a:rPr lang="sv-SE" dirty="0" err="1" smtClean="0"/>
                <a:t>of</a:t>
              </a:r>
              <a:r>
                <a:rPr lang="sv-SE" dirty="0" smtClean="0"/>
                <a:t> ArcGIS </a:t>
              </a:r>
              <a:r>
                <a:rPr lang="sv-SE" dirty="0" err="1" smtClean="0"/>
                <a:t>Models</a:t>
              </a:r>
              <a:endParaRPr lang="en-US" dirty="0"/>
            </a:p>
          </p:txBody>
        </p:sp>
        <p:pic>
          <p:nvPicPr>
            <p:cNvPr id="49" name="Bildobjekt 48"/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641483" y="3753860"/>
              <a:ext cx="1530097" cy="1133940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190500" dist="127000" dir="2700000" algn="tl" rotWithShape="0">
                <a:prstClr val="black">
                  <a:alpha val="65000"/>
                </a:prstClr>
              </a:outerShdw>
            </a:effectLst>
          </p:spPr>
        </p:pic>
        <p:pic>
          <p:nvPicPr>
            <p:cNvPr id="51" name="Bildobjekt 5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3918" y="5228557"/>
              <a:ext cx="2426441" cy="1545679"/>
            </a:xfrm>
            <a:prstGeom prst="rect">
              <a:avLst/>
            </a:prstGeom>
          </p:spPr>
        </p:pic>
        <p:sp>
          <p:nvSpPr>
            <p:cNvPr id="52" name="textruta 51"/>
            <p:cNvSpPr txBox="1"/>
            <p:nvPr/>
          </p:nvSpPr>
          <p:spPr>
            <a:xfrm>
              <a:off x="4404625" y="5331175"/>
              <a:ext cx="3848100" cy="9233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v-SE" dirty="0" err="1" smtClean="0"/>
                <a:t>Based</a:t>
              </a:r>
              <a:r>
                <a:rPr lang="sv-SE" dirty="0" smtClean="0"/>
                <a:t> on Excel ’</a:t>
              </a:r>
              <a:r>
                <a:rPr lang="sv-SE" dirty="0" err="1" smtClean="0"/>
                <a:t>condition</a:t>
              </a:r>
              <a:r>
                <a:rPr lang="sv-SE" dirty="0" smtClean="0"/>
                <a:t> matrix’, </a:t>
              </a:r>
              <a:r>
                <a:rPr lang="sv-SE" dirty="0" err="1" smtClean="0"/>
                <a:t>calculated</a:t>
              </a:r>
              <a:r>
                <a:rPr lang="sv-SE" dirty="0" smtClean="0"/>
                <a:t> </a:t>
              </a:r>
              <a:r>
                <a:rPr lang="sv-SE" dirty="0" err="1" smtClean="0"/>
                <a:t>using</a:t>
              </a:r>
              <a:r>
                <a:rPr lang="sv-SE" dirty="0" smtClean="0"/>
                <a:t> a series </a:t>
              </a:r>
              <a:r>
                <a:rPr lang="sv-SE" dirty="0" err="1" smtClean="0"/>
                <a:t>of</a:t>
              </a:r>
              <a:r>
                <a:rPr lang="sv-SE" dirty="0" smtClean="0"/>
                <a:t> ArcGIS </a:t>
              </a:r>
              <a:r>
                <a:rPr lang="sv-SE" dirty="0" err="1" smtClean="0"/>
                <a:t>Models</a:t>
              </a:r>
              <a:endParaRPr lang="en-US" dirty="0"/>
            </a:p>
          </p:txBody>
        </p:sp>
        <p:grpSp>
          <p:nvGrpSpPr>
            <p:cNvPr id="4" name="Grupp 3"/>
            <p:cNvGrpSpPr/>
            <p:nvPr/>
          </p:nvGrpSpPr>
          <p:grpSpPr>
            <a:xfrm>
              <a:off x="7408996" y="2311426"/>
              <a:ext cx="1650571" cy="1403369"/>
              <a:chOff x="7294696" y="2292376"/>
              <a:chExt cx="1650571" cy="1403369"/>
            </a:xfrm>
          </p:grpSpPr>
          <p:grpSp>
            <p:nvGrpSpPr>
              <p:cNvPr id="45" name="Grupp 44"/>
              <p:cNvGrpSpPr>
                <a:grpSpLocks noChangeAspect="1"/>
              </p:cNvGrpSpPr>
              <p:nvPr/>
            </p:nvGrpSpPr>
            <p:grpSpPr>
              <a:xfrm>
                <a:off x="7294696" y="2292376"/>
                <a:ext cx="1650571" cy="1312706"/>
                <a:chOff x="1263939" y="445221"/>
                <a:chExt cx="2960438" cy="2287119"/>
              </a:xfrm>
            </p:grpSpPr>
            <p:pic>
              <p:nvPicPr>
                <p:cNvPr id="46" name="Picture 10" descr="http://public.blu.livefilestore.com/y1pWQ0SpipR7LGian97Wt1mxQhKVvEvZOOcmLljVaKHXrUVeE0g3340KvPeqX1Gmr7GYYYpFl1grekIX9Wr8nOMCA/CLIPART_OF_26972_SMJPG.jpg?psid=1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63939" y="445221"/>
                  <a:ext cx="2960438" cy="224331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7" name="textruta 46"/>
                <p:cNvSpPr txBox="1"/>
                <p:nvPr/>
              </p:nvSpPr>
              <p:spPr>
                <a:xfrm>
                  <a:off x="1805368" y="2413518"/>
                  <a:ext cx="1175828" cy="31882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sz="1400" dirty="0" smtClean="0">
                      <a:latin typeface="Arial Rounded MT Bold" panose="020F0704030504030204" pitchFamily="34" charset="0"/>
                    </a:rPr>
                    <a:t>Geoteknik</a:t>
                  </a:r>
                  <a:endParaRPr lang="sv-SE" sz="3200" dirty="0" smtClean="0">
                    <a:latin typeface="Arial Rounded MT Bold" panose="020F0704030504030204" pitchFamily="34" charset="0"/>
                  </a:endParaRPr>
                </a:p>
              </p:txBody>
            </p:sp>
            <p:sp>
              <p:nvSpPr>
                <p:cNvPr id="48" name="textruta 47"/>
                <p:cNvSpPr txBox="1"/>
                <p:nvPr/>
              </p:nvSpPr>
              <p:spPr>
                <a:xfrm>
                  <a:off x="3084603" y="2207600"/>
                  <a:ext cx="549606" cy="31882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sz="1400" dirty="0" smtClean="0">
                      <a:latin typeface="Arial Rounded MT Bold" panose="020F0704030504030204" pitchFamily="34" charset="0"/>
                    </a:rPr>
                    <a:t>GIS</a:t>
                  </a:r>
                  <a:endParaRPr lang="sv-SE" sz="3200" dirty="0" smtClean="0">
                    <a:latin typeface="Arial Rounded MT Bold" panose="020F0704030504030204" pitchFamily="34" charset="0"/>
                  </a:endParaRPr>
                </a:p>
              </p:txBody>
            </p:sp>
          </p:grpSp>
          <p:sp>
            <p:nvSpPr>
              <p:cNvPr id="3" name="textruta 2"/>
              <p:cNvSpPr txBox="1"/>
              <p:nvPr/>
            </p:nvSpPr>
            <p:spPr>
              <a:xfrm>
                <a:off x="7694015" y="3511079"/>
                <a:ext cx="922207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sv-SE" sz="1200" b="1" dirty="0" smtClean="0"/>
                  <a:t>Geotechics</a:t>
                </a:r>
                <a:endParaRPr lang="en-US" sz="1200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9877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 3"/>
          <p:cNvGrpSpPr/>
          <p:nvPr/>
        </p:nvGrpSpPr>
        <p:grpSpPr>
          <a:xfrm>
            <a:off x="152399" y="591193"/>
            <a:ext cx="8945037" cy="6242595"/>
            <a:chOff x="152399" y="591193"/>
            <a:chExt cx="8945037" cy="6242595"/>
          </a:xfrm>
        </p:grpSpPr>
        <p:grpSp>
          <p:nvGrpSpPr>
            <p:cNvPr id="2" name="Grupp 1"/>
            <p:cNvGrpSpPr/>
            <p:nvPr/>
          </p:nvGrpSpPr>
          <p:grpSpPr>
            <a:xfrm>
              <a:off x="152399" y="591193"/>
              <a:ext cx="7658101" cy="6242595"/>
              <a:chOff x="123824" y="591193"/>
              <a:chExt cx="7658101" cy="6242595"/>
            </a:xfrm>
          </p:grpSpPr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824" y="912900"/>
                <a:ext cx="7155628" cy="339239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34166" y="2609099"/>
                <a:ext cx="2194109" cy="155618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grpSp>
            <p:nvGrpSpPr>
              <p:cNvPr id="2057" name="Grupp 2056"/>
              <p:cNvGrpSpPr/>
              <p:nvPr/>
            </p:nvGrpSpPr>
            <p:grpSpPr>
              <a:xfrm>
                <a:off x="123824" y="4568818"/>
                <a:ext cx="7658101" cy="2264970"/>
                <a:chOff x="123824" y="4568818"/>
                <a:chExt cx="7658101" cy="2264970"/>
              </a:xfrm>
            </p:grpSpPr>
            <p:grpSp>
              <p:nvGrpSpPr>
                <p:cNvPr id="3" name="Grupp 2"/>
                <p:cNvGrpSpPr/>
                <p:nvPr/>
              </p:nvGrpSpPr>
              <p:grpSpPr>
                <a:xfrm>
                  <a:off x="1119596" y="4568818"/>
                  <a:ext cx="6662329" cy="2128075"/>
                  <a:chOff x="14696" y="4568818"/>
                  <a:chExt cx="6662329" cy="2128075"/>
                </a:xfrm>
              </p:grpSpPr>
              <p:pic>
                <p:nvPicPr>
                  <p:cNvPr id="24" name="Picture 4" descr="Q:\bolind\Uppdrag\_geokalkyl\nyk\typomraden\boxtyp1.png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4697" y="4859500"/>
                    <a:ext cx="1687395" cy="162739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25" name="Rektangel 24"/>
                  <p:cNvSpPr/>
                  <p:nvPr/>
                </p:nvSpPr>
                <p:spPr>
                  <a:xfrm>
                    <a:off x="14696" y="4568818"/>
                    <a:ext cx="1687395" cy="3077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sv-SE" sz="1400" b="1" dirty="0" err="1" smtClean="0"/>
                      <a:t>Type</a:t>
                    </a:r>
                    <a:r>
                      <a:rPr lang="sv-SE" sz="1400" b="1" dirty="0" smtClean="0"/>
                      <a:t> 1</a:t>
                    </a:r>
                    <a:endParaRPr lang="sv-SE" sz="1400" b="1" dirty="0"/>
                  </a:p>
                </p:txBody>
              </p:sp>
              <p:pic>
                <p:nvPicPr>
                  <p:cNvPr id="22" name="Picture 5" descr="Q:\bolind\Uppdrag\_geokalkyl\nyk\typomraden\boxtyp2.png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265106" y="4874499"/>
                    <a:ext cx="1642398" cy="159740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23" name="Rektangel 22"/>
                  <p:cNvSpPr/>
                  <p:nvPr/>
                </p:nvSpPr>
                <p:spPr>
                  <a:xfrm>
                    <a:off x="2235256" y="4585763"/>
                    <a:ext cx="1687395" cy="3077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sv-SE" sz="1400" b="1" dirty="0" err="1" smtClean="0"/>
                      <a:t>Type</a:t>
                    </a:r>
                    <a:r>
                      <a:rPr lang="sv-SE" sz="1400" b="1" dirty="0" smtClean="0"/>
                      <a:t> 2 </a:t>
                    </a:r>
                    <a:endParaRPr lang="sv-SE" sz="1400" b="1" dirty="0"/>
                  </a:p>
                </p:txBody>
              </p:sp>
              <p:pic>
                <p:nvPicPr>
                  <p:cNvPr id="20" name="Picture 6" descr="Q:\bolind\Uppdrag\_geokalkyl\nyk\typomraden\boxtyp3.png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593361" y="4878249"/>
                    <a:ext cx="1649898" cy="158990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21" name="Rektangel 20"/>
                  <p:cNvSpPr/>
                  <p:nvPr/>
                </p:nvSpPr>
                <p:spPr>
                  <a:xfrm>
                    <a:off x="4548801" y="4590682"/>
                    <a:ext cx="1687395" cy="3077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sv-SE" sz="1400" b="1" dirty="0" err="1" smtClean="0"/>
                      <a:t>Type</a:t>
                    </a:r>
                    <a:r>
                      <a:rPr lang="sv-SE" sz="1400" b="1" dirty="0" smtClean="0"/>
                      <a:t> 3</a:t>
                    </a:r>
                    <a:endParaRPr lang="sv-SE" sz="1400" b="1" dirty="0"/>
                  </a:p>
                </p:txBody>
              </p:sp>
              <p:cxnSp>
                <p:nvCxnSpPr>
                  <p:cNvPr id="16" name="Rak pil 15"/>
                  <p:cNvCxnSpPr/>
                  <p:nvPr/>
                </p:nvCxnSpPr>
                <p:spPr>
                  <a:xfrm>
                    <a:off x="4593361" y="6591290"/>
                    <a:ext cx="1649898" cy="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headEnd type="arrow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Rak pil 16"/>
                  <p:cNvCxnSpPr/>
                  <p:nvPr/>
                </p:nvCxnSpPr>
                <p:spPr>
                  <a:xfrm>
                    <a:off x="6490744" y="4890161"/>
                    <a:ext cx="0" cy="1558638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headEnd type="arrow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8" name="textruta 17"/>
                  <p:cNvSpPr txBox="1"/>
                  <p:nvPr/>
                </p:nvSpPr>
                <p:spPr>
                  <a:xfrm>
                    <a:off x="5235175" y="6478797"/>
                    <a:ext cx="366270" cy="218096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sv-SE" sz="1200" dirty="0" smtClean="0"/>
                      <a:t>50m</a:t>
                    </a:r>
                    <a:endParaRPr lang="sv-SE" sz="1200" dirty="0"/>
                  </a:p>
                </p:txBody>
              </p:sp>
              <p:sp>
                <p:nvSpPr>
                  <p:cNvPr id="19" name="textruta 18"/>
                  <p:cNvSpPr txBox="1"/>
                  <p:nvPr/>
                </p:nvSpPr>
                <p:spPr>
                  <a:xfrm>
                    <a:off x="6310755" y="5452766"/>
                    <a:ext cx="366270" cy="218096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sv-SE" sz="1200" dirty="0" smtClean="0"/>
                      <a:t>50m</a:t>
                    </a:r>
                    <a:endParaRPr lang="sv-SE" sz="1200" dirty="0"/>
                  </a:p>
                </p:txBody>
              </p:sp>
            </p:grpSp>
            <p:sp>
              <p:nvSpPr>
                <p:cNvPr id="7" name="textruta 6"/>
                <p:cNvSpPr txBox="1"/>
                <p:nvPr/>
              </p:nvSpPr>
              <p:spPr>
                <a:xfrm>
                  <a:off x="123824" y="4898459"/>
                  <a:ext cx="96007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sz="1200" dirty="0" smtClean="0">
                      <a:solidFill>
                        <a:srgbClr val="FF0000"/>
                      </a:solidFill>
                    </a:rPr>
                    <a:t>Green space</a:t>
                  </a:r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8" name="textruta 27"/>
                <p:cNvSpPr txBox="1"/>
                <p:nvPr/>
              </p:nvSpPr>
              <p:spPr>
                <a:xfrm>
                  <a:off x="1949235" y="6556789"/>
                  <a:ext cx="97462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sz="1200" dirty="0" smtClean="0">
                      <a:solidFill>
                        <a:srgbClr val="FF0000"/>
                      </a:solidFill>
                    </a:rPr>
                    <a:t>Hard </a:t>
                  </a:r>
                  <a:r>
                    <a:rPr lang="sv-SE" sz="1200" dirty="0" err="1" smtClean="0">
                      <a:solidFill>
                        <a:srgbClr val="FF0000"/>
                      </a:solidFill>
                    </a:rPr>
                    <a:t>surface</a:t>
                  </a:r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9" name="textruta 28"/>
                <p:cNvSpPr txBox="1"/>
                <p:nvPr/>
              </p:nvSpPr>
              <p:spPr>
                <a:xfrm>
                  <a:off x="123824" y="6059965"/>
                  <a:ext cx="74732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sz="1200" dirty="0" smtClean="0">
                      <a:solidFill>
                        <a:srgbClr val="FF0000"/>
                      </a:solidFill>
                    </a:rPr>
                    <a:t>Buildings</a:t>
                  </a:r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9" name="Rak 8"/>
                <p:cNvCxnSpPr>
                  <a:stCxn id="7" idx="3"/>
                </p:cNvCxnSpPr>
                <p:nvPr/>
              </p:nvCxnSpPr>
              <p:spPr>
                <a:xfrm>
                  <a:off x="1083895" y="5036959"/>
                  <a:ext cx="535355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Rak 31"/>
                <p:cNvCxnSpPr>
                  <a:stCxn id="7" idx="3"/>
                </p:cNvCxnSpPr>
                <p:nvPr/>
              </p:nvCxnSpPr>
              <p:spPr>
                <a:xfrm>
                  <a:off x="1083895" y="5036959"/>
                  <a:ext cx="783005" cy="277991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1" name="Rak 2050"/>
                <p:cNvCxnSpPr>
                  <a:stCxn id="29" idx="3"/>
                </p:cNvCxnSpPr>
                <p:nvPr/>
              </p:nvCxnSpPr>
              <p:spPr>
                <a:xfrm>
                  <a:off x="871144" y="6198465"/>
                  <a:ext cx="507656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3" name="Rak 2052"/>
                <p:cNvCxnSpPr>
                  <a:stCxn id="28" idx="0"/>
                </p:cNvCxnSpPr>
                <p:nvPr/>
              </p:nvCxnSpPr>
              <p:spPr>
                <a:xfrm flipV="1">
                  <a:off x="2436548" y="6198464"/>
                  <a:ext cx="0" cy="358325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Rak 39"/>
                <p:cNvCxnSpPr>
                  <a:stCxn id="29" idx="3"/>
                </p:cNvCxnSpPr>
                <p:nvPr/>
              </p:nvCxnSpPr>
              <p:spPr>
                <a:xfrm flipV="1">
                  <a:off x="871144" y="5678601"/>
                  <a:ext cx="446153" cy="519864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Rak 41"/>
                <p:cNvCxnSpPr>
                  <a:stCxn id="28" idx="0"/>
                </p:cNvCxnSpPr>
                <p:nvPr/>
              </p:nvCxnSpPr>
              <p:spPr>
                <a:xfrm flipV="1">
                  <a:off x="2436548" y="6198465"/>
                  <a:ext cx="230452" cy="358324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" name="Rektangel 4"/>
              <p:cNvSpPr/>
              <p:nvPr/>
            </p:nvSpPr>
            <p:spPr>
              <a:xfrm>
                <a:off x="221225" y="591193"/>
                <a:ext cx="6316729" cy="95410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sv-SE" sz="2800" b="1" dirty="0" smtClean="0"/>
                  <a:t>A </a:t>
                </a:r>
                <a:r>
                  <a:rPr lang="sv-SE" sz="2800" b="1" dirty="0" err="1" smtClean="0"/>
                  <a:t>development</a:t>
                </a:r>
                <a:r>
                  <a:rPr lang="sv-SE" sz="2800" b="1" dirty="0" smtClean="0"/>
                  <a:t> plan (’ready </a:t>
                </a:r>
                <a:r>
                  <a:rPr lang="sv-SE" sz="2800" b="1" dirty="0" err="1" smtClean="0"/>
                  <a:t>stage</a:t>
                </a:r>
                <a:r>
                  <a:rPr lang="sv-SE" sz="2800" b="1" dirty="0" smtClean="0"/>
                  <a:t>’) OR </a:t>
                </a:r>
              </a:p>
              <a:p>
                <a:r>
                  <a:rPr lang="sv-SE" sz="2800" b="1" dirty="0" err="1" smtClean="0"/>
                  <a:t>modules</a:t>
                </a:r>
                <a:r>
                  <a:rPr lang="sv-SE" sz="2800" b="1" dirty="0" smtClean="0"/>
                  <a:t> </a:t>
                </a:r>
                <a:r>
                  <a:rPr lang="sv-SE" sz="2800" b="1" dirty="0" err="1" smtClean="0"/>
                  <a:t>of</a:t>
                </a:r>
                <a:r>
                  <a:rPr lang="sv-SE" sz="2800" b="1" dirty="0" smtClean="0"/>
                  <a:t> </a:t>
                </a:r>
                <a:r>
                  <a:rPr lang="sv-SE" sz="2800" b="1" dirty="0" err="1" smtClean="0"/>
                  <a:t>building</a:t>
                </a:r>
                <a:r>
                  <a:rPr lang="sv-SE" sz="2800" b="1" dirty="0" smtClean="0"/>
                  <a:t> blocks (’</a:t>
                </a:r>
                <a:r>
                  <a:rPr lang="sv-SE" sz="2800" b="1" dirty="0" err="1" smtClean="0"/>
                  <a:t>early</a:t>
                </a:r>
                <a:r>
                  <a:rPr lang="sv-SE" sz="2800" b="1" dirty="0" smtClean="0"/>
                  <a:t> </a:t>
                </a:r>
                <a:r>
                  <a:rPr lang="sv-SE" sz="2800" b="1" dirty="0" err="1" smtClean="0"/>
                  <a:t>stage</a:t>
                </a:r>
                <a:r>
                  <a:rPr lang="sv-SE" sz="2800" b="1" dirty="0" smtClean="0"/>
                  <a:t>’)</a:t>
                </a:r>
                <a:endParaRPr lang="sv-SE" sz="2800" b="1" dirty="0"/>
              </a:p>
            </p:txBody>
          </p:sp>
        </p:grpSp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305"/>
            <a:stretch/>
          </p:blipFill>
          <p:spPr bwMode="auto">
            <a:xfrm>
              <a:off x="7376734" y="912900"/>
              <a:ext cx="1720702" cy="2716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861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/>
          <p:cNvGrpSpPr/>
          <p:nvPr/>
        </p:nvGrpSpPr>
        <p:grpSpPr>
          <a:xfrm>
            <a:off x="-5415" y="459890"/>
            <a:ext cx="9152438" cy="6295350"/>
            <a:chOff x="-5415" y="459890"/>
            <a:chExt cx="9152438" cy="6295350"/>
          </a:xfrm>
        </p:grpSpPr>
        <p:sp>
          <p:nvSpPr>
            <p:cNvPr id="6" name="Rektangel 5"/>
            <p:cNvSpPr/>
            <p:nvPr/>
          </p:nvSpPr>
          <p:spPr>
            <a:xfrm>
              <a:off x="-5415" y="459890"/>
              <a:ext cx="849760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b="1" dirty="0" err="1" smtClean="0"/>
                <a:t>Example</a:t>
              </a:r>
              <a:r>
                <a:rPr lang="sv-SE" sz="2000" b="1" dirty="0" smtClean="0"/>
                <a:t> </a:t>
              </a:r>
              <a:r>
                <a:rPr lang="sv-SE" sz="2000" b="1" dirty="0" err="1" smtClean="0"/>
                <a:t>of</a:t>
              </a:r>
              <a:r>
                <a:rPr lang="sv-SE" sz="2000" b="1" dirty="0" smtClean="0"/>
                <a:t> </a:t>
              </a:r>
              <a:r>
                <a:rPr lang="sv-SE" sz="2000" b="1" dirty="0" err="1" smtClean="0"/>
                <a:t>placement</a:t>
              </a:r>
              <a:r>
                <a:rPr lang="sv-SE" sz="2000" b="1" dirty="0" smtClean="0"/>
                <a:t> </a:t>
              </a:r>
              <a:r>
                <a:rPr lang="sv-SE" sz="2000" b="1" dirty="0" err="1" smtClean="0"/>
                <a:t>of</a:t>
              </a:r>
              <a:r>
                <a:rPr lang="sv-SE" sz="2000" b="1" dirty="0" smtClean="0"/>
                <a:t> </a:t>
              </a:r>
              <a:r>
                <a:rPr lang="sv-SE" sz="2000" b="1" dirty="0" err="1" smtClean="0"/>
                <a:t>modules</a:t>
              </a:r>
              <a:r>
                <a:rPr lang="sv-SE" sz="2000" b="1" dirty="0" smtClean="0"/>
                <a:t> and </a:t>
              </a:r>
              <a:r>
                <a:rPr lang="sv-SE" sz="2000" b="1" dirty="0" err="1" smtClean="0"/>
                <a:t>making</a:t>
              </a:r>
              <a:r>
                <a:rPr lang="sv-SE" sz="2000" b="1" dirty="0" smtClean="0"/>
                <a:t> </a:t>
              </a:r>
              <a:r>
                <a:rPr lang="sv-SE" sz="2000" b="1" dirty="0" err="1" smtClean="0"/>
                <a:t>consistent</a:t>
              </a:r>
              <a:r>
                <a:rPr lang="sv-SE" sz="2000" b="1" dirty="0" smtClean="0"/>
                <a:t> GIS-</a:t>
              </a:r>
              <a:r>
                <a:rPr lang="sv-SE" sz="2000" b="1" dirty="0" err="1" smtClean="0"/>
                <a:t>surfaces</a:t>
              </a:r>
              <a:endParaRPr lang="sv-SE" sz="2000" b="1" dirty="0"/>
            </a:p>
          </p:txBody>
        </p:sp>
        <p:grpSp>
          <p:nvGrpSpPr>
            <p:cNvPr id="4" name="Grupp 3"/>
            <p:cNvGrpSpPr/>
            <p:nvPr/>
          </p:nvGrpSpPr>
          <p:grpSpPr>
            <a:xfrm>
              <a:off x="181170" y="983110"/>
              <a:ext cx="7823723" cy="5357375"/>
              <a:chOff x="181170" y="983110"/>
              <a:chExt cx="7823723" cy="5357375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99055" y="983110"/>
                <a:ext cx="3305838" cy="527567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683102" y="1847382"/>
                <a:ext cx="5357375" cy="362883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2" name="Höger 1"/>
              <p:cNvSpPr/>
              <p:nvPr/>
            </p:nvSpPr>
            <p:spPr>
              <a:xfrm>
                <a:off x="4000499" y="3547498"/>
                <a:ext cx="485775" cy="433952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sp>
          <p:nvSpPr>
            <p:cNvPr id="3" name="textruta 2"/>
            <p:cNvSpPr txBox="1"/>
            <p:nvPr/>
          </p:nvSpPr>
          <p:spPr>
            <a:xfrm>
              <a:off x="181170" y="6416686"/>
              <a:ext cx="68114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600" dirty="0" smtClean="0"/>
                <a:t>*) </a:t>
              </a:r>
              <a:r>
                <a:rPr lang="sv-SE" sz="1600" dirty="0" err="1" smtClean="0"/>
                <a:t>consistent</a:t>
              </a:r>
              <a:r>
                <a:rPr lang="sv-SE" sz="1600" dirty="0" smtClean="0"/>
                <a:t> = </a:t>
              </a:r>
              <a:r>
                <a:rPr lang="sv-SE" sz="1600" dirty="0" err="1" smtClean="0"/>
                <a:t>adjacent</a:t>
              </a:r>
              <a:r>
                <a:rPr lang="sv-SE" sz="1600" dirty="0" smtClean="0"/>
                <a:t>, non-</a:t>
              </a:r>
              <a:r>
                <a:rPr lang="sv-SE" sz="1600" dirty="0" err="1" smtClean="0"/>
                <a:t>overlapping</a:t>
              </a:r>
              <a:r>
                <a:rPr lang="sv-SE" sz="1600" dirty="0" smtClean="0"/>
                <a:t> </a:t>
              </a:r>
              <a:r>
                <a:rPr lang="sv-SE" sz="1600" dirty="0" err="1" smtClean="0"/>
                <a:t>buildings</a:t>
              </a:r>
              <a:r>
                <a:rPr lang="sv-SE" sz="1600" dirty="0" smtClean="0"/>
                <a:t>; hard </a:t>
              </a:r>
              <a:r>
                <a:rPr lang="sv-SE" sz="1600" dirty="0" err="1" smtClean="0"/>
                <a:t>surfaces</a:t>
              </a:r>
              <a:r>
                <a:rPr lang="sv-SE" sz="1600" dirty="0" smtClean="0"/>
                <a:t>; green space</a:t>
              </a:r>
              <a:endParaRPr lang="sv-SE" sz="1600" dirty="0"/>
            </a:p>
          </p:txBody>
        </p:sp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0698" y="983110"/>
              <a:ext cx="1076325" cy="1019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1575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 3"/>
          <p:cNvGrpSpPr/>
          <p:nvPr/>
        </p:nvGrpSpPr>
        <p:grpSpPr>
          <a:xfrm>
            <a:off x="-10827" y="481002"/>
            <a:ext cx="7078377" cy="6243649"/>
            <a:chOff x="-10827" y="481002"/>
            <a:chExt cx="7078377" cy="6243649"/>
          </a:xfrm>
        </p:grpSpPr>
        <p:sp>
          <p:nvSpPr>
            <p:cNvPr id="5" name="Rektangel 4"/>
            <p:cNvSpPr/>
            <p:nvPr/>
          </p:nvSpPr>
          <p:spPr>
            <a:xfrm>
              <a:off x="-10827" y="481002"/>
              <a:ext cx="380091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2000" b="1" dirty="0" smtClean="0"/>
                <a:t>Suggested </a:t>
              </a:r>
              <a:r>
                <a:rPr lang="sv-SE" sz="2000" b="1" dirty="0" err="1" smtClean="0"/>
                <a:t>reinforcement</a:t>
              </a:r>
              <a:r>
                <a:rPr lang="sv-SE" sz="2000" b="1" dirty="0" smtClean="0"/>
                <a:t> </a:t>
              </a:r>
              <a:r>
                <a:rPr lang="sv-SE" sz="2000" b="1" dirty="0" err="1" smtClean="0"/>
                <a:t>method</a:t>
              </a:r>
              <a:r>
                <a:rPr lang="sv-SE" sz="2000" b="1" dirty="0" smtClean="0"/>
                <a:t> </a:t>
              </a:r>
              <a:endParaRPr lang="sv-SE" sz="2000" b="1" dirty="0"/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7638" y="993209"/>
              <a:ext cx="3109912" cy="3718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351" y="993209"/>
              <a:ext cx="3725786" cy="573144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9338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2776</TotalTime>
  <Words>678</Words>
  <Application>Microsoft Office PowerPoint</Application>
  <PresentationFormat>Bildspel på skärmen (4:3)</PresentationFormat>
  <Paragraphs>116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20</vt:i4>
      </vt:variant>
    </vt:vector>
  </HeadingPairs>
  <TitlesOfParts>
    <vt:vector size="21" baseType="lpstr"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Statens Geotekniska 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Mats Öberg</dc:creator>
  <cp:lastModifiedBy>Mats Öberg</cp:lastModifiedBy>
  <cp:revision>411</cp:revision>
  <cp:lastPrinted>2017-05-24T13:38:11Z</cp:lastPrinted>
  <dcterms:created xsi:type="dcterms:W3CDTF">2013-06-26T10:22:31Z</dcterms:created>
  <dcterms:modified xsi:type="dcterms:W3CDTF">2017-05-30T07:36:49Z</dcterms:modified>
</cp:coreProperties>
</file>