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86" r:id="rId2"/>
    <p:sldId id="455" r:id="rId3"/>
    <p:sldId id="448" r:id="rId4"/>
    <p:sldId id="432" r:id="rId5"/>
    <p:sldId id="433" r:id="rId6"/>
    <p:sldId id="434" r:id="rId7"/>
    <p:sldId id="435" r:id="rId8"/>
    <p:sldId id="436" r:id="rId9"/>
    <p:sldId id="449" r:id="rId10"/>
    <p:sldId id="437" r:id="rId11"/>
    <p:sldId id="438" r:id="rId12"/>
    <p:sldId id="512" r:id="rId13"/>
    <p:sldId id="442" r:id="rId14"/>
    <p:sldId id="443" r:id="rId15"/>
    <p:sldId id="444" r:id="rId16"/>
    <p:sldId id="446" r:id="rId17"/>
    <p:sldId id="447" r:id="rId18"/>
    <p:sldId id="402" r:id="rId19"/>
    <p:sldId id="398" r:id="rId20"/>
    <p:sldId id="483" r:id="rId21"/>
    <p:sldId id="412" r:id="rId22"/>
    <p:sldId id="413" r:id="rId23"/>
    <p:sldId id="408" r:id="rId24"/>
    <p:sldId id="409" r:id="rId25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600"/>
    <a:srgbClr val="00FF00"/>
    <a:srgbClr val="FFFF00"/>
    <a:srgbClr val="C87AB9"/>
    <a:srgbClr val="56B6B1"/>
    <a:srgbClr val="56B688"/>
    <a:srgbClr val="008000"/>
    <a:srgbClr val="F6FCD4"/>
    <a:srgbClr val="ED7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3" autoAdjust="0"/>
    <p:restoredTop sz="94614" autoAdjust="0"/>
  </p:normalViewPr>
  <p:slideViewPr>
    <p:cSldViewPr>
      <p:cViewPr>
        <p:scale>
          <a:sx n="100" d="100"/>
          <a:sy n="100" d="100"/>
        </p:scale>
        <p:origin x="2262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4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2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0C349-BFF1-4B29-A119-08610D36D13A}" type="datetimeFigureOut">
              <a:rPr lang="sv-SE" smtClean="0"/>
              <a:pPr/>
              <a:t>2018-05-14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92D00-EEE2-42CD-9EDF-20798B3DF10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89086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90005-29CF-434C-8FBC-E7DFFA94DFB6}" type="datetimeFigureOut">
              <a:rPr lang="sv-SE" smtClean="0"/>
              <a:pPr/>
              <a:t>2018-05-14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00306-988C-4F93-A687-1D04B2B98B9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81117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/>
              <a:t>geodatasamverkan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1461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1292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geodatasamverkan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4978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24398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9662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1334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0391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0391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0391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039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0" y="1"/>
            <a:ext cx="1043608" cy="26064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899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998319" y="6492735"/>
            <a:ext cx="2133600" cy="365125"/>
          </a:xfrm>
          <a:prstGeom prst="rect">
            <a:avLst/>
          </a:prstGeom>
        </p:spPr>
        <p:txBody>
          <a:bodyPr/>
          <a:lstStyle/>
          <a:p>
            <a:fld id="{13775C5D-CB5D-4BC6-8325-F9F281B4765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047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998319" y="6492735"/>
            <a:ext cx="2133600" cy="365125"/>
          </a:xfrm>
          <a:prstGeom prst="rect">
            <a:avLst/>
          </a:prstGeom>
        </p:spPr>
        <p:txBody>
          <a:bodyPr/>
          <a:lstStyle/>
          <a:p>
            <a:fld id="{13775C5D-CB5D-4BC6-8325-F9F281B4765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9939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F23E-9D4D-466F-963F-86E5D9F8835D}" type="datetimeFigureOut">
              <a:rPr lang="sv-SE" smtClean="0"/>
              <a:t>2018-05-14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3D5D-75F1-4B6C-927E-4A309E6B0C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803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7084" y="6356349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79512" y="6356350"/>
            <a:ext cx="504056" cy="365125"/>
          </a:xfrm>
          <a:prstGeom prst="rect">
            <a:avLst/>
          </a:prstGeom>
        </p:spPr>
        <p:txBody>
          <a:bodyPr/>
          <a:lstStyle/>
          <a:p>
            <a:fld id="{13775C5D-CB5D-4BC6-8325-F9F281B4765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178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998319" y="6492735"/>
            <a:ext cx="2133600" cy="365125"/>
          </a:xfrm>
          <a:prstGeom prst="rect">
            <a:avLst/>
          </a:prstGeom>
        </p:spPr>
        <p:txBody>
          <a:bodyPr/>
          <a:lstStyle/>
          <a:p>
            <a:fld id="{13775C5D-CB5D-4BC6-8325-F9F281B4765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5916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998319" y="6492735"/>
            <a:ext cx="2133600" cy="365125"/>
          </a:xfrm>
          <a:prstGeom prst="rect">
            <a:avLst/>
          </a:prstGeom>
        </p:spPr>
        <p:txBody>
          <a:bodyPr/>
          <a:lstStyle/>
          <a:p>
            <a:fld id="{13775C5D-CB5D-4BC6-8325-F9F281B4765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258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6998319" y="6492735"/>
            <a:ext cx="2133600" cy="365125"/>
          </a:xfrm>
          <a:prstGeom prst="rect">
            <a:avLst/>
          </a:prstGeom>
        </p:spPr>
        <p:txBody>
          <a:bodyPr/>
          <a:lstStyle/>
          <a:p>
            <a:fld id="{13775C5D-CB5D-4BC6-8325-F9F281B4765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3111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998319" y="6492735"/>
            <a:ext cx="2133600" cy="365125"/>
          </a:xfrm>
          <a:prstGeom prst="rect">
            <a:avLst/>
          </a:prstGeom>
        </p:spPr>
        <p:txBody>
          <a:bodyPr/>
          <a:lstStyle/>
          <a:p>
            <a:fld id="{13775C5D-CB5D-4BC6-8325-F9F281B4765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999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998319" y="6492735"/>
            <a:ext cx="2133600" cy="365125"/>
          </a:xfrm>
          <a:prstGeom prst="rect">
            <a:avLst/>
          </a:prstGeom>
        </p:spPr>
        <p:txBody>
          <a:bodyPr/>
          <a:lstStyle/>
          <a:p>
            <a:fld id="{13775C5D-CB5D-4BC6-8325-F9F281B4765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623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998319" y="6492735"/>
            <a:ext cx="2133600" cy="365125"/>
          </a:xfrm>
          <a:prstGeom prst="rect">
            <a:avLst/>
          </a:prstGeom>
        </p:spPr>
        <p:txBody>
          <a:bodyPr/>
          <a:lstStyle/>
          <a:p>
            <a:fld id="{13775C5D-CB5D-4BC6-8325-F9F281B4765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306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998319" y="6492735"/>
            <a:ext cx="2133600" cy="365125"/>
          </a:xfrm>
          <a:prstGeom prst="rect">
            <a:avLst/>
          </a:prstGeom>
        </p:spPr>
        <p:txBody>
          <a:bodyPr/>
          <a:lstStyle/>
          <a:p>
            <a:fld id="{13775C5D-CB5D-4BC6-8325-F9F281B4765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039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108012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sv-SE" dirty="0"/>
              <a:t>matobe/SGI </a:t>
            </a:r>
          </a:p>
          <a:p>
            <a:fld id="{F4AD0836-6150-4A15-9E31-5C8B678A45F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088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emf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47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openxmlformats.org/officeDocument/2006/relationships/image" Target="../media/image18.png"/><Relationship Id="rId4" Type="http://schemas.openxmlformats.org/officeDocument/2006/relationships/image" Target="../media/image3.emf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4" y="0"/>
            <a:ext cx="7832374" cy="682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Bildobjekt 11" descr="\\Fileserv\home\mararm\mararm-17096-Geokalkyl2017-Regeringen\Kartor-Ritningar\png\Geokalkyl_3D_försätt_förslag_04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7785"/>
            <a:ext cx="5736754" cy="42159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ruta 3"/>
          <p:cNvSpPr txBox="1"/>
          <p:nvPr/>
        </p:nvSpPr>
        <p:spPr>
          <a:xfrm>
            <a:off x="2267744" y="4725143"/>
            <a:ext cx="6876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0070C0"/>
                </a:solidFill>
              </a:rPr>
              <a:t>Geokalkyl 2.0  </a:t>
            </a:r>
            <a:r>
              <a:rPr lang="sv-SE" sz="4000" b="1" dirty="0"/>
              <a:t>- för planering</a:t>
            </a:r>
          </a:p>
          <a:p>
            <a:r>
              <a:rPr lang="sv-SE" sz="4000" b="1" dirty="0"/>
              <a:t>av bebyggelse i tidiga skeden </a:t>
            </a:r>
          </a:p>
        </p:txBody>
      </p:sp>
      <p:grpSp>
        <p:nvGrpSpPr>
          <p:cNvPr id="5" name="Grupp 4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grpSp>
          <p:nvGrpSpPr>
            <p:cNvPr id="6" name="Grupp 5"/>
            <p:cNvGrpSpPr/>
            <p:nvPr/>
          </p:nvGrpSpPr>
          <p:grpSpPr>
            <a:xfrm>
              <a:off x="0" y="0"/>
              <a:ext cx="1132114" cy="6858000"/>
              <a:chOff x="0" y="0"/>
              <a:chExt cx="1132114" cy="6858000"/>
            </a:xfrm>
          </p:grpSpPr>
          <p:sp>
            <p:nvSpPr>
              <p:cNvPr id="7" name="Rektangel 6"/>
              <p:cNvSpPr/>
              <p:nvPr/>
            </p:nvSpPr>
            <p:spPr>
              <a:xfrm>
                <a:off x="0" y="0"/>
                <a:ext cx="1132114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" name="textruta 7"/>
              <p:cNvSpPr txBox="1"/>
              <p:nvPr/>
            </p:nvSpPr>
            <p:spPr>
              <a:xfrm rot="16200000">
                <a:off x="-2129490" y="2599448"/>
                <a:ext cx="54884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3600" dirty="0">
                    <a:solidFill>
                      <a:schemeClr val="bg1"/>
                    </a:solidFill>
                  </a:rPr>
                  <a:t>Statens geotekniska institut</a:t>
                </a:r>
              </a:p>
            </p:txBody>
          </p:sp>
        </p:grpSp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9" name="Rektangel 8"/>
          <p:cNvSpPr/>
          <p:nvPr/>
        </p:nvSpPr>
        <p:spPr>
          <a:xfrm>
            <a:off x="2267744" y="4725143"/>
            <a:ext cx="3024336" cy="661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4"/>
          </p:nvPr>
        </p:nvSpPr>
        <p:spPr>
          <a:xfrm>
            <a:off x="-57011" y="3315"/>
            <a:ext cx="1343468" cy="365125"/>
          </a:xfrm>
        </p:spPr>
        <p:txBody>
          <a:bodyPr/>
          <a:lstStyle/>
          <a:p>
            <a:fld id="{13775C5D-CB5D-4BC6-8325-F9F281B47650}" type="slidenum">
              <a:rPr lang="sv-SE" sz="800" smtClean="0"/>
              <a:pPr/>
              <a:t>1</a:t>
            </a:fld>
            <a:endParaRPr lang="sv-SE" sz="800" dirty="0"/>
          </a:p>
          <a:p>
            <a:r>
              <a:rPr lang="sv-SE" sz="800" dirty="0"/>
              <a:t>mats.oberg@swedgeo.se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6426610" y="6467066"/>
            <a:ext cx="2746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MätKart18, Borås, 17maj18</a:t>
            </a:r>
          </a:p>
        </p:txBody>
      </p:sp>
    </p:spTree>
    <p:extLst>
      <p:ext uri="{BB962C8B-B14F-4D97-AF65-F5344CB8AC3E}">
        <p14:creationId xmlns:p14="http://schemas.microsoft.com/office/powerpoint/2010/main" val="3894792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10" descr="http://public.blu.livefilestore.com/y1pWQ0SpipR7LGian97Wt1mxQhKVvEvZOOcmLljVaKHXrUVeE0g3340KvPeqX1Gmr7GYYYpFl1grekIX9Wr8nOMCA/CLIPART_OF_26972_SMJPG.jpg?psid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39" y="445220"/>
            <a:ext cx="61341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upp 16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sp>
          <p:nvSpPr>
            <p:cNvPr id="18" name="Rektangel 17"/>
            <p:cNvSpPr/>
            <p:nvPr/>
          </p:nvSpPr>
          <p:spPr>
            <a:xfrm>
              <a:off x="0" y="0"/>
              <a:ext cx="1132114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9" name="Picture 13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0" name="textruta 19"/>
            <p:cNvSpPr txBox="1"/>
            <p:nvPr/>
          </p:nvSpPr>
          <p:spPr>
            <a:xfrm rot="16200000">
              <a:off x="-2129490" y="2599448"/>
              <a:ext cx="54884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600" dirty="0">
                  <a:solidFill>
                    <a:schemeClr val="bg1"/>
                  </a:solidFill>
                </a:rPr>
                <a:t>Statens geotekniska institut</a:t>
              </a:r>
            </a:p>
          </p:txBody>
        </p:sp>
      </p:grpSp>
      <p:sp>
        <p:nvSpPr>
          <p:cNvPr id="4" name="textruta 3"/>
          <p:cNvSpPr txBox="1"/>
          <p:nvPr/>
        </p:nvSpPr>
        <p:spPr>
          <a:xfrm>
            <a:off x="2361117" y="4507629"/>
            <a:ext cx="2222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>
                <a:latin typeface="Arial Rounded MT Bold" panose="020F0704030504030204" pitchFamily="34" charset="0"/>
              </a:rPr>
              <a:t>Geoteknik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5801661" y="4133556"/>
            <a:ext cx="912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>
                <a:latin typeface="Arial Rounded MT Bold" panose="020F0704030504030204" pitchFamily="34" charset="0"/>
              </a:rPr>
              <a:t>GIS</a:t>
            </a:r>
          </a:p>
        </p:txBody>
      </p:sp>
      <p:sp>
        <p:nvSpPr>
          <p:cNvPr id="5" name="Begränsare 4"/>
          <p:cNvSpPr/>
          <p:nvPr/>
        </p:nvSpPr>
        <p:spPr>
          <a:xfrm>
            <a:off x="7287490" y="1154546"/>
            <a:ext cx="1117600" cy="44334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START</a:t>
            </a:r>
          </a:p>
        </p:txBody>
      </p:sp>
      <p:sp>
        <p:nvSpPr>
          <p:cNvPr id="15" name="Flödesschema: Process 14"/>
          <p:cNvSpPr/>
          <p:nvPr/>
        </p:nvSpPr>
        <p:spPr>
          <a:xfrm>
            <a:off x="7195128" y="2844801"/>
            <a:ext cx="1320800" cy="683491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GEOKALKYL</a:t>
            </a:r>
          </a:p>
        </p:txBody>
      </p:sp>
      <p:sp>
        <p:nvSpPr>
          <p:cNvPr id="16" name="Begränsare 15"/>
          <p:cNvSpPr/>
          <p:nvPr/>
        </p:nvSpPr>
        <p:spPr>
          <a:xfrm>
            <a:off x="7342909" y="4802909"/>
            <a:ext cx="1034472" cy="41563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STOPP</a:t>
            </a:r>
          </a:p>
        </p:txBody>
      </p:sp>
      <p:cxnSp>
        <p:nvCxnSpPr>
          <p:cNvPr id="24" name="Kurva 23"/>
          <p:cNvCxnSpPr>
            <a:stCxn id="15" idx="2"/>
            <a:endCxn id="15" idx="1"/>
          </p:cNvCxnSpPr>
          <p:nvPr/>
        </p:nvCxnSpPr>
        <p:spPr>
          <a:xfrm rot="5400000" flipH="1">
            <a:off x="7354455" y="3027220"/>
            <a:ext cx="341745" cy="660400"/>
          </a:xfrm>
          <a:prstGeom prst="curvedConnector4">
            <a:avLst>
              <a:gd name="adj1" fmla="val -147974"/>
              <a:gd name="adj2" fmla="val 134615"/>
            </a:avLst>
          </a:prstGeom>
          <a:ln w="25400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01" name="Rak pil 25600"/>
          <p:cNvCxnSpPr>
            <a:stCxn id="5" idx="2"/>
            <a:endCxn id="15" idx="0"/>
          </p:cNvCxnSpPr>
          <p:nvPr/>
        </p:nvCxnSpPr>
        <p:spPr>
          <a:xfrm>
            <a:off x="7846290" y="1597891"/>
            <a:ext cx="9238" cy="124691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pil 42"/>
          <p:cNvCxnSpPr>
            <a:stCxn id="15" idx="2"/>
            <a:endCxn id="16" idx="0"/>
          </p:cNvCxnSpPr>
          <p:nvPr/>
        </p:nvCxnSpPr>
        <p:spPr>
          <a:xfrm>
            <a:off x="7855528" y="3528292"/>
            <a:ext cx="4617" cy="127461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ruta 20"/>
          <p:cNvSpPr txBox="1"/>
          <p:nvPr/>
        </p:nvSpPr>
        <p:spPr>
          <a:xfrm>
            <a:off x="4581053" y="5649362"/>
            <a:ext cx="4562947" cy="70788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v-SE" sz="4000" b="1" dirty="0">
                <a:solidFill>
                  <a:schemeClr val="bg1"/>
                </a:solidFill>
              </a:rPr>
              <a:t>Databearbetning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2881145" y="5218545"/>
            <a:ext cx="464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v-SE" dirty="0"/>
              <a:t>ArcGIS 10.2</a:t>
            </a:r>
            <a:r>
              <a:rPr lang="sv-SE" dirty="0">
                <a:sym typeface="Wingdings" pitchFamily="2" charset="2"/>
              </a:rPr>
              <a:t>+</a:t>
            </a:r>
            <a:r>
              <a:rPr lang="sv-SE" dirty="0"/>
              <a:t> (Spatial Analyst &amp; 3D-analyst)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/>
              <a:t>Excel 2010+ 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5C5D-CB5D-4BC6-8325-F9F281B47650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4119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latshållare för innehåll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555" y="475565"/>
            <a:ext cx="8021445" cy="6254861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 rot="16200000">
            <a:off x="-1513164" y="4207009"/>
            <a:ext cx="4057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b="1" dirty="0">
                <a:solidFill>
                  <a:schemeClr val="bg1"/>
                </a:solidFill>
              </a:rPr>
              <a:t>Nivå - fastmark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2051721" y="5649362"/>
            <a:ext cx="7092280" cy="70788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v-SE" sz="4000" b="1" dirty="0">
                <a:solidFill>
                  <a:schemeClr val="bg1"/>
                </a:solidFill>
              </a:rPr>
              <a:t>Geotekniska terrängklasser, GTK</a:t>
            </a:r>
          </a:p>
        </p:txBody>
      </p:sp>
      <p:grpSp>
        <p:nvGrpSpPr>
          <p:cNvPr id="9" name="Grupp 8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sp>
          <p:nvSpPr>
            <p:cNvPr id="10" name="Rektangel 9"/>
            <p:cNvSpPr/>
            <p:nvPr/>
          </p:nvSpPr>
          <p:spPr>
            <a:xfrm>
              <a:off x="0" y="0"/>
              <a:ext cx="1132114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1" name="Picture 13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2" name="textruta 11"/>
            <p:cNvSpPr txBox="1"/>
            <p:nvPr/>
          </p:nvSpPr>
          <p:spPr>
            <a:xfrm rot="16200000">
              <a:off x="-2129490" y="2599448"/>
              <a:ext cx="54884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600" dirty="0">
                  <a:solidFill>
                    <a:schemeClr val="bg1"/>
                  </a:solidFill>
                </a:rPr>
                <a:t>Statens geotekniska institut</a:t>
              </a:r>
            </a:p>
          </p:txBody>
        </p:sp>
      </p:grpSp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995" y="1972463"/>
            <a:ext cx="952500" cy="6477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355" y="993193"/>
            <a:ext cx="952500" cy="6096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7590" y="1781963"/>
            <a:ext cx="685800" cy="51435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2876" y="1297993"/>
            <a:ext cx="990600" cy="61912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4472" y="4666584"/>
            <a:ext cx="990600" cy="609600"/>
          </a:xfrm>
          <a:prstGeom prst="rect">
            <a:avLst/>
          </a:prstGeom>
        </p:spPr>
      </p:pic>
      <p:cxnSp>
        <p:nvCxnSpPr>
          <p:cNvPr id="16" name="Rak koppling 15"/>
          <p:cNvCxnSpPr>
            <a:stCxn id="3" idx="2"/>
          </p:cNvCxnSpPr>
          <p:nvPr/>
        </p:nvCxnSpPr>
        <p:spPr>
          <a:xfrm>
            <a:off x="5142605" y="1602793"/>
            <a:ext cx="149475" cy="436345"/>
          </a:xfrm>
          <a:prstGeom prst="line">
            <a:avLst/>
          </a:prstGeom>
          <a:ln w="158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koppling 17"/>
          <p:cNvCxnSpPr/>
          <p:nvPr/>
        </p:nvCxnSpPr>
        <p:spPr>
          <a:xfrm flipH="1">
            <a:off x="6317676" y="1917118"/>
            <a:ext cx="190500" cy="373178"/>
          </a:xfrm>
          <a:prstGeom prst="line">
            <a:avLst/>
          </a:prstGeom>
          <a:ln w="158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koppling 20"/>
          <p:cNvCxnSpPr>
            <a:stCxn id="4" idx="2"/>
          </p:cNvCxnSpPr>
          <p:nvPr/>
        </p:nvCxnSpPr>
        <p:spPr>
          <a:xfrm flipH="1">
            <a:off x="6915638" y="2296313"/>
            <a:ext cx="294852" cy="239930"/>
          </a:xfrm>
          <a:prstGeom prst="line">
            <a:avLst/>
          </a:prstGeom>
          <a:ln w="158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koppling 23"/>
          <p:cNvCxnSpPr>
            <a:stCxn id="2" idx="2"/>
          </p:cNvCxnSpPr>
          <p:nvPr/>
        </p:nvCxnSpPr>
        <p:spPr>
          <a:xfrm flipH="1">
            <a:off x="7700994" y="2620163"/>
            <a:ext cx="476251" cy="227988"/>
          </a:xfrm>
          <a:prstGeom prst="line">
            <a:avLst/>
          </a:prstGeom>
          <a:ln w="158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koppling 26"/>
          <p:cNvCxnSpPr>
            <a:stCxn id="6" idx="3"/>
          </p:cNvCxnSpPr>
          <p:nvPr/>
        </p:nvCxnSpPr>
        <p:spPr>
          <a:xfrm flipV="1">
            <a:off x="2425072" y="4539010"/>
            <a:ext cx="1203281" cy="432374"/>
          </a:xfrm>
          <a:prstGeom prst="line">
            <a:avLst/>
          </a:prstGeom>
          <a:ln w="158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-11828" y="13584"/>
            <a:ext cx="839411" cy="365125"/>
          </a:xfrm>
        </p:spPr>
        <p:txBody>
          <a:bodyPr/>
          <a:lstStyle/>
          <a:p>
            <a:fld id="{13775C5D-CB5D-4BC6-8325-F9F281B47650}" type="slidenum">
              <a:rPr lang="sv-SE" smtClean="0"/>
              <a:pPr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4181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grpSp>
          <p:nvGrpSpPr>
            <p:cNvPr id="6" name="Grupp 5"/>
            <p:cNvGrpSpPr/>
            <p:nvPr/>
          </p:nvGrpSpPr>
          <p:grpSpPr>
            <a:xfrm>
              <a:off x="0" y="0"/>
              <a:ext cx="1132114" cy="6858000"/>
              <a:chOff x="0" y="0"/>
              <a:chExt cx="1132114" cy="6858000"/>
            </a:xfrm>
          </p:grpSpPr>
          <p:sp>
            <p:nvSpPr>
              <p:cNvPr id="7" name="Rektangel 6"/>
              <p:cNvSpPr/>
              <p:nvPr/>
            </p:nvSpPr>
            <p:spPr>
              <a:xfrm>
                <a:off x="0" y="0"/>
                <a:ext cx="1132114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" name="textruta 7"/>
              <p:cNvSpPr txBox="1"/>
              <p:nvPr/>
            </p:nvSpPr>
            <p:spPr>
              <a:xfrm rot="16200000">
                <a:off x="-2129490" y="2599448"/>
                <a:ext cx="54884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3600" dirty="0">
                    <a:solidFill>
                      <a:schemeClr val="bg1"/>
                    </a:solidFill>
                  </a:rPr>
                  <a:t>Statens geotekniska institut</a:t>
                </a:r>
              </a:p>
            </p:txBody>
          </p:sp>
        </p:grpSp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2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14" name="textruta 13"/>
          <p:cNvSpPr txBox="1"/>
          <p:nvPr/>
        </p:nvSpPr>
        <p:spPr>
          <a:xfrm>
            <a:off x="2427317" y="6019656"/>
            <a:ext cx="6716684" cy="70788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sz="4000" b="1" dirty="0">
                <a:solidFill>
                  <a:schemeClr val="bg1"/>
                </a:solidFill>
              </a:rPr>
              <a:t>Geotekniska terrängklasser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749" y="274319"/>
            <a:ext cx="7997251" cy="568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ruta 8"/>
          <p:cNvSpPr txBox="1"/>
          <p:nvPr/>
        </p:nvSpPr>
        <p:spPr>
          <a:xfrm rot="16200000">
            <a:off x="269805" y="557780"/>
            <a:ext cx="14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>
                <a:solidFill>
                  <a:schemeClr val="bg1"/>
                </a:solidFill>
              </a:rPr>
              <a:t>Jim Hedfors, GPK</a:t>
            </a:r>
          </a:p>
        </p:txBody>
      </p:sp>
    </p:spTree>
    <p:extLst>
      <p:ext uri="{BB962C8B-B14F-4D97-AF65-F5344CB8AC3E}">
        <p14:creationId xmlns:p14="http://schemas.microsoft.com/office/powerpoint/2010/main" val="3812153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76" y="0"/>
            <a:ext cx="80304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4581053" y="5649362"/>
            <a:ext cx="4562947" cy="70788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v-SE" sz="4000" b="1" dirty="0">
                <a:solidFill>
                  <a:schemeClr val="bg1"/>
                </a:solidFill>
              </a:rPr>
              <a:t>Nivå - projekterad</a:t>
            </a:r>
          </a:p>
        </p:txBody>
      </p:sp>
      <p:grpSp>
        <p:nvGrpSpPr>
          <p:cNvPr id="9" name="Grupp 8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sp>
          <p:nvSpPr>
            <p:cNvPr id="10" name="Rektangel 9"/>
            <p:cNvSpPr/>
            <p:nvPr/>
          </p:nvSpPr>
          <p:spPr>
            <a:xfrm>
              <a:off x="0" y="0"/>
              <a:ext cx="1132114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1" name="Picture 13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2" name="textruta 11"/>
            <p:cNvSpPr txBox="1"/>
            <p:nvPr/>
          </p:nvSpPr>
          <p:spPr>
            <a:xfrm rot="16200000">
              <a:off x="-2129490" y="2599448"/>
              <a:ext cx="54884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600" dirty="0">
                  <a:solidFill>
                    <a:schemeClr val="bg1"/>
                  </a:solidFill>
                </a:rPr>
                <a:t>Statens geotekniska institut</a:t>
              </a:r>
            </a:p>
          </p:txBody>
        </p:sp>
      </p:grp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584" y="319359"/>
            <a:ext cx="2444620" cy="23102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Rak 2"/>
          <p:cNvCxnSpPr/>
          <p:nvPr/>
        </p:nvCxnSpPr>
        <p:spPr>
          <a:xfrm>
            <a:off x="3405673" y="550506"/>
            <a:ext cx="2509935" cy="15488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 flipV="1">
            <a:off x="2873829" y="2099388"/>
            <a:ext cx="3023118" cy="5318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tshållare för bildnummer 14"/>
          <p:cNvSpPr>
            <a:spLocks noGrp="1"/>
          </p:cNvSpPr>
          <p:nvPr>
            <p:ph type="sldNum" sz="quarter" idx="4"/>
          </p:nvPr>
        </p:nvSpPr>
        <p:spPr>
          <a:xfrm>
            <a:off x="-11828" y="13584"/>
            <a:ext cx="839411" cy="365125"/>
          </a:xfrm>
        </p:spPr>
        <p:txBody>
          <a:bodyPr/>
          <a:lstStyle/>
          <a:p>
            <a:fld id="{13775C5D-CB5D-4BC6-8325-F9F281B47650}" type="slidenum">
              <a:rPr lang="sv-SE" smtClean="0"/>
              <a:pPr/>
              <a:t>13</a:t>
            </a:fld>
            <a:endParaRPr lang="sv-SE" dirty="0"/>
          </a:p>
        </p:txBody>
      </p:sp>
      <p:sp>
        <p:nvSpPr>
          <p:cNvPr id="18" name="textruta 17"/>
          <p:cNvSpPr txBox="1"/>
          <p:nvPr/>
        </p:nvSpPr>
        <p:spPr>
          <a:xfrm>
            <a:off x="4932040" y="6554709"/>
            <a:ext cx="2492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FF0000"/>
                </a:solidFill>
              </a:rPr>
              <a:t>Man kan definiera olika </a:t>
            </a:r>
            <a:r>
              <a:rPr lang="sv-SE" sz="1200" dirty="0" err="1">
                <a:solidFill>
                  <a:srgbClr val="FF0000"/>
                </a:solidFill>
              </a:rPr>
              <a:t>höjdzoner</a:t>
            </a:r>
            <a:r>
              <a:rPr lang="sv-SE" sz="1200" dirty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12786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75" y="0"/>
            <a:ext cx="8030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3563889" y="5649362"/>
            <a:ext cx="5580112" cy="70788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v-SE" sz="4000" b="1" dirty="0">
                <a:solidFill>
                  <a:schemeClr val="bg1"/>
                </a:solidFill>
              </a:rPr>
              <a:t>Schakt &amp; fyll byggnader</a:t>
            </a:r>
          </a:p>
        </p:txBody>
      </p:sp>
      <p:grpSp>
        <p:nvGrpSpPr>
          <p:cNvPr id="9" name="Grupp 8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sp>
          <p:nvSpPr>
            <p:cNvPr id="10" name="Rektangel 9"/>
            <p:cNvSpPr/>
            <p:nvPr/>
          </p:nvSpPr>
          <p:spPr>
            <a:xfrm>
              <a:off x="0" y="0"/>
              <a:ext cx="1132114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1" name="Picture 13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2" name="textruta 11"/>
            <p:cNvSpPr txBox="1"/>
            <p:nvPr/>
          </p:nvSpPr>
          <p:spPr>
            <a:xfrm rot="16200000">
              <a:off x="-2129490" y="2599448"/>
              <a:ext cx="54884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600" dirty="0">
                  <a:solidFill>
                    <a:schemeClr val="bg1"/>
                  </a:solidFill>
                </a:rPr>
                <a:t>Statens geotekniska institut</a:t>
              </a:r>
            </a:p>
          </p:txBody>
        </p:sp>
      </p:grpSp>
      <p:grpSp>
        <p:nvGrpSpPr>
          <p:cNvPr id="4" name="Grupp 3"/>
          <p:cNvGrpSpPr/>
          <p:nvPr/>
        </p:nvGrpSpPr>
        <p:grpSpPr>
          <a:xfrm>
            <a:off x="1418253" y="5299788"/>
            <a:ext cx="1145900" cy="652361"/>
            <a:chOff x="1418253" y="5299788"/>
            <a:chExt cx="1145900" cy="652361"/>
          </a:xfrm>
        </p:grpSpPr>
        <p:sp>
          <p:nvSpPr>
            <p:cNvPr id="2" name="Flödesschema: Process 1"/>
            <p:cNvSpPr/>
            <p:nvPr/>
          </p:nvSpPr>
          <p:spPr>
            <a:xfrm>
              <a:off x="1418253" y="5346441"/>
              <a:ext cx="354563" cy="223935"/>
            </a:xfrm>
            <a:prstGeom prst="flowChartProcess">
              <a:avLst/>
            </a:prstGeom>
            <a:solidFill>
              <a:srgbClr val="0AA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Flödesschema: Process 12"/>
            <p:cNvSpPr/>
            <p:nvPr/>
          </p:nvSpPr>
          <p:spPr>
            <a:xfrm>
              <a:off x="1421363" y="5648130"/>
              <a:ext cx="354563" cy="223935"/>
            </a:xfrm>
            <a:prstGeom prst="flowChartProcess">
              <a:avLst/>
            </a:prstGeom>
            <a:solidFill>
              <a:srgbClr val="FF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" name="textruta 2"/>
            <p:cNvSpPr txBox="1"/>
            <p:nvPr/>
          </p:nvSpPr>
          <p:spPr>
            <a:xfrm>
              <a:off x="1763485" y="5299788"/>
              <a:ext cx="800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Schakt</a:t>
              </a:r>
            </a:p>
          </p:txBody>
        </p:sp>
        <p:sp>
          <p:nvSpPr>
            <p:cNvPr id="14" name="textruta 13"/>
            <p:cNvSpPr txBox="1"/>
            <p:nvPr/>
          </p:nvSpPr>
          <p:spPr>
            <a:xfrm>
              <a:off x="1766595" y="5582817"/>
              <a:ext cx="500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Fyll</a:t>
              </a:r>
            </a:p>
          </p:txBody>
        </p:sp>
      </p:grpSp>
      <p:sp>
        <p:nvSpPr>
          <p:cNvPr id="18" name="Platshållare för bildnummer 17"/>
          <p:cNvSpPr>
            <a:spLocks noGrp="1"/>
          </p:cNvSpPr>
          <p:nvPr>
            <p:ph type="sldNum" sz="quarter" idx="4"/>
          </p:nvPr>
        </p:nvSpPr>
        <p:spPr>
          <a:xfrm>
            <a:off x="-11828" y="13584"/>
            <a:ext cx="839411" cy="365125"/>
          </a:xfrm>
        </p:spPr>
        <p:txBody>
          <a:bodyPr/>
          <a:lstStyle/>
          <a:p>
            <a:fld id="{13775C5D-CB5D-4BC6-8325-F9F281B47650}" type="slidenum">
              <a:rPr lang="sv-SE" smtClean="0"/>
              <a:pPr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2149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43" y="0"/>
            <a:ext cx="80336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3707905" y="5649362"/>
            <a:ext cx="5436096" cy="70788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v-SE" sz="4000" b="1" dirty="0">
                <a:solidFill>
                  <a:schemeClr val="bg1"/>
                </a:solidFill>
              </a:rPr>
              <a:t>Schakt &amp; fyll övriga ytor</a:t>
            </a:r>
          </a:p>
        </p:txBody>
      </p:sp>
      <p:grpSp>
        <p:nvGrpSpPr>
          <p:cNvPr id="9" name="Grupp 8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sp>
          <p:nvSpPr>
            <p:cNvPr id="10" name="Rektangel 9"/>
            <p:cNvSpPr/>
            <p:nvPr/>
          </p:nvSpPr>
          <p:spPr>
            <a:xfrm>
              <a:off x="0" y="0"/>
              <a:ext cx="1132114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1" name="Picture 13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2" name="textruta 11"/>
            <p:cNvSpPr txBox="1"/>
            <p:nvPr/>
          </p:nvSpPr>
          <p:spPr>
            <a:xfrm rot="16200000">
              <a:off x="-2129490" y="2599448"/>
              <a:ext cx="54884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600" dirty="0">
                  <a:solidFill>
                    <a:schemeClr val="bg1"/>
                  </a:solidFill>
                </a:rPr>
                <a:t>Statens geotekniska institut</a:t>
              </a:r>
            </a:p>
          </p:txBody>
        </p:sp>
      </p:grpSp>
      <p:grpSp>
        <p:nvGrpSpPr>
          <p:cNvPr id="13" name="Grupp 12"/>
          <p:cNvGrpSpPr/>
          <p:nvPr/>
        </p:nvGrpSpPr>
        <p:grpSpPr>
          <a:xfrm>
            <a:off x="1418253" y="5299788"/>
            <a:ext cx="1145900" cy="652361"/>
            <a:chOff x="1418253" y="5299788"/>
            <a:chExt cx="1145900" cy="652361"/>
          </a:xfrm>
        </p:grpSpPr>
        <p:sp>
          <p:nvSpPr>
            <p:cNvPr id="14" name="Flödesschema: Process 13"/>
            <p:cNvSpPr/>
            <p:nvPr/>
          </p:nvSpPr>
          <p:spPr>
            <a:xfrm>
              <a:off x="1418253" y="5346441"/>
              <a:ext cx="354563" cy="223935"/>
            </a:xfrm>
            <a:prstGeom prst="flowChartProcess">
              <a:avLst/>
            </a:prstGeom>
            <a:solidFill>
              <a:srgbClr val="0AA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Flödesschema: Process 14"/>
            <p:cNvSpPr/>
            <p:nvPr/>
          </p:nvSpPr>
          <p:spPr>
            <a:xfrm>
              <a:off x="1421363" y="5648130"/>
              <a:ext cx="354563" cy="223935"/>
            </a:xfrm>
            <a:prstGeom prst="flowChartProcess">
              <a:avLst/>
            </a:prstGeom>
            <a:solidFill>
              <a:srgbClr val="FF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textruta 15"/>
            <p:cNvSpPr txBox="1"/>
            <p:nvPr/>
          </p:nvSpPr>
          <p:spPr>
            <a:xfrm>
              <a:off x="1763485" y="5299788"/>
              <a:ext cx="800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Schakt</a:t>
              </a:r>
            </a:p>
          </p:txBody>
        </p:sp>
        <p:sp>
          <p:nvSpPr>
            <p:cNvPr id="17" name="textruta 16"/>
            <p:cNvSpPr txBox="1"/>
            <p:nvPr/>
          </p:nvSpPr>
          <p:spPr>
            <a:xfrm>
              <a:off x="1766595" y="5582817"/>
              <a:ext cx="500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Fyll</a:t>
              </a:r>
            </a:p>
          </p:txBody>
        </p:sp>
      </p:grpSp>
      <p:sp>
        <p:nvSpPr>
          <p:cNvPr id="18" name="Platshållare för bildnummer 17"/>
          <p:cNvSpPr>
            <a:spLocks noGrp="1"/>
          </p:cNvSpPr>
          <p:nvPr>
            <p:ph type="sldNum" sz="quarter" idx="4"/>
          </p:nvPr>
        </p:nvSpPr>
        <p:spPr>
          <a:xfrm>
            <a:off x="-11828" y="13584"/>
            <a:ext cx="839411" cy="365125"/>
          </a:xfrm>
        </p:spPr>
        <p:txBody>
          <a:bodyPr/>
          <a:lstStyle/>
          <a:p>
            <a:fld id="{13775C5D-CB5D-4BC6-8325-F9F281B47650}" type="slidenum">
              <a:rPr lang="sv-SE" smtClean="0"/>
              <a:pPr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4616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23" y="0"/>
            <a:ext cx="803947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4581053" y="5649362"/>
            <a:ext cx="4562947" cy="70788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v-SE" sz="4000" b="1" dirty="0">
                <a:solidFill>
                  <a:schemeClr val="bg1"/>
                </a:solidFill>
              </a:rPr>
              <a:t>Kostnader</a:t>
            </a:r>
          </a:p>
        </p:txBody>
      </p:sp>
      <p:grpSp>
        <p:nvGrpSpPr>
          <p:cNvPr id="9" name="Grupp 8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sp>
          <p:nvSpPr>
            <p:cNvPr id="10" name="Rektangel 9"/>
            <p:cNvSpPr/>
            <p:nvPr/>
          </p:nvSpPr>
          <p:spPr>
            <a:xfrm>
              <a:off x="0" y="0"/>
              <a:ext cx="1132114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1" name="Picture 13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2" name="textruta 11"/>
            <p:cNvSpPr txBox="1"/>
            <p:nvPr/>
          </p:nvSpPr>
          <p:spPr>
            <a:xfrm rot="16200000">
              <a:off x="-2129490" y="2599448"/>
              <a:ext cx="54884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600" dirty="0">
                  <a:solidFill>
                    <a:schemeClr val="bg1"/>
                  </a:solidFill>
                </a:rPr>
                <a:t>Statens geotekniska institut</a:t>
              </a:r>
            </a:p>
          </p:txBody>
        </p:sp>
      </p:grpSp>
      <p:grpSp>
        <p:nvGrpSpPr>
          <p:cNvPr id="3" name="Grupp 2"/>
          <p:cNvGrpSpPr/>
          <p:nvPr/>
        </p:nvGrpSpPr>
        <p:grpSpPr>
          <a:xfrm>
            <a:off x="1222311" y="4413380"/>
            <a:ext cx="945965" cy="2286680"/>
            <a:chOff x="1222311" y="4413380"/>
            <a:chExt cx="945965" cy="2286680"/>
          </a:xfrm>
        </p:grpSpPr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3273" y="4804585"/>
              <a:ext cx="752475" cy="189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ruta 1"/>
            <p:cNvSpPr txBox="1"/>
            <p:nvPr/>
          </p:nvSpPr>
          <p:spPr>
            <a:xfrm>
              <a:off x="1222311" y="4413380"/>
              <a:ext cx="9459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400" b="1" dirty="0"/>
                <a:t>Kr/</a:t>
              </a:r>
              <a:r>
                <a:rPr lang="sv-SE" sz="2400" b="1" dirty="0" err="1"/>
                <a:t>m</a:t>
              </a:r>
              <a:r>
                <a:rPr lang="sv-SE" sz="2400" b="1" baseline="30000" dirty="0" err="1"/>
                <a:t>2</a:t>
              </a:r>
              <a:endParaRPr lang="sv-SE" sz="2400" b="1" baseline="30000" dirty="0"/>
            </a:p>
          </p:txBody>
        </p:sp>
      </p:grpSp>
      <p:sp>
        <p:nvSpPr>
          <p:cNvPr id="15" name="Platshållare för bildnummer 14"/>
          <p:cNvSpPr>
            <a:spLocks noGrp="1"/>
          </p:cNvSpPr>
          <p:nvPr>
            <p:ph type="sldNum" sz="quarter" idx="4"/>
          </p:nvPr>
        </p:nvSpPr>
        <p:spPr>
          <a:xfrm>
            <a:off x="-11828" y="13584"/>
            <a:ext cx="839411" cy="365125"/>
          </a:xfrm>
        </p:spPr>
        <p:txBody>
          <a:bodyPr/>
          <a:lstStyle/>
          <a:p>
            <a:fld id="{13775C5D-CB5D-4BC6-8325-F9F281B47650}" type="slidenum">
              <a:rPr lang="sv-SE" smtClean="0"/>
              <a:pPr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5781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75" y="-772"/>
            <a:ext cx="8030425" cy="685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1119396" y="5649362"/>
            <a:ext cx="4764168" cy="70788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Kostnader</a:t>
            </a:r>
          </a:p>
        </p:txBody>
      </p:sp>
      <p:grpSp>
        <p:nvGrpSpPr>
          <p:cNvPr id="9" name="Grupp 8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sp>
          <p:nvSpPr>
            <p:cNvPr id="10" name="Rektangel 9"/>
            <p:cNvSpPr/>
            <p:nvPr/>
          </p:nvSpPr>
          <p:spPr>
            <a:xfrm>
              <a:off x="0" y="0"/>
              <a:ext cx="1132114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1" name="Picture 13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2" name="textruta 11"/>
            <p:cNvSpPr txBox="1"/>
            <p:nvPr/>
          </p:nvSpPr>
          <p:spPr>
            <a:xfrm rot="16200000">
              <a:off x="-2129490" y="2599448"/>
              <a:ext cx="54884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600" dirty="0">
                  <a:solidFill>
                    <a:schemeClr val="bg1"/>
                  </a:solidFill>
                </a:rPr>
                <a:t>Statens geotekniska institut</a:t>
              </a:r>
            </a:p>
          </p:txBody>
        </p:sp>
      </p:grpSp>
      <p:grpSp>
        <p:nvGrpSpPr>
          <p:cNvPr id="13" name="Grupp 12"/>
          <p:cNvGrpSpPr/>
          <p:nvPr/>
        </p:nvGrpSpPr>
        <p:grpSpPr>
          <a:xfrm>
            <a:off x="1175752" y="3205774"/>
            <a:ext cx="945965" cy="2286680"/>
            <a:chOff x="1222311" y="4413380"/>
            <a:chExt cx="945965" cy="2286680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3273" y="4804585"/>
              <a:ext cx="752475" cy="189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ruta 14"/>
            <p:cNvSpPr txBox="1"/>
            <p:nvPr/>
          </p:nvSpPr>
          <p:spPr>
            <a:xfrm>
              <a:off x="1222311" y="4413380"/>
              <a:ext cx="9459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400" b="1" dirty="0"/>
                <a:t>Kr/</a:t>
              </a:r>
              <a:r>
                <a:rPr lang="sv-SE" sz="2400" b="1" dirty="0" err="1"/>
                <a:t>m</a:t>
              </a:r>
              <a:r>
                <a:rPr lang="sv-SE" sz="2400" b="1" baseline="30000" dirty="0" err="1"/>
                <a:t>2</a:t>
              </a:r>
              <a:endParaRPr lang="sv-SE" sz="2400" b="1" baseline="30000" dirty="0"/>
            </a:p>
          </p:txBody>
        </p:sp>
      </p:grp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808" y="3821865"/>
            <a:ext cx="3174565" cy="27328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39700" dist="139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Platshållare för bildnummer 16"/>
          <p:cNvSpPr>
            <a:spLocks noGrp="1"/>
          </p:cNvSpPr>
          <p:nvPr>
            <p:ph type="sldNum" sz="quarter" idx="4"/>
          </p:nvPr>
        </p:nvSpPr>
        <p:spPr>
          <a:xfrm>
            <a:off x="-11828" y="13584"/>
            <a:ext cx="839411" cy="365125"/>
          </a:xfrm>
        </p:spPr>
        <p:txBody>
          <a:bodyPr/>
          <a:lstStyle/>
          <a:p>
            <a:fld id="{13775C5D-CB5D-4BC6-8325-F9F281B47650}" type="slidenum">
              <a:rPr lang="sv-SE" smtClean="0"/>
              <a:pPr/>
              <a:t>17</a:t>
            </a:fld>
            <a:endParaRPr lang="sv-SE" dirty="0"/>
          </a:p>
        </p:txBody>
      </p:sp>
      <p:sp>
        <p:nvSpPr>
          <p:cNvPr id="19" name="textruta 18"/>
          <p:cNvSpPr txBox="1"/>
          <p:nvPr/>
        </p:nvSpPr>
        <p:spPr>
          <a:xfrm>
            <a:off x="5001179" y="6554709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>
                <a:solidFill>
                  <a:srgbClr val="FF0000"/>
                </a:solidFill>
              </a:rPr>
              <a:t>Dålig massbalans – man hade behövt dela in i </a:t>
            </a:r>
            <a:r>
              <a:rPr lang="sv-SE" sz="1200" i="1" dirty="0" err="1">
                <a:solidFill>
                  <a:srgbClr val="FF0000"/>
                </a:solidFill>
              </a:rPr>
              <a:t>höjdzoner</a:t>
            </a:r>
            <a:r>
              <a:rPr lang="sv-SE" sz="1200" i="1" dirty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44838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 21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grpSp>
          <p:nvGrpSpPr>
            <p:cNvPr id="23" name="Grupp 22"/>
            <p:cNvGrpSpPr/>
            <p:nvPr/>
          </p:nvGrpSpPr>
          <p:grpSpPr>
            <a:xfrm>
              <a:off x="0" y="0"/>
              <a:ext cx="1132114" cy="6858000"/>
              <a:chOff x="0" y="0"/>
              <a:chExt cx="1132114" cy="6858000"/>
            </a:xfrm>
          </p:grpSpPr>
          <p:sp>
            <p:nvSpPr>
              <p:cNvPr id="25" name="Rektangel 24"/>
              <p:cNvSpPr/>
              <p:nvPr/>
            </p:nvSpPr>
            <p:spPr>
              <a:xfrm>
                <a:off x="0" y="0"/>
                <a:ext cx="1132114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6" name="textruta 25"/>
              <p:cNvSpPr txBox="1"/>
              <p:nvPr/>
            </p:nvSpPr>
            <p:spPr>
              <a:xfrm rot="16200000">
                <a:off x="-2129490" y="2599448"/>
                <a:ext cx="54884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3600" dirty="0">
                    <a:solidFill>
                      <a:schemeClr val="bg1"/>
                    </a:solidFill>
                  </a:rPr>
                  <a:t>Statens geotekniska institut</a:t>
                </a:r>
              </a:p>
            </p:txBody>
          </p:sp>
        </p:grpSp>
        <p:pic>
          <p:nvPicPr>
            <p:cNvPr id="24" name="Picture 13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3619017" cy="32047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ruta 28"/>
          <p:cNvSpPr txBox="1"/>
          <p:nvPr/>
        </p:nvSpPr>
        <p:spPr>
          <a:xfrm>
            <a:off x="1132114" y="186145"/>
            <a:ext cx="5264110" cy="70788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Jämföra olika områden</a:t>
            </a:r>
          </a:p>
        </p:txBody>
      </p:sp>
      <p:sp>
        <p:nvSpPr>
          <p:cNvPr id="4" name="Rektangel med rundade hörn 3"/>
          <p:cNvSpPr/>
          <p:nvPr/>
        </p:nvSpPr>
        <p:spPr>
          <a:xfrm>
            <a:off x="3069140" y="2742593"/>
            <a:ext cx="360040" cy="360040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0" name="Rak 59"/>
          <p:cNvCxnSpPr/>
          <p:nvPr/>
        </p:nvCxnSpPr>
        <p:spPr>
          <a:xfrm flipH="1" flipV="1">
            <a:off x="3249160" y="2922613"/>
            <a:ext cx="2402960" cy="866428"/>
          </a:xfrm>
          <a:prstGeom prst="line">
            <a:avLst/>
          </a:prstGeom>
          <a:ln w="285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 9"/>
          <p:cNvGrpSpPr/>
          <p:nvPr/>
        </p:nvGrpSpPr>
        <p:grpSpPr>
          <a:xfrm>
            <a:off x="1957968" y="4671293"/>
            <a:ext cx="1544975" cy="1846497"/>
            <a:chOff x="2466569" y="4687471"/>
            <a:chExt cx="1544975" cy="1846497"/>
          </a:xfrm>
        </p:grpSpPr>
        <p:grpSp>
          <p:nvGrpSpPr>
            <p:cNvPr id="31" name="Grupp 30"/>
            <p:cNvGrpSpPr/>
            <p:nvPr/>
          </p:nvGrpSpPr>
          <p:grpSpPr>
            <a:xfrm>
              <a:off x="2591780" y="5272246"/>
              <a:ext cx="1419764" cy="1261722"/>
              <a:chOff x="7285597" y="2554058"/>
              <a:chExt cx="1419764" cy="1261722"/>
            </a:xfrm>
          </p:grpSpPr>
          <p:sp>
            <p:nvSpPr>
              <p:cNvPr id="32" name="Rektangel 31"/>
              <p:cNvSpPr/>
              <p:nvPr/>
            </p:nvSpPr>
            <p:spPr>
              <a:xfrm>
                <a:off x="7285597" y="3091508"/>
                <a:ext cx="432048" cy="34947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400"/>
              </a:p>
            </p:txBody>
          </p:sp>
          <p:sp>
            <p:nvSpPr>
              <p:cNvPr id="37" name="Rektangel 36"/>
              <p:cNvSpPr/>
              <p:nvPr/>
            </p:nvSpPr>
            <p:spPr>
              <a:xfrm>
                <a:off x="7285597" y="3440986"/>
                <a:ext cx="432048" cy="34947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400"/>
              </a:p>
            </p:txBody>
          </p:sp>
          <p:sp>
            <p:nvSpPr>
              <p:cNvPr id="38" name="textruta 37"/>
              <p:cNvSpPr txBox="1"/>
              <p:nvPr/>
            </p:nvSpPr>
            <p:spPr>
              <a:xfrm>
                <a:off x="7751254" y="2554058"/>
                <a:ext cx="9252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Dyrast</a:t>
                </a:r>
                <a:endParaRPr lang="sv-SE" sz="1400" dirty="0"/>
              </a:p>
            </p:txBody>
          </p:sp>
          <p:sp>
            <p:nvSpPr>
              <p:cNvPr id="39" name="textruta 38"/>
              <p:cNvSpPr txBox="1"/>
              <p:nvPr/>
            </p:nvSpPr>
            <p:spPr>
              <a:xfrm>
                <a:off x="7751254" y="3415670"/>
                <a:ext cx="6543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Dyrt</a:t>
                </a:r>
                <a:endParaRPr lang="sv-SE" sz="1400" dirty="0"/>
              </a:p>
            </p:txBody>
          </p:sp>
          <p:sp>
            <p:nvSpPr>
              <p:cNvPr id="40" name="textruta 39"/>
              <p:cNvSpPr txBox="1"/>
              <p:nvPr/>
            </p:nvSpPr>
            <p:spPr>
              <a:xfrm>
                <a:off x="7751254" y="2990891"/>
                <a:ext cx="9541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Dyrare</a:t>
                </a:r>
              </a:p>
            </p:txBody>
          </p:sp>
          <p:sp>
            <p:nvSpPr>
              <p:cNvPr id="41" name="Rektangel 40"/>
              <p:cNvSpPr/>
              <p:nvPr/>
            </p:nvSpPr>
            <p:spPr>
              <a:xfrm>
                <a:off x="7285597" y="2841468"/>
                <a:ext cx="432048" cy="3494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400"/>
              </a:p>
            </p:txBody>
          </p:sp>
          <p:sp>
            <p:nvSpPr>
              <p:cNvPr id="42" name="Rektangel 41"/>
              <p:cNvSpPr/>
              <p:nvPr/>
            </p:nvSpPr>
            <p:spPr>
              <a:xfrm>
                <a:off x="7285597" y="2579374"/>
                <a:ext cx="432048" cy="34947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400"/>
              </a:p>
            </p:txBody>
          </p:sp>
        </p:grpSp>
        <p:sp>
          <p:nvSpPr>
            <p:cNvPr id="43" name="textruta 42"/>
            <p:cNvSpPr txBox="1"/>
            <p:nvPr/>
          </p:nvSpPr>
          <p:spPr>
            <a:xfrm>
              <a:off x="2466569" y="4687471"/>
              <a:ext cx="11769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200" b="1" dirty="0"/>
                <a:t>kr/m</a:t>
              </a:r>
              <a:r>
                <a:rPr lang="sv-SE" sz="3200" b="1" baseline="30000" dirty="0"/>
                <a:t>2</a:t>
              </a:r>
              <a:endParaRPr lang="sv-SE" sz="2800" b="1" baseline="30000" dirty="0"/>
            </a:p>
          </p:txBody>
        </p:sp>
      </p:grpSp>
      <p:sp>
        <p:nvSpPr>
          <p:cNvPr id="44" name="textruta 43"/>
          <p:cNvSpPr txBox="1"/>
          <p:nvPr/>
        </p:nvSpPr>
        <p:spPr>
          <a:xfrm>
            <a:off x="5238689" y="1052736"/>
            <a:ext cx="39017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b="1" dirty="0"/>
              <a:t>Total kostnad: </a:t>
            </a:r>
          </a:p>
          <a:p>
            <a:r>
              <a:rPr lang="sv-SE" sz="4800" b="1" dirty="0">
                <a:solidFill>
                  <a:srgbClr val="FF0000"/>
                </a:solidFill>
              </a:rPr>
              <a:t>144,5</a:t>
            </a:r>
            <a:r>
              <a:rPr lang="sv-SE" sz="4800" b="1" dirty="0"/>
              <a:t> Mkr</a:t>
            </a:r>
            <a:endParaRPr lang="sv-SE" sz="4800" b="1" baseline="30000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80" y="2760344"/>
            <a:ext cx="5760720" cy="409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latshållare för bildnummer 8"/>
          <p:cNvSpPr>
            <a:spLocks noGrp="1"/>
          </p:cNvSpPr>
          <p:nvPr>
            <p:ph type="sldNum" sz="quarter" idx="4"/>
          </p:nvPr>
        </p:nvSpPr>
        <p:spPr>
          <a:xfrm>
            <a:off x="-11828" y="13584"/>
            <a:ext cx="839411" cy="365125"/>
          </a:xfrm>
        </p:spPr>
        <p:txBody>
          <a:bodyPr/>
          <a:lstStyle/>
          <a:p>
            <a:fld id="{13775C5D-CB5D-4BC6-8325-F9F281B47650}" type="slidenum">
              <a:rPr lang="sv-SE" smtClean="0"/>
              <a:pPr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76845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 21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grpSp>
          <p:nvGrpSpPr>
            <p:cNvPr id="23" name="Grupp 22"/>
            <p:cNvGrpSpPr/>
            <p:nvPr/>
          </p:nvGrpSpPr>
          <p:grpSpPr>
            <a:xfrm>
              <a:off x="0" y="0"/>
              <a:ext cx="1132114" cy="6858000"/>
              <a:chOff x="0" y="0"/>
              <a:chExt cx="1132114" cy="6858000"/>
            </a:xfrm>
          </p:grpSpPr>
          <p:sp>
            <p:nvSpPr>
              <p:cNvPr id="25" name="Rektangel 24"/>
              <p:cNvSpPr/>
              <p:nvPr/>
            </p:nvSpPr>
            <p:spPr>
              <a:xfrm>
                <a:off x="0" y="0"/>
                <a:ext cx="1132114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6" name="textruta 25"/>
              <p:cNvSpPr txBox="1"/>
              <p:nvPr/>
            </p:nvSpPr>
            <p:spPr>
              <a:xfrm rot="16200000">
                <a:off x="-2129490" y="2599448"/>
                <a:ext cx="54884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3600" dirty="0">
                    <a:solidFill>
                      <a:schemeClr val="bg1"/>
                    </a:solidFill>
                  </a:rPr>
                  <a:t>Statens geotekniska institut</a:t>
                </a:r>
              </a:p>
            </p:txBody>
          </p:sp>
        </p:grpSp>
        <p:pic>
          <p:nvPicPr>
            <p:cNvPr id="24" name="Picture 13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80" y="2760345"/>
            <a:ext cx="5760720" cy="409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3619017" cy="32047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ruta 28"/>
          <p:cNvSpPr txBox="1"/>
          <p:nvPr/>
        </p:nvSpPr>
        <p:spPr>
          <a:xfrm>
            <a:off x="1132114" y="186145"/>
            <a:ext cx="5264110" cy="70788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Jämföra olika områden</a:t>
            </a:r>
          </a:p>
        </p:txBody>
      </p:sp>
      <p:sp>
        <p:nvSpPr>
          <p:cNvPr id="4" name="Rektangel med rundade hörn 3"/>
          <p:cNvSpPr/>
          <p:nvPr/>
        </p:nvSpPr>
        <p:spPr>
          <a:xfrm>
            <a:off x="2411760" y="1628800"/>
            <a:ext cx="360040" cy="360040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0" name="Rak 59"/>
          <p:cNvCxnSpPr/>
          <p:nvPr/>
        </p:nvCxnSpPr>
        <p:spPr>
          <a:xfrm flipH="1" flipV="1">
            <a:off x="2591780" y="1808821"/>
            <a:ext cx="3060340" cy="1980219"/>
          </a:xfrm>
          <a:prstGeom prst="line">
            <a:avLst/>
          </a:prstGeom>
          <a:ln w="285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 9"/>
          <p:cNvGrpSpPr/>
          <p:nvPr/>
        </p:nvGrpSpPr>
        <p:grpSpPr>
          <a:xfrm>
            <a:off x="1957968" y="4671293"/>
            <a:ext cx="1544975" cy="1846497"/>
            <a:chOff x="2466569" y="4687471"/>
            <a:chExt cx="1544975" cy="1846497"/>
          </a:xfrm>
        </p:grpSpPr>
        <p:grpSp>
          <p:nvGrpSpPr>
            <p:cNvPr id="31" name="Grupp 30"/>
            <p:cNvGrpSpPr/>
            <p:nvPr/>
          </p:nvGrpSpPr>
          <p:grpSpPr>
            <a:xfrm>
              <a:off x="2591780" y="5272246"/>
              <a:ext cx="1419764" cy="1261722"/>
              <a:chOff x="7285597" y="2554058"/>
              <a:chExt cx="1419764" cy="1261722"/>
            </a:xfrm>
          </p:grpSpPr>
          <p:sp>
            <p:nvSpPr>
              <p:cNvPr id="32" name="Rektangel 31"/>
              <p:cNvSpPr/>
              <p:nvPr/>
            </p:nvSpPr>
            <p:spPr>
              <a:xfrm>
                <a:off x="7285597" y="3091508"/>
                <a:ext cx="432048" cy="34947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400"/>
              </a:p>
            </p:txBody>
          </p:sp>
          <p:sp>
            <p:nvSpPr>
              <p:cNvPr id="37" name="Rektangel 36"/>
              <p:cNvSpPr/>
              <p:nvPr/>
            </p:nvSpPr>
            <p:spPr>
              <a:xfrm>
                <a:off x="7285597" y="3440986"/>
                <a:ext cx="432048" cy="34947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400"/>
              </a:p>
            </p:txBody>
          </p:sp>
          <p:sp>
            <p:nvSpPr>
              <p:cNvPr id="38" name="textruta 37"/>
              <p:cNvSpPr txBox="1"/>
              <p:nvPr/>
            </p:nvSpPr>
            <p:spPr>
              <a:xfrm>
                <a:off x="7751254" y="2554058"/>
                <a:ext cx="9252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Dyrast</a:t>
                </a:r>
                <a:endParaRPr lang="sv-SE" sz="1400" dirty="0"/>
              </a:p>
            </p:txBody>
          </p:sp>
          <p:sp>
            <p:nvSpPr>
              <p:cNvPr id="39" name="textruta 38"/>
              <p:cNvSpPr txBox="1"/>
              <p:nvPr/>
            </p:nvSpPr>
            <p:spPr>
              <a:xfrm>
                <a:off x="7751254" y="3415670"/>
                <a:ext cx="6543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Dyrt</a:t>
                </a:r>
                <a:endParaRPr lang="sv-SE" sz="1400" dirty="0"/>
              </a:p>
            </p:txBody>
          </p:sp>
          <p:sp>
            <p:nvSpPr>
              <p:cNvPr id="40" name="textruta 39"/>
              <p:cNvSpPr txBox="1"/>
              <p:nvPr/>
            </p:nvSpPr>
            <p:spPr>
              <a:xfrm>
                <a:off x="7751254" y="2990891"/>
                <a:ext cx="9541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Dyrare</a:t>
                </a:r>
              </a:p>
            </p:txBody>
          </p:sp>
          <p:sp>
            <p:nvSpPr>
              <p:cNvPr id="41" name="Rektangel 40"/>
              <p:cNvSpPr/>
              <p:nvPr/>
            </p:nvSpPr>
            <p:spPr>
              <a:xfrm>
                <a:off x="7285597" y="2841468"/>
                <a:ext cx="432048" cy="3494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400"/>
              </a:p>
            </p:txBody>
          </p:sp>
          <p:sp>
            <p:nvSpPr>
              <p:cNvPr id="42" name="Rektangel 41"/>
              <p:cNvSpPr/>
              <p:nvPr/>
            </p:nvSpPr>
            <p:spPr>
              <a:xfrm>
                <a:off x="7285597" y="2579374"/>
                <a:ext cx="432048" cy="34947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400"/>
              </a:p>
            </p:txBody>
          </p:sp>
        </p:grpSp>
        <p:sp>
          <p:nvSpPr>
            <p:cNvPr id="43" name="textruta 42"/>
            <p:cNvSpPr txBox="1"/>
            <p:nvPr/>
          </p:nvSpPr>
          <p:spPr>
            <a:xfrm>
              <a:off x="2466569" y="4687471"/>
              <a:ext cx="11769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200" b="1" dirty="0"/>
                <a:t>kr/m</a:t>
              </a:r>
              <a:r>
                <a:rPr lang="sv-SE" sz="3200" b="1" baseline="30000" dirty="0"/>
                <a:t>2</a:t>
              </a:r>
              <a:endParaRPr lang="sv-SE" sz="2800" b="1" baseline="30000" dirty="0"/>
            </a:p>
          </p:txBody>
        </p:sp>
      </p:grpSp>
      <p:sp>
        <p:nvSpPr>
          <p:cNvPr id="44" name="textruta 43"/>
          <p:cNvSpPr txBox="1"/>
          <p:nvPr/>
        </p:nvSpPr>
        <p:spPr>
          <a:xfrm>
            <a:off x="5238689" y="1052736"/>
            <a:ext cx="39017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b="1" dirty="0"/>
              <a:t>Total kostnad: </a:t>
            </a:r>
          </a:p>
          <a:p>
            <a:r>
              <a:rPr lang="sv-SE" sz="4800" b="1" dirty="0">
                <a:solidFill>
                  <a:srgbClr val="FF0000"/>
                </a:solidFill>
              </a:rPr>
              <a:t>80,2</a:t>
            </a:r>
            <a:r>
              <a:rPr lang="sv-SE" sz="4800" b="1" dirty="0"/>
              <a:t> Mkr</a:t>
            </a:r>
            <a:endParaRPr lang="sv-SE" sz="4800" b="1" baseline="30000" dirty="0"/>
          </a:p>
        </p:txBody>
      </p:sp>
      <p:sp>
        <p:nvSpPr>
          <p:cNvPr id="46" name="Rektangel med rundade hörn 45"/>
          <p:cNvSpPr/>
          <p:nvPr/>
        </p:nvSpPr>
        <p:spPr>
          <a:xfrm>
            <a:off x="3069140" y="2742593"/>
            <a:ext cx="360040" cy="360040"/>
          </a:xfrm>
          <a:prstGeom prst="round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4"/>
          </p:nvPr>
        </p:nvSpPr>
        <p:spPr>
          <a:xfrm>
            <a:off x="-11828" y="13584"/>
            <a:ext cx="839411" cy="365125"/>
          </a:xfrm>
        </p:spPr>
        <p:txBody>
          <a:bodyPr/>
          <a:lstStyle/>
          <a:p>
            <a:fld id="{13775C5D-CB5D-4BC6-8325-F9F281B47650}" type="slidenum">
              <a:rPr lang="sv-SE" smtClean="0"/>
              <a:pPr/>
              <a:t>19</a:t>
            </a:fld>
            <a:endParaRPr lang="sv-SE" dirty="0"/>
          </a:p>
        </p:txBody>
      </p:sp>
      <p:sp>
        <p:nvSpPr>
          <p:cNvPr id="33" name="textruta 32"/>
          <p:cNvSpPr txBox="1"/>
          <p:nvPr/>
        </p:nvSpPr>
        <p:spPr>
          <a:xfrm>
            <a:off x="7380312" y="78423"/>
            <a:ext cx="183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FF0000"/>
                </a:solidFill>
              </a:rPr>
              <a:t>ELLER jämföra placering INOM området…</a:t>
            </a:r>
          </a:p>
        </p:txBody>
      </p:sp>
    </p:spTree>
    <p:extLst>
      <p:ext uri="{BB962C8B-B14F-4D97-AF65-F5344CB8AC3E}">
        <p14:creationId xmlns:p14="http://schemas.microsoft.com/office/powerpoint/2010/main" val="210634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4" y="0"/>
            <a:ext cx="7832374" cy="682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upp 21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grpSp>
          <p:nvGrpSpPr>
            <p:cNvPr id="23" name="Grupp 22"/>
            <p:cNvGrpSpPr/>
            <p:nvPr/>
          </p:nvGrpSpPr>
          <p:grpSpPr>
            <a:xfrm>
              <a:off x="0" y="0"/>
              <a:ext cx="1132114" cy="6858000"/>
              <a:chOff x="0" y="0"/>
              <a:chExt cx="1132114" cy="6858000"/>
            </a:xfrm>
          </p:grpSpPr>
          <p:sp>
            <p:nvSpPr>
              <p:cNvPr id="25" name="Rektangel 24"/>
              <p:cNvSpPr/>
              <p:nvPr/>
            </p:nvSpPr>
            <p:spPr>
              <a:xfrm>
                <a:off x="0" y="0"/>
                <a:ext cx="1132114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6" name="textruta 25"/>
              <p:cNvSpPr txBox="1"/>
              <p:nvPr/>
            </p:nvSpPr>
            <p:spPr>
              <a:xfrm rot="16200000">
                <a:off x="-2129490" y="2599448"/>
                <a:ext cx="54884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3600" dirty="0">
                    <a:solidFill>
                      <a:schemeClr val="bg1"/>
                    </a:solidFill>
                  </a:rPr>
                  <a:t>Statens geotekniska institut</a:t>
                </a:r>
              </a:p>
            </p:txBody>
          </p:sp>
        </p:grpSp>
        <p:pic>
          <p:nvPicPr>
            <p:cNvPr id="24" name="Picture 13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9" name="textruta 8"/>
          <p:cNvSpPr txBox="1"/>
          <p:nvPr/>
        </p:nvSpPr>
        <p:spPr>
          <a:xfrm>
            <a:off x="2699792" y="-5178"/>
            <a:ext cx="43736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0" b="1" dirty="0"/>
              <a:t>Geokalkyl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1677824" y="2534076"/>
            <a:ext cx="70567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/>
              <a:t>i</a:t>
            </a:r>
          </a:p>
          <a:p>
            <a:pPr algn="ctr"/>
            <a:endParaRPr lang="sv-SE" sz="3200" b="1" dirty="0"/>
          </a:p>
          <a:p>
            <a:pPr algn="ctr"/>
            <a:endParaRPr lang="sv-SE" sz="2800" b="1" dirty="0"/>
          </a:p>
          <a:p>
            <a:pPr algn="ctr"/>
            <a:r>
              <a:rPr lang="sv-SE" sz="3200" b="1" dirty="0"/>
              <a:t>för att</a:t>
            </a:r>
          </a:p>
          <a:p>
            <a:pPr algn="ctr"/>
            <a:endParaRPr lang="sv-SE" sz="3200" b="1" dirty="0"/>
          </a:p>
          <a:p>
            <a:pPr algn="ctr"/>
            <a:endParaRPr lang="sv-SE" sz="3200" dirty="0"/>
          </a:p>
          <a:p>
            <a:pPr algn="ctr"/>
            <a:r>
              <a:rPr lang="sv-SE" sz="3200" b="1" dirty="0"/>
              <a:t>(ca 9 miljarder kr per år)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2130220" y="3136612"/>
            <a:ext cx="604218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>
                <a:solidFill>
                  <a:schemeClr val="bg1"/>
                </a:solidFill>
              </a:rPr>
              <a:t>tidigt planeringsskede (ÖP) 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2130221" y="4725144"/>
            <a:ext cx="604218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>
                <a:solidFill>
                  <a:schemeClr val="bg1"/>
                </a:solidFill>
              </a:rPr>
              <a:t>minska felkostnader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2130220" y="1318261"/>
            <a:ext cx="6042180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>
                <a:solidFill>
                  <a:schemeClr val="bg1"/>
                </a:solidFill>
              </a:rPr>
              <a:t>öka kunskap om geologiska och geotekniska förhållanden</a:t>
            </a:r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4"/>
          </p:nvPr>
        </p:nvSpPr>
        <p:spPr>
          <a:xfrm>
            <a:off x="-11828" y="13584"/>
            <a:ext cx="839411" cy="365125"/>
          </a:xfrm>
        </p:spPr>
        <p:txBody>
          <a:bodyPr/>
          <a:lstStyle/>
          <a:p>
            <a:fld id="{13775C5D-CB5D-4BC6-8325-F9F281B47650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570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4" y="0"/>
            <a:ext cx="7832374" cy="682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grpSp>
          <p:nvGrpSpPr>
            <p:cNvPr id="3" name="Grupp 4"/>
            <p:cNvGrpSpPr/>
            <p:nvPr/>
          </p:nvGrpSpPr>
          <p:grpSpPr>
            <a:xfrm>
              <a:off x="0" y="0"/>
              <a:ext cx="1132114" cy="6858000"/>
              <a:chOff x="0" y="0"/>
              <a:chExt cx="1132114" cy="6858000"/>
            </a:xfrm>
          </p:grpSpPr>
          <p:sp>
            <p:nvSpPr>
              <p:cNvPr id="7" name="Rektangel 6"/>
              <p:cNvSpPr/>
              <p:nvPr/>
            </p:nvSpPr>
            <p:spPr>
              <a:xfrm>
                <a:off x="0" y="0"/>
                <a:ext cx="1132114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" name="textruta 7"/>
              <p:cNvSpPr txBox="1"/>
              <p:nvPr/>
            </p:nvSpPr>
            <p:spPr>
              <a:xfrm rot="16200000">
                <a:off x="-2129490" y="2599448"/>
                <a:ext cx="54884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3600">
                    <a:solidFill>
                      <a:schemeClr val="bg1"/>
                    </a:solidFill>
                  </a:rPr>
                  <a:t>Statens geotekniska institut</a:t>
                </a:r>
                <a:endParaRPr lang="sv-SE" sz="36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6" name="Picture 13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18" name="TextBox 17"/>
          <p:cNvSpPr txBox="1"/>
          <p:nvPr/>
        </p:nvSpPr>
        <p:spPr>
          <a:xfrm>
            <a:off x="1448324" y="119057"/>
            <a:ext cx="7331366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dirty="0">
                <a:solidFill>
                  <a:srgbClr val="002060"/>
                </a:solidFill>
              </a:rPr>
              <a:t>Mer information:</a:t>
            </a:r>
          </a:p>
          <a:p>
            <a:r>
              <a:rPr lang="sv-SE" sz="2400" b="1" dirty="0" err="1">
                <a:solidFill>
                  <a:srgbClr val="002060"/>
                </a:solidFill>
              </a:rPr>
              <a:t>SGI’s</a:t>
            </a:r>
            <a:r>
              <a:rPr lang="sv-SE" sz="2400" b="1" dirty="0">
                <a:solidFill>
                  <a:srgbClr val="002060"/>
                </a:solidFill>
              </a:rPr>
              <a:t> hemsida (googla ”Geokalkyl”)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srgbClr val="002060"/>
                </a:solidFill>
              </a:rPr>
              <a:t>Verkliga pilotexempel (Nyköping t ex)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srgbClr val="002060"/>
                </a:solidFill>
              </a:rPr>
              <a:t>Nedladdning av själva verktyget (</a:t>
            </a:r>
            <a:r>
              <a:rPr lang="sv-SE" sz="2400" b="1" dirty="0" err="1">
                <a:solidFill>
                  <a:srgbClr val="002060"/>
                </a:solidFill>
              </a:rPr>
              <a:t>ArcGIS</a:t>
            </a:r>
            <a:r>
              <a:rPr lang="sv-SE" sz="2400" b="1" dirty="0">
                <a:solidFill>
                  <a:srgbClr val="002060"/>
                </a:solidFill>
              </a:rPr>
              <a:t> </a:t>
            </a:r>
            <a:r>
              <a:rPr lang="sv-SE" sz="2400" b="1" dirty="0" err="1">
                <a:solidFill>
                  <a:srgbClr val="002060"/>
                </a:solidFill>
              </a:rPr>
              <a:t>Toolbox</a:t>
            </a:r>
            <a:r>
              <a:rPr lang="sv-SE" sz="2400" b="1" dirty="0">
                <a:solidFill>
                  <a:srgbClr val="002060"/>
                </a:solidFill>
              </a:rPr>
              <a:t> mm)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srgbClr val="002060"/>
                </a:solidFill>
              </a:rPr>
              <a:t>Metodbeskrivning/manual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srgbClr val="002060"/>
                </a:solidFill>
              </a:rPr>
              <a:t>Youtube instruktionsfilmer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srgbClr val="002060"/>
                </a:solidFill>
              </a:rPr>
              <a:t>Ny endagskurs till hösten?</a:t>
            </a:r>
          </a:p>
          <a:p>
            <a:endParaRPr lang="sv-SE" sz="2400" b="1" dirty="0">
              <a:solidFill>
                <a:srgbClr val="002060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272861"/>
            <a:ext cx="1086516" cy="46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>
          <a:xfrm>
            <a:off x="395536" y="6407138"/>
            <a:ext cx="504056" cy="365125"/>
          </a:xfrm>
        </p:spPr>
        <p:txBody>
          <a:bodyPr/>
          <a:lstStyle/>
          <a:p>
            <a:fld id="{13775C5D-CB5D-4BC6-8325-F9F281B47650}" type="slidenum">
              <a:rPr lang="sv-SE" smtClean="0"/>
              <a:pPr/>
              <a:t>20</a:t>
            </a:fld>
            <a:endParaRPr lang="sv-SE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9539" y="3260676"/>
            <a:ext cx="4195585" cy="300504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1" name="Grupp 20"/>
          <p:cNvGrpSpPr/>
          <p:nvPr/>
        </p:nvGrpSpPr>
        <p:grpSpPr>
          <a:xfrm>
            <a:off x="5919349" y="2924944"/>
            <a:ext cx="2627784" cy="3178459"/>
            <a:chOff x="6516216" y="1839770"/>
            <a:chExt cx="2627784" cy="3178459"/>
          </a:xfrm>
        </p:grpSpPr>
        <p:pic>
          <p:nvPicPr>
            <p:cNvPr id="16" name="Bildobjekt 15"/>
            <p:cNvPicPr>
              <a:picLocks noChangeAspect="1"/>
            </p:cNvPicPr>
            <p:nvPr/>
          </p:nvPicPr>
          <p:blipFill rotWithShape="1">
            <a:blip r:embed="rId6"/>
            <a:srcRect l="71262"/>
            <a:stretch/>
          </p:blipFill>
          <p:spPr>
            <a:xfrm>
              <a:off x="6516216" y="1839770"/>
              <a:ext cx="2627784" cy="3178459"/>
            </a:xfrm>
            <a:prstGeom prst="rect">
              <a:avLst/>
            </a:prstGeom>
          </p:spPr>
        </p:pic>
        <p:pic>
          <p:nvPicPr>
            <p:cNvPr id="24" name="Bildobjekt 23"/>
            <p:cNvPicPr>
              <a:picLocks noChangeAspect="1"/>
            </p:cNvPicPr>
            <p:nvPr/>
          </p:nvPicPr>
          <p:blipFill rotWithShape="1">
            <a:blip r:embed="rId6"/>
            <a:srcRect r="90949" b="91068"/>
            <a:stretch/>
          </p:blipFill>
          <p:spPr>
            <a:xfrm>
              <a:off x="7992380" y="2227580"/>
              <a:ext cx="827584" cy="283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8003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 21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grpSp>
          <p:nvGrpSpPr>
            <p:cNvPr id="23" name="Grupp 22"/>
            <p:cNvGrpSpPr/>
            <p:nvPr/>
          </p:nvGrpSpPr>
          <p:grpSpPr>
            <a:xfrm>
              <a:off x="0" y="0"/>
              <a:ext cx="1132114" cy="6858000"/>
              <a:chOff x="0" y="0"/>
              <a:chExt cx="1132114" cy="6858000"/>
            </a:xfrm>
          </p:grpSpPr>
          <p:sp>
            <p:nvSpPr>
              <p:cNvPr id="25" name="Rektangel 24"/>
              <p:cNvSpPr/>
              <p:nvPr/>
            </p:nvSpPr>
            <p:spPr>
              <a:xfrm>
                <a:off x="0" y="0"/>
                <a:ext cx="1132114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6" name="textruta 25"/>
              <p:cNvSpPr txBox="1"/>
              <p:nvPr/>
            </p:nvSpPr>
            <p:spPr>
              <a:xfrm rot="16200000">
                <a:off x="-2129490" y="2599448"/>
                <a:ext cx="54884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3600" dirty="0">
                    <a:solidFill>
                      <a:schemeClr val="bg1"/>
                    </a:solidFill>
                  </a:rPr>
                  <a:t>Statens geotekniska institut</a:t>
                </a:r>
              </a:p>
            </p:txBody>
          </p:sp>
        </p:grpSp>
        <p:pic>
          <p:nvPicPr>
            <p:cNvPr id="24" name="Picture 13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29" name="textruta 28"/>
          <p:cNvSpPr txBox="1"/>
          <p:nvPr/>
        </p:nvSpPr>
        <p:spPr>
          <a:xfrm>
            <a:off x="1132114" y="186145"/>
            <a:ext cx="5264110" cy="70788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Klimatpåverkan</a:t>
            </a:r>
          </a:p>
        </p:txBody>
      </p:sp>
      <p:pic>
        <p:nvPicPr>
          <p:cNvPr id="21" name="Picture 3" descr="D:\17096_Geokalkyl_3\djurgarden_done_safe_diff_omkörd\png\C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4" y="1472034"/>
            <a:ext cx="8011886" cy="538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ruta 27"/>
          <p:cNvSpPr txBox="1"/>
          <p:nvPr/>
        </p:nvSpPr>
        <p:spPr>
          <a:xfrm>
            <a:off x="5242226" y="5288340"/>
            <a:ext cx="38146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b="1" dirty="0"/>
              <a:t>Avtryck CO</a:t>
            </a:r>
            <a:r>
              <a:rPr lang="sv-SE" sz="4800" b="1" baseline="-25000" dirty="0"/>
              <a:t>2</a:t>
            </a:r>
            <a:r>
              <a:rPr lang="sv-SE" sz="4800" b="1" dirty="0"/>
              <a:t>e: </a:t>
            </a:r>
          </a:p>
          <a:p>
            <a:r>
              <a:rPr lang="sv-SE" sz="4800" b="1" dirty="0">
                <a:solidFill>
                  <a:srgbClr val="FF0000"/>
                </a:solidFill>
              </a:rPr>
              <a:t>3300 </a:t>
            </a:r>
            <a:r>
              <a:rPr lang="sv-SE" sz="4800" b="1" dirty="0"/>
              <a:t>ton</a:t>
            </a:r>
            <a:endParaRPr lang="sv-SE" sz="4800" b="1" baseline="30000" dirty="0"/>
          </a:p>
        </p:txBody>
      </p:sp>
      <p:grpSp>
        <p:nvGrpSpPr>
          <p:cNvPr id="30" name="Grupp 29"/>
          <p:cNvGrpSpPr/>
          <p:nvPr/>
        </p:nvGrpSpPr>
        <p:grpSpPr>
          <a:xfrm>
            <a:off x="7033503" y="-654825"/>
            <a:ext cx="4220993" cy="1309650"/>
            <a:chOff x="7033503" y="-654825"/>
            <a:chExt cx="4220993" cy="1309650"/>
          </a:xfrm>
        </p:grpSpPr>
        <p:sp>
          <p:nvSpPr>
            <p:cNvPr id="31" name="Ofullständig cirkel 3"/>
            <p:cNvSpPr/>
            <p:nvPr/>
          </p:nvSpPr>
          <p:spPr>
            <a:xfrm>
              <a:off x="7033503" y="-654825"/>
              <a:ext cx="4220993" cy="1309650"/>
            </a:xfrm>
            <a:prstGeom prst="pie">
              <a:avLst>
                <a:gd name="adj1" fmla="val 5382572"/>
                <a:gd name="adj2" fmla="val 10815181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2" name="textruta 31"/>
            <p:cNvSpPr txBox="1"/>
            <p:nvPr/>
          </p:nvSpPr>
          <p:spPr>
            <a:xfrm>
              <a:off x="7491881" y="0"/>
              <a:ext cx="1652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800" b="1" dirty="0">
                  <a:solidFill>
                    <a:srgbClr val="FF0000"/>
                  </a:solidFill>
                </a:rPr>
                <a:t>Nytt 2017</a:t>
              </a:r>
            </a:p>
          </p:txBody>
        </p:sp>
      </p:grpSp>
      <p:sp>
        <p:nvSpPr>
          <p:cNvPr id="34" name="textruta 33"/>
          <p:cNvSpPr txBox="1"/>
          <p:nvPr/>
        </p:nvSpPr>
        <p:spPr>
          <a:xfrm>
            <a:off x="1432538" y="6177454"/>
            <a:ext cx="3452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>
                <a:solidFill>
                  <a:schemeClr val="accent6">
                    <a:lumMod val="50000"/>
                  </a:schemeClr>
                </a:solidFill>
              </a:rPr>
              <a:t>”Carbon Footprint”</a:t>
            </a:r>
            <a:endParaRPr lang="sv-SE" sz="3200" b="1" baseline="30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5" name="Picture 4" descr="D:\17096_Geokalkyl_3\djurgarden_done_safe_diff_omkörd\png\CO2_skal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292" y="1768977"/>
            <a:ext cx="1208393" cy="241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ruta 35"/>
          <p:cNvSpPr txBox="1"/>
          <p:nvPr/>
        </p:nvSpPr>
        <p:spPr>
          <a:xfrm>
            <a:off x="1286310" y="1191008"/>
            <a:ext cx="2156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/>
              <a:t>kg CO</a:t>
            </a:r>
            <a:r>
              <a:rPr lang="sv-SE" sz="3200" b="1" baseline="-25000" dirty="0"/>
              <a:t>2</a:t>
            </a:r>
            <a:r>
              <a:rPr lang="sv-SE" sz="3200" b="1" dirty="0"/>
              <a:t>e/m</a:t>
            </a:r>
            <a:r>
              <a:rPr lang="sv-SE" sz="3200" b="1" baseline="30000" dirty="0"/>
              <a:t>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-11828" y="13584"/>
            <a:ext cx="839411" cy="365125"/>
          </a:xfrm>
        </p:spPr>
        <p:txBody>
          <a:bodyPr/>
          <a:lstStyle/>
          <a:p>
            <a:fld id="{13775C5D-CB5D-4BC6-8325-F9F281B47650}" type="slidenum">
              <a:rPr lang="sv-SE" smtClean="0"/>
              <a:pPr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2747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D:\17096_Geokalkyl_3\djurgarden_done_safe_diff_omkörd\png\CO2_Omplacer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4" y="1477994"/>
            <a:ext cx="8011886" cy="538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upp 21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grpSp>
          <p:nvGrpSpPr>
            <p:cNvPr id="23" name="Grupp 22"/>
            <p:cNvGrpSpPr/>
            <p:nvPr/>
          </p:nvGrpSpPr>
          <p:grpSpPr>
            <a:xfrm>
              <a:off x="0" y="0"/>
              <a:ext cx="1132114" cy="6858000"/>
              <a:chOff x="0" y="0"/>
              <a:chExt cx="1132114" cy="6858000"/>
            </a:xfrm>
          </p:grpSpPr>
          <p:sp>
            <p:nvSpPr>
              <p:cNvPr id="25" name="Rektangel 24"/>
              <p:cNvSpPr/>
              <p:nvPr/>
            </p:nvSpPr>
            <p:spPr>
              <a:xfrm>
                <a:off x="0" y="0"/>
                <a:ext cx="1132114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6" name="textruta 25"/>
              <p:cNvSpPr txBox="1"/>
              <p:nvPr/>
            </p:nvSpPr>
            <p:spPr>
              <a:xfrm rot="16200000">
                <a:off x="-2129490" y="2599448"/>
                <a:ext cx="54884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3600" dirty="0">
                    <a:solidFill>
                      <a:schemeClr val="bg1"/>
                    </a:solidFill>
                  </a:rPr>
                  <a:t>Statens geotekniska institut</a:t>
                </a:r>
              </a:p>
            </p:txBody>
          </p:sp>
        </p:grpSp>
        <p:pic>
          <p:nvPicPr>
            <p:cNvPr id="24" name="Picture 13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29" name="textruta 28"/>
          <p:cNvSpPr txBox="1"/>
          <p:nvPr/>
        </p:nvSpPr>
        <p:spPr>
          <a:xfrm>
            <a:off x="1132114" y="186145"/>
            <a:ext cx="5264110" cy="70788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Klimatpåverkan</a:t>
            </a:r>
          </a:p>
        </p:txBody>
      </p:sp>
      <p:pic>
        <p:nvPicPr>
          <p:cNvPr id="27" name="Picture 4" descr="D:\17096_Geokalkyl_3\djurgarden_done_safe_diff_omkörd\png\CO2_skal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292" y="1768977"/>
            <a:ext cx="1208393" cy="241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ruta 27"/>
          <p:cNvSpPr txBox="1"/>
          <p:nvPr/>
        </p:nvSpPr>
        <p:spPr>
          <a:xfrm>
            <a:off x="5242226" y="5288340"/>
            <a:ext cx="38146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b="1" dirty="0"/>
              <a:t>Avtryck CO</a:t>
            </a:r>
            <a:r>
              <a:rPr lang="sv-SE" sz="4800" b="1" baseline="-25000" dirty="0"/>
              <a:t>2</a:t>
            </a:r>
            <a:r>
              <a:rPr lang="sv-SE" sz="4800" b="1" dirty="0"/>
              <a:t>e: </a:t>
            </a:r>
          </a:p>
          <a:p>
            <a:r>
              <a:rPr lang="sv-SE" sz="4800" b="1" dirty="0">
                <a:solidFill>
                  <a:srgbClr val="FF0000"/>
                </a:solidFill>
              </a:rPr>
              <a:t>2100 </a:t>
            </a:r>
            <a:r>
              <a:rPr lang="sv-SE" sz="4800" b="1" dirty="0"/>
              <a:t>ton</a:t>
            </a:r>
            <a:endParaRPr lang="sv-SE" sz="4800" b="1" baseline="30000" dirty="0"/>
          </a:p>
        </p:txBody>
      </p:sp>
      <p:grpSp>
        <p:nvGrpSpPr>
          <p:cNvPr id="30" name="Grupp 29"/>
          <p:cNvGrpSpPr/>
          <p:nvPr/>
        </p:nvGrpSpPr>
        <p:grpSpPr>
          <a:xfrm>
            <a:off x="7033503" y="-654825"/>
            <a:ext cx="4220993" cy="1309650"/>
            <a:chOff x="7033503" y="-654825"/>
            <a:chExt cx="4220993" cy="1309650"/>
          </a:xfrm>
        </p:grpSpPr>
        <p:sp>
          <p:nvSpPr>
            <p:cNvPr id="31" name="Ofullständig cirkel 3"/>
            <p:cNvSpPr/>
            <p:nvPr/>
          </p:nvSpPr>
          <p:spPr>
            <a:xfrm>
              <a:off x="7033503" y="-654825"/>
              <a:ext cx="4220993" cy="1309650"/>
            </a:xfrm>
            <a:prstGeom prst="pie">
              <a:avLst>
                <a:gd name="adj1" fmla="val 5382572"/>
                <a:gd name="adj2" fmla="val 10815181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2" name="textruta 31"/>
            <p:cNvSpPr txBox="1"/>
            <p:nvPr/>
          </p:nvSpPr>
          <p:spPr>
            <a:xfrm>
              <a:off x="7491881" y="0"/>
              <a:ext cx="1652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800" b="1" dirty="0">
                  <a:solidFill>
                    <a:srgbClr val="FF0000"/>
                  </a:solidFill>
                </a:rPr>
                <a:t>Nytt 2017</a:t>
              </a:r>
            </a:p>
          </p:txBody>
        </p:sp>
      </p:grpSp>
      <p:sp>
        <p:nvSpPr>
          <p:cNvPr id="15" name="textruta 14"/>
          <p:cNvSpPr txBox="1"/>
          <p:nvPr/>
        </p:nvSpPr>
        <p:spPr>
          <a:xfrm>
            <a:off x="1432538" y="6177454"/>
            <a:ext cx="3452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>
                <a:solidFill>
                  <a:schemeClr val="accent6">
                    <a:lumMod val="50000"/>
                  </a:schemeClr>
                </a:solidFill>
              </a:rPr>
              <a:t>”Carbon Footprint”</a:t>
            </a:r>
            <a:endParaRPr lang="sv-SE" sz="3200" b="1" baseline="30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1286310" y="1191008"/>
            <a:ext cx="2156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/>
              <a:t>kg CO</a:t>
            </a:r>
            <a:r>
              <a:rPr lang="sv-SE" sz="3200" b="1" baseline="-25000" dirty="0"/>
              <a:t>2</a:t>
            </a:r>
            <a:r>
              <a:rPr lang="sv-SE" sz="3200" b="1" dirty="0"/>
              <a:t>e/m</a:t>
            </a:r>
            <a:r>
              <a:rPr lang="sv-SE" sz="3200" b="1" baseline="30000" dirty="0"/>
              <a:t>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-11828" y="13584"/>
            <a:ext cx="839411" cy="365125"/>
          </a:xfrm>
        </p:spPr>
        <p:txBody>
          <a:bodyPr/>
          <a:lstStyle/>
          <a:p>
            <a:fld id="{13775C5D-CB5D-4BC6-8325-F9F281B47650}" type="slidenum">
              <a:rPr lang="sv-SE" smtClean="0"/>
              <a:pPr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6249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Moln 85"/>
          <p:cNvSpPr/>
          <p:nvPr/>
        </p:nvSpPr>
        <p:spPr>
          <a:xfrm rot="20839040">
            <a:off x="5063673" y="2986463"/>
            <a:ext cx="1042509" cy="376643"/>
          </a:xfrm>
          <a:prstGeom prst="clou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7" name="Moln 86"/>
          <p:cNvSpPr/>
          <p:nvPr/>
        </p:nvSpPr>
        <p:spPr>
          <a:xfrm rot="17245888">
            <a:off x="5732454" y="2749177"/>
            <a:ext cx="680253" cy="1118207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3" name="Moln 82"/>
          <p:cNvSpPr/>
          <p:nvPr/>
        </p:nvSpPr>
        <p:spPr>
          <a:xfrm rot="12347471" flipH="1">
            <a:off x="1894092" y="2947905"/>
            <a:ext cx="782603" cy="376643"/>
          </a:xfrm>
          <a:prstGeom prst="clou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4" name="Moln 83"/>
          <p:cNvSpPr/>
          <p:nvPr/>
        </p:nvSpPr>
        <p:spPr>
          <a:xfrm rot="4354112" flipH="1">
            <a:off x="1465785" y="2862469"/>
            <a:ext cx="680253" cy="839429"/>
          </a:xfrm>
          <a:prstGeom prst="clou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3" name="Grupp 102"/>
          <p:cNvGrpSpPr/>
          <p:nvPr/>
        </p:nvGrpSpPr>
        <p:grpSpPr>
          <a:xfrm>
            <a:off x="1271170" y="4454981"/>
            <a:ext cx="7793560" cy="2256604"/>
            <a:chOff x="1249256" y="4023317"/>
            <a:chExt cx="7793560" cy="2256604"/>
          </a:xfrm>
        </p:grpSpPr>
        <p:grpSp>
          <p:nvGrpSpPr>
            <p:cNvPr id="98" name="Grupp 97"/>
            <p:cNvGrpSpPr/>
            <p:nvPr/>
          </p:nvGrpSpPr>
          <p:grpSpPr>
            <a:xfrm>
              <a:off x="1249256" y="4114408"/>
              <a:ext cx="7793560" cy="2165513"/>
              <a:chOff x="1249256" y="4114408"/>
              <a:chExt cx="7793560" cy="2165513"/>
            </a:xfrm>
          </p:grpSpPr>
          <p:sp>
            <p:nvSpPr>
              <p:cNvPr id="56" name="Moln 55"/>
              <p:cNvSpPr/>
              <p:nvPr/>
            </p:nvSpPr>
            <p:spPr>
              <a:xfrm rot="12347471" flipH="1">
                <a:off x="1808657" y="5293932"/>
                <a:ext cx="782603" cy="376643"/>
              </a:xfrm>
              <a:prstGeom prst="cloud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" name="Moln 56"/>
              <p:cNvSpPr/>
              <p:nvPr/>
            </p:nvSpPr>
            <p:spPr>
              <a:xfrm rot="4354112" flipH="1">
                <a:off x="1583824" y="5272719"/>
                <a:ext cx="680253" cy="606269"/>
              </a:xfrm>
              <a:prstGeom prst="cloud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pic>
            <p:nvPicPr>
              <p:cNvPr id="1026" name="Picture 2" descr="Relaterad bild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369922" y="4369846"/>
                <a:ext cx="1823864" cy="13678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Bildobjekt 100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78418">
                <a:off x="7710262" y="4114408"/>
                <a:ext cx="852217" cy="603255"/>
              </a:xfrm>
              <a:prstGeom prst="rect">
                <a:avLst/>
              </a:prstGeom>
            </p:spPr>
          </p:pic>
          <p:grpSp>
            <p:nvGrpSpPr>
              <p:cNvPr id="30" name="Grupp 29"/>
              <p:cNvGrpSpPr/>
              <p:nvPr/>
            </p:nvGrpSpPr>
            <p:grpSpPr>
              <a:xfrm flipH="1">
                <a:off x="7840498" y="4660693"/>
                <a:ext cx="1202318" cy="786204"/>
                <a:chOff x="6559339" y="2299359"/>
                <a:chExt cx="1114117" cy="786204"/>
              </a:xfrm>
            </p:grpSpPr>
            <p:sp>
              <p:nvSpPr>
                <p:cNvPr id="31" name="Moln 30"/>
                <p:cNvSpPr/>
                <p:nvPr/>
              </p:nvSpPr>
              <p:spPr>
                <a:xfrm>
                  <a:off x="6948264" y="2708920"/>
                  <a:ext cx="725192" cy="376643"/>
                </a:xfrm>
                <a:prstGeom prst="clou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32" name="Moln 31"/>
                <p:cNvSpPr/>
                <p:nvPr/>
              </p:nvSpPr>
              <p:spPr>
                <a:xfrm rot="17245888">
                  <a:off x="6608137" y="2250561"/>
                  <a:ext cx="680253" cy="777849"/>
                </a:xfrm>
                <a:prstGeom prst="clou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sp>
            <p:nvSpPr>
              <p:cNvPr id="34" name="textruta 33"/>
              <p:cNvSpPr txBox="1"/>
              <p:nvPr/>
            </p:nvSpPr>
            <p:spPr>
              <a:xfrm>
                <a:off x="8299827" y="4787222"/>
                <a:ext cx="6542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b="1" dirty="0">
                    <a:solidFill>
                      <a:schemeClr val="bg1"/>
                    </a:solidFill>
                  </a:rPr>
                  <a:t>+</a:t>
                </a:r>
                <a:r>
                  <a:rPr lang="sv-SE" b="1" dirty="0" err="1">
                    <a:solidFill>
                      <a:schemeClr val="bg1"/>
                    </a:solidFill>
                  </a:rPr>
                  <a:t>CO</a:t>
                </a:r>
                <a:r>
                  <a:rPr lang="sv-SE" b="1" baseline="-25000" dirty="0" err="1">
                    <a:solidFill>
                      <a:schemeClr val="bg1"/>
                    </a:solidFill>
                  </a:rPr>
                  <a:t>2</a:t>
                </a:r>
                <a:endParaRPr lang="sv-SE" b="1" baseline="-25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4" name="Rak koppling 53"/>
              <p:cNvCxnSpPr/>
              <p:nvPr/>
            </p:nvCxnSpPr>
            <p:spPr>
              <a:xfrm flipH="1">
                <a:off x="7734070" y="4560966"/>
                <a:ext cx="11291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ktangel 39"/>
              <p:cNvSpPr/>
              <p:nvPr/>
            </p:nvSpPr>
            <p:spPr>
              <a:xfrm>
                <a:off x="1249256" y="5482254"/>
                <a:ext cx="7776863" cy="79766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3" name="Moln 62"/>
              <p:cNvSpPr/>
              <p:nvPr/>
            </p:nvSpPr>
            <p:spPr>
              <a:xfrm rot="5140306">
                <a:off x="3514909" y="5053367"/>
                <a:ext cx="680253" cy="1118207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4" name="Rektangel 63"/>
              <p:cNvSpPr/>
              <p:nvPr/>
            </p:nvSpPr>
            <p:spPr>
              <a:xfrm>
                <a:off x="3049494" y="5446897"/>
                <a:ext cx="1080845" cy="2704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5" name="Rektangel 64"/>
              <p:cNvSpPr/>
              <p:nvPr/>
            </p:nvSpPr>
            <p:spPr>
              <a:xfrm>
                <a:off x="3536900" y="5424295"/>
                <a:ext cx="1080845" cy="3509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pic>
            <p:nvPicPr>
              <p:cNvPr id="49" name="Bildobjekt 4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5973" y="5231118"/>
                <a:ext cx="800441" cy="716006"/>
              </a:xfrm>
              <a:prstGeom prst="rect">
                <a:avLst/>
              </a:prstGeom>
            </p:spPr>
          </p:pic>
          <p:sp>
            <p:nvSpPr>
              <p:cNvPr id="97" name="Båge 96"/>
              <p:cNvSpPr/>
              <p:nvPr/>
            </p:nvSpPr>
            <p:spPr>
              <a:xfrm rot="20825835" flipH="1">
                <a:off x="4505599" y="4529125"/>
                <a:ext cx="3121347" cy="1386355"/>
              </a:xfrm>
              <a:prstGeom prst="arc">
                <a:avLst>
                  <a:gd name="adj1" fmla="val 11710168"/>
                  <a:gd name="adj2" fmla="val 20895996"/>
                </a:avLst>
              </a:prstGeom>
              <a:ln w="825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0" name="Båge 99"/>
              <p:cNvSpPr/>
              <p:nvPr/>
            </p:nvSpPr>
            <p:spPr>
              <a:xfrm>
                <a:off x="2015631" y="4918819"/>
                <a:ext cx="1582752" cy="1306837"/>
              </a:xfrm>
              <a:prstGeom prst="arc">
                <a:avLst>
                  <a:gd name="adj1" fmla="val 13002438"/>
                  <a:gd name="adj2" fmla="val 20895996"/>
                </a:avLst>
              </a:prstGeom>
              <a:ln w="82550">
                <a:solidFill>
                  <a:schemeClr val="accent3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102" name="textruta 101"/>
            <p:cNvSpPr txBox="1"/>
            <p:nvPr/>
          </p:nvSpPr>
          <p:spPr>
            <a:xfrm>
              <a:off x="5013130" y="4023317"/>
              <a:ext cx="15792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400" b="1" dirty="0">
                  <a:solidFill>
                    <a:srgbClr val="FF0000"/>
                  </a:solidFill>
                </a:rPr>
                <a:t>underskott</a:t>
              </a:r>
            </a:p>
          </p:txBody>
        </p:sp>
      </p:grpSp>
      <p:pic>
        <p:nvPicPr>
          <p:cNvPr id="78" name="Bildobjekt 7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8418">
            <a:off x="7546648" y="1734729"/>
            <a:ext cx="852217" cy="603255"/>
          </a:xfrm>
          <a:prstGeom prst="rect">
            <a:avLst/>
          </a:prstGeom>
        </p:spPr>
      </p:pic>
      <p:grpSp>
        <p:nvGrpSpPr>
          <p:cNvPr id="42" name="Grupp 41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grpSp>
          <p:nvGrpSpPr>
            <p:cNvPr id="43" name="Grupp 42"/>
            <p:cNvGrpSpPr/>
            <p:nvPr/>
          </p:nvGrpSpPr>
          <p:grpSpPr>
            <a:xfrm>
              <a:off x="0" y="0"/>
              <a:ext cx="1132114" cy="6858000"/>
              <a:chOff x="0" y="0"/>
              <a:chExt cx="1132114" cy="6858000"/>
            </a:xfrm>
          </p:grpSpPr>
          <p:sp>
            <p:nvSpPr>
              <p:cNvPr id="45" name="Rektangel 44"/>
              <p:cNvSpPr/>
              <p:nvPr/>
            </p:nvSpPr>
            <p:spPr>
              <a:xfrm>
                <a:off x="0" y="0"/>
                <a:ext cx="1132114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6" name="textruta 45"/>
              <p:cNvSpPr txBox="1"/>
              <p:nvPr/>
            </p:nvSpPr>
            <p:spPr>
              <a:xfrm rot="16200000">
                <a:off x="-2129490" y="2599448"/>
                <a:ext cx="54884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3600" dirty="0">
                    <a:solidFill>
                      <a:schemeClr val="bg1"/>
                    </a:solidFill>
                  </a:rPr>
                  <a:t>Statens geotekniska institut</a:t>
                </a:r>
              </a:p>
            </p:txBody>
          </p:sp>
        </p:grpSp>
        <p:pic>
          <p:nvPicPr>
            <p:cNvPr id="44" name="Picture 13"/>
            <p:cNvPicPr>
              <a:picLocks noChangeAspect="1" noChangeArrowheads="1"/>
            </p:cNvPicPr>
            <p:nvPr/>
          </p:nvPicPr>
          <p:blipFill>
            <a:blip r:embed="rId6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pic>
        <p:nvPicPr>
          <p:cNvPr id="74" name="Bildobjekt 7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023" y="2344221"/>
            <a:ext cx="1138285" cy="905679"/>
          </a:xfrm>
          <a:prstGeom prst="rect">
            <a:avLst/>
          </a:prstGeom>
        </p:spPr>
      </p:pic>
      <p:grpSp>
        <p:nvGrpSpPr>
          <p:cNvPr id="75" name="Grupp 74"/>
          <p:cNvGrpSpPr/>
          <p:nvPr/>
        </p:nvGrpSpPr>
        <p:grpSpPr>
          <a:xfrm>
            <a:off x="6898170" y="2373476"/>
            <a:ext cx="1114117" cy="786204"/>
            <a:chOff x="6559339" y="2299359"/>
            <a:chExt cx="1114117" cy="786204"/>
          </a:xfrm>
        </p:grpSpPr>
        <p:sp>
          <p:nvSpPr>
            <p:cNvPr id="80" name="Moln 79"/>
            <p:cNvSpPr/>
            <p:nvPr/>
          </p:nvSpPr>
          <p:spPr>
            <a:xfrm>
              <a:off x="6948264" y="2708920"/>
              <a:ext cx="725192" cy="376643"/>
            </a:xfrm>
            <a:prstGeom prst="clou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1" name="Moln 80"/>
            <p:cNvSpPr/>
            <p:nvPr/>
          </p:nvSpPr>
          <p:spPr>
            <a:xfrm rot="17245888">
              <a:off x="6608137" y="2250561"/>
              <a:ext cx="680253" cy="777849"/>
            </a:xfrm>
            <a:prstGeom prst="clou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76" name="textruta 75"/>
          <p:cNvSpPr txBox="1"/>
          <p:nvPr/>
        </p:nvSpPr>
        <p:spPr>
          <a:xfrm>
            <a:off x="7004685" y="2566479"/>
            <a:ext cx="654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+</a:t>
            </a:r>
            <a:r>
              <a:rPr lang="sv-SE" b="1" dirty="0" err="1">
                <a:solidFill>
                  <a:schemeClr val="bg1"/>
                </a:solidFill>
              </a:rPr>
              <a:t>CO</a:t>
            </a:r>
            <a:r>
              <a:rPr lang="sv-SE" b="1" baseline="-25000" dirty="0" err="1">
                <a:solidFill>
                  <a:schemeClr val="bg1"/>
                </a:solidFill>
              </a:rPr>
              <a:t>2</a:t>
            </a:r>
            <a:endParaRPr lang="sv-SE" b="1" baseline="-25000" dirty="0">
              <a:solidFill>
                <a:schemeClr val="bg1"/>
              </a:solidFill>
            </a:endParaRPr>
          </a:p>
        </p:txBody>
      </p:sp>
      <p:sp>
        <p:nvSpPr>
          <p:cNvPr id="79" name="textruta 78"/>
          <p:cNvSpPr txBox="1"/>
          <p:nvPr/>
        </p:nvSpPr>
        <p:spPr>
          <a:xfrm>
            <a:off x="7473367" y="19991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±</a:t>
            </a:r>
          </a:p>
        </p:txBody>
      </p:sp>
      <p:sp>
        <p:nvSpPr>
          <p:cNvPr id="82" name="Rektangel 81"/>
          <p:cNvSpPr/>
          <p:nvPr/>
        </p:nvSpPr>
        <p:spPr>
          <a:xfrm>
            <a:off x="1281547" y="3223477"/>
            <a:ext cx="7776863" cy="7976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8" name="Moln 87"/>
          <p:cNvSpPr/>
          <p:nvPr/>
        </p:nvSpPr>
        <p:spPr>
          <a:xfrm rot="5140306">
            <a:off x="3547200" y="2794590"/>
            <a:ext cx="680253" cy="1118207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9" name="Rektangel 88"/>
          <p:cNvSpPr/>
          <p:nvPr/>
        </p:nvSpPr>
        <p:spPr>
          <a:xfrm>
            <a:off x="3081785" y="3188120"/>
            <a:ext cx="1080845" cy="27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0" name="Rektangel 89"/>
          <p:cNvSpPr/>
          <p:nvPr/>
        </p:nvSpPr>
        <p:spPr>
          <a:xfrm>
            <a:off x="3569191" y="3165518"/>
            <a:ext cx="1080845" cy="350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1" name="Bildobjekt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264" y="2972341"/>
            <a:ext cx="800441" cy="716006"/>
          </a:xfrm>
          <a:prstGeom prst="rect">
            <a:avLst/>
          </a:prstGeom>
        </p:spPr>
      </p:pic>
      <p:cxnSp>
        <p:nvCxnSpPr>
          <p:cNvPr id="68" name="Rak koppling 67"/>
          <p:cNvCxnSpPr/>
          <p:nvPr/>
        </p:nvCxnSpPr>
        <p:spPr>
          <a:xfrm>
            <a:off x="1425562" y="1052352"/>
            <a:ext cx="0" cy="511413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ak koppling 70"/>
          <p:cNvCxnSpPr/>
          <p:nvPr/>
        </p:nvCxnSpPr>
        <p:spPr>
          <a:xfrm>
            <a:off x="6610138" y="1245529"/>
            <a:ext cx="0" cy="490347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Båge 92"/>
          <p:cNvSpPr/>
          <p:nvPr/>
        </p:nvSpPr>
        <p:spPr>
          <a:xfrm rot="19599618">
            <a:off x="5283578" y="2079790"/>
            <a:ext cx="2653121" cy="1783135"/>
          </a:xfrm>
          <a:prstGeom prst="arc">
            <a:avLst>
              <a:gd name="adj1" fmla="val 13002438"/>
              <a:gd name="adj2" fmla="val 20895996"/>
            </a:avLst>
          </a:prstGeom>
          <a:ln w="825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9" name="Båge 98"/>
          <p:cNvSpPr/>
          <p:nvPr/>
        </p:nvSpPr>
        <p:spPr>
          <a:xfrm>
            <a:off x="2018634" y="2646802"/>
            <a:ext cx="1582752" cy="1306837"/>
          </a:xfrm>
          <a:prstGeom prst="arc">
            <a:avLst>
              <a:gd name="adj1" fmla="val 13002438"/>
              <a:gd name="adj2" fmla="val 20895996"/>
            </a:avLst>
          </a:prstGeom>
          <a:ln w="825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8" name="textruta 107"/>
          <p:cNvSpPr txBox="1"/>
          <p:nvPr/>
        </p:nvSpPr>
        <p:spPr>
          <a:xfrm>
            <a:off x="5238395" y="1551930"/>
            <a:ext cx="1391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solidFill>
                  <a:srgbClr val="FF0000"/>
                </a:solidFill>
              </a:rPr>
              <a:t>överskott</a:t>
            </a:r>
          </a:p>
        </p:txBody>
      </p:sp>
      <p:grpSp>
        <p:nvGrpSpPr>
          <p:cNvPr id="51" name="Grupp 50"/>
          <p:cNvGrpSpPr/>
          <p:nvPr/>
        </p:nvGrpSpPr>
        <p:grpSpPr>
          <a:xfrm>
            <a:off x="7033503" y="-654825"/>
            <a:ext cx="4220993" cy="1309650"/>
            <a:chOff x="7033503" y="-654825"/>
            <a:chExt cx="4220993" cy="1309650"/>
          </a:xfrm>
        </p:grpSpPr>
        <p:sp>
          <p:nvSpPr>
            <p:cNvPr id="52" name="Ofullständig cirkel 51"/>
            <p:cNvSpPr/>
            <p:nvPr/>
          </p:nvSpPr>
          <p:spPr>
            <a:xfrm>
              <a:off x="7033503" y="-654825"/>
              <a:ext cx="4220993" cy="1309650"/>
            </a:xfrm>
            <a:prstGeom prst="pie">
              <a:avLst>
                <a:gd name="adj1" fmla="val 5382572"/>
                <a:gd name="adj2" fmla="val 10815181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53" name="textruta 52"/>
            <p:cNvSpPr txBox="1"/>
            <p:nvPr/>
          </p:nvSpPr>
          <p:spPr>
            <a:xfrm>
              <a:off x="7491881" y="0"/>
              <a:ext cx="1652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800" b="1" dirty="0">
                  <a:solidFill>
                    <a:srgbClr val="FF0000"/>
                  </a:solidFill>
                </a:rPr>
                <a:t>Nytt 2017</a:t>
              </a:r>
            </a:p>
          </p:txBody>
        </p:sp>
      </p:grpSp>
      <p:sp>
        <p:nvSpPr>
          <p:cNvPr id="55" name="textruta 54"/>
          <p:cNvSpPr txBox="1"/>
          <p:nvPr/>
        </p:nvSpPr>
        <p:spPr>
          <a:xfrm>
            <a:off x="1132114" y="186145"/>
            <a:ext cx="5264110" cy="70788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Användbara massor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-11828" y="13584"/>
            <a:ext cx="839411" cy="365125"/>
          </a:xfrm>
        </p:spPr>
        <p:txBody>
          <a:bodyPr/>
          <a:lstStyle/>
          <a:p>
            <a:fld id="{13775C5D-CB5D-4BC6-8325-F9F281B47650}" type="slidenum">
              <a:rPr lang="sv-SE" smtClean="0"/>
              <a:pPr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016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p 41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grpSp>
          <p:nvGrpSpPr>
            <p:cNvPr id="43" name="Grupp 42"/>
            <p:cNvGrpSpPr/>
            <p:nvPr/>
          </p:nvGrpSpPr>
          <p:grpSpPr>
            <a:xfrm>
              <a:off x="0" y="0"/>
              <a:ext cx="1132114" cy="6858000"/>
              <a:chOff x="0" y="0"/>
              <a:chExt cx="1132114" cy="6858000"/>
            </a:xfrm>
          </p:grpSpPr>
          <p:sp>
            <p:nvSpPr>
              <p:cNvPr id="45" name="Rektangel 44"/>
              <p:cNvSpPr/>
              <p:nvPr/>
            </p:nvSpPr>
            <p:spPr>
              <a:xfrm>
                <a:off x="0" y="0"/>
                <a:ext cx="1132114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6" name="textruta 45"/>
              <p:cNvSpPr txBox="1"/>
              <p:nvPr/>
            </p:nvSpPr>
            <p:spPr>
              <a:xfrm rot="16200000">
                <a:off x="-2129490" y="2599448"/>
                <a:ext cx="54884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3600" dirty="0">
                    <a:solidFill>
                      <a:schemeClr val="bg1"/>
                    </a:solidFill>
                  </a:rPr>
                  <a:t>Statens geotekniska institut</a:t>
                </a:r>
              </a:p>
            </p:txBody>
          </p:sp>
        </p:grpSp>
        <p:pic>
          <p:nvPicPr>
            <p:cNvPr id="44" name="Picture 13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grpSp>
        <p:nvGrpSpPr>
          <p:cNvPr id="28" name="Grupp 27"/>
          <p:cNvGrpSpPr/>
          <p:nvPr/>
        </p:nvGrpSpPr>
        <p:grpSpPr>
          <a:xfrm>
            <a:off x="7033503" y="-654825"/>
            <a:ext cx="4220993" cy="1309650"/>
            <a:chOff x="7033503" y="-654825"/>
            <a:chExt cx="4220993" cy="1309650"/>
          </a:xfrm>
        </p:grpSpPr>
        <p:sp>
          <p:nvSpPr>
            <p:cNvPr id="29" name="Ofullständig cirkel 28"/>
            <p:cNvSpPr/>
            <p:nvPr/>
          </p:nvSpPr>
          <p:spPr>
            <a:xfrm>
              <a:off x="7033503" y="-654825"/>
              <a:ext cx="4220993" cy="1309650"/>
            </a:xfrm>
            <a:prstGeom prst="pie">
              <a:avLst>
                <a:gd name="adj1" fmla="val 5382572"/>
                <a:gd name="adj2" fmla="val 10815181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0" name="textruta 29"/>
            <p:cNvSpPr txBox="1"/>
            <p:nvPr/>
          </p:nvSpPr>
          <p:spPr>
            <a:xfrm>
              <a:off x="7491881" y="0"/>
              <a:ext cx="1652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800" b="1" dirty="0">
                  <a:solidFill>
                    <a:srgbClr val="FF0000"/>
                  </a:solidFill>
                </a:rPr>
                <a:t>Nytt 2017</a:t>
              </a:r>
            </a:p>
          </p:txBody>
        </p:sp>
      </p:grpSp>
      <p:grpSp>
        <p:nvGrpSpPr>
          <p:cNvPr id="2" name="Grupp 1"/>
          <p:cNvGrpSpPr/>
          <p:nvPr/>
        </p:nvGrpSpPr>
        <p:grpSpPr>
          <a:xfrm>
            <a:off x="1218698" y="1098918"/>
            <a:ext cx="7776863" cy="5179514"/>
            <a:chOff x="1250163" y="1096387"/>
            <a:chExt cx="7776863" cy="5179514"/>
          </a:xfrm>
        </p:grpSpPr>
        <p:sp>
          <p:nvSpPr>
            <p:cNvPr id="83" name="Moln 82"/>
            <p:cNvSpPr/>
            <p:nvPr/>
          </p:nvSpPr>
          <p:spPr>
            <a:xfrm rot="12347471" flipH="1">
              <a:off x="1862708" y="2991940"/>
              <a:ext cx="782603" cy="376643"/>
            </a:xfrm>
            <a:prstGeom prst="cloud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4" name="Moln 83"/>
            <p:cNvSpPr/>
            <p:nvPr/>
          </p:nvSpPr>
          <p:spPr>
            <a:xfrm rot="4354112" flipH="1">
              <a:off x="1434401" y="2906504"/>
              <a:ext cx="680253" cy="839429"/>
            </a:xfrm>
            <a:prstGeom prst="cloud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2" name="Rektangel 81"/>
            <p:cNvSpPr/>
            <p:nvPr/>
          </p:nvSpPr>
          <p:spPr>
            <a:xfrm>
              <a:off x="1250163" y="3267512"/>
              <a:ext cx="7776863" cy="79766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8" name="Moln 87"/>
            <p:cNvSpPr/>
            <p:nvPr/>
          </p:nvSpPr>
          <p:spPr>
            <a:xfrm rot="5140306">
              <a:off x="4395166" y="2867097"/>
              <a:ext cx="680253" cy="643617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0" name="Rektangel 89"/>
            <p:cNvSpPr/>
            <p:nvPr/>
          </p:nvSpPr>
          <p:spPr>
            <a:xfrm>
              <a:off x="4346506" y="3063206"/>
              <a:ext cx="729563" cy="3351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1" name="Bildobjekt 9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76070" y="2670870"/>
              <a:ext cx="829847" cy="716006"/>
            </a:xfrm>
            <a:prstGeom prst="rect">
              <a:avLst/>
            </a:prstGeom>
          </p:spPr>
        </p:pic>
        <p:cxnSp>
          <p:nvCxnSpPr>
            <p:cNvPr id="68" name="Rak koppling 67"/>
            <p:cNvCxnSpPr/>
            <p:nvPr/>
          </p:nvCxnSpPr>
          <p:spPr>
            <a:xfrm>
              <a:off x="1394178" y="1096387"/>
              <a:ext cx="0" cy="252028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ak koppling 70"/>
            <p:cNvCxnSpPr/>
            <p:nvPr/>
          </p:nvCxnSpPr>
          <p:spPr>
            <a:xfrm>
              <a:off x="6578754" y="1289564"/>
              <a:ext cx="0" cy="2399111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0" name="Picture 6" descr="Bildresultat för clip art circular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7201" y="1466327"/>
              <a:ext cx="1075838" cy="1075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" name="Båge 98"/>
            <p:cNvSpPr/>
            <p:nvPr/>
          </p:nvSpPr>
          <p:spPr>
            <a:xfrm>
              <a:off x="1987250" y="2690837"/>
              <a:ext cx="2719296" cy="1306837"/>
            </a:xfrm>
            <a:prstGeom prst="arc">
              <a:avLst>
                <a:gd name="adj1" fmla="val 12125675"/>
                <a:gd name="adj2" fmla="val 21231009"/>
              </a:avLst>
            </a:prstGeom>
            <a:ln w="8255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8" name="textruta 107"/>
            <p:cNvSpPr txBox="1"/>
            <p:nvPr/>
          </p:nvSpPr>
          <p:spPr>
            <a:xfrm>
              <a:off x="4594009" y="1732092"/>
              <a:ext cx="10262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400" b="1" dirty="0">
                  <a:solidFill>
                    <a:schemeClr val="accent3">
                      <a:lumMod val="75000"/>
                    </a:schemeClr>
                  </a:solidFill>
                </a:rPr>
                <a:t>Balans</a:t>
              </a:r>
            </a:p>
          </p:txBody>
        </p:sp>
        <p:pic>
          <p:nvPicPr>
            <p:cNvPr id="32" name="Picture 5" descr="D:\17096_Geokalkyl_3\djurgarden_done_safe_diff_omkörd\png\massbalans_3_borttransport2_plus_minus_0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4727" y="4065179"/>
              <a:ext cx="7772299" cy="2189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ktangel med rundade hörn 32"/>
            <p:cNvSpPr/>
            <p:nvPr/>
          </p:nvSpPr>
          <p:spPr>
            <a:xfrm>
              <a:off x="6506746" y="5920923"/>
              <a:ext cx="288032" cy="354978"/>
            </a:xfrm>
            <a:prstGeom prst="round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5" name="textruta 24"/>
          <p:cNvSpPr txBox="1"/>
          <p:nvPr/>
        </p:nvSpPr>
        <p:spPr>
          <a:xfrm>
            <a:off x="1132114" y="186145"/>
            <a:ext cx="5264110" cy="70788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Användbara massor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4"/>
          </p:nvPr>
        </p:nvSpPr>
        <p:spPr>
          <a:xfrm>
            <a:off x="-11828" y="13584"/>
            <a:ext cx="839411" cy="365125"/>
          </a:xfrm>
        </p:spPr>
        <p:txBody>
          <a:bodyPr/>
          <a:lstStyle/>
          <a:p>
            <a:fld id="{13775C5D-CB5D-4BC6-8325-F9F281B47650}" type="slidenum">
              <a:rPr lang="sv-SE" smtClean="0"/>
              <a:pPr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2048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4581053" y="5649362"/>
            <a:ext cx="4562947" cy="70788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sz="4000" b="1" dirty="0">
                <a:solidFill>
                  <a:schemeClr val="bg1"/>
                </a:solidFill>
              </a:rPr>
              <a:t>Exploatering?</a:t>
            </a:r>
          </a:p>
        </p:txBody>
      </p:sp>
      <p:sp>
        <p:nvSpPr>
          <p:cNvPr id="10" name="Rektangel 9"/>
          <p:cNvSpPr/>
          <p:nvPr/>
        </p:nvSpPr>
        <p:spPr>
          <a:xfrm>
            <a:off x="0" y="0"/>
            <a:ext cx="11321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/>
          <p:cNvSpPr txBox="1"/>
          <p:nvPr/>
        </p:nvSpPr>
        <p:spPr>
          <a:xfrm rot="16200000">
            <a:off x="-2129490" y="2599448"/>
            <a:ext cx="5488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>
                <a:solidFill>
                  <a:schemeClr val="bg1"/>
                </a:solidFill>
              </a:rPr>
              <a:t>Statens geotekniska institut</a:t>
            </a:r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3" cstate="print">
            <a:lum bright="100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0853" y="5747863"/>
            <a:ext cx="754506" cy="85918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4" name="Ellips 13"/>
          <p:cNvSpPr/>
          <p:nvPr/>
        </p:nvSpPr>
        <p:spPr>
          <a:xfrm>
            <a:off x="4472409" y="2498757"/>
            <a:ext cx="1312753" cy="1276539"/>
          </a:xfrm>
          <a:prstGeom prst="ellipse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/>
          <p:cNvSpPr txBox="1"/>
          <p:nvPr/>
        </p:nvSpPr>
        <p:spPr>
          <a:xfrm>
            <a:off x="4816444" y="2453489"/>
            <a:ext cx="7072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800" b="1" dirty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28676" name="Picture 4" descr="http://www.prodis.se/sites/default/files/images/styles/sidospalt-bild/public/sverigekarta4.jpg?itok=L1S2ot4j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48" y="679515"/>
            <a:ext cx="2576672" cy="605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Båge 16"/>
          <p:cNvSpPr/>
          <p:nvPr/>
        </p:nvSpPr>
        <p:spPr>
          <a:xfrm rot="1824378">
            <a:off x="2669338" y="2104807"/>
            <a:ext cx="2284329" cy="437218"/>
          </a:xfrm>
          <a:prstGeom prst="arc">
            <a:avLst>
              <a:gd name="adj1" fmla="val 11081749"/>
              <a:gd name="adj2" fmla="val 21058616"/>
            </a:avLst>
          </a:prstGeom>
          <a:ln w="539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Båge 17"/>
          <p:cNvSpPr/>
          <p:nvPr/>
        </p:nvSpPr>
        <p:spPr>
          <a:xfrm rot="21104941">
            <a:off x="1836436" y="2973934"/>
            <a:ext cx="3124878" cy="910135"/>
          </a:xfrm>
          <a:prstGeom prst="arc">
            <a:avLst>
              <a:gd name="adj1" fmla="val 11864584"/>
              <a:gd name="adj2" fmla="val 20713420"/>
            </a:avLst>
          </a:prstGeom>
          <a:ln w="539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Båge 18"/>
          <p:cNvSpPr/>
          <p:nvPr/>
        </p:nvSpPr>
        <p:spPr>
          <a:xfrm rot="19248502">
            <a:off x="1058387" y="4630961"/>
            <a:ext cx="5052011" cy="1131401"/>
          </a:xfrm>
          <a:prstGeom prst="arc">
            <a:avLst>
              <a:gd name="adj1" fmla="val 11161643"/>
              <a:gd name="adj2" fmla="val 20925111"/>
            </a:avLst>
          </a:prstGeom>
          <a:ln w="539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Båge 19"/>
          <p:cNvSpPr/>
          <p:nvPr/>
        </p:nvSpPr>
        <p:spPr>
          <a:xfrm rot="19433580">
            <a:off x="1636682" y="4104514"/>
            <a:ext cx="3449539" cy="613198"/>
          </a:xfrm>
          <a:prstGeom prst="arc">
            <a:avLst>
              <a:gd name="adj1" fmla="val 11081749"/>
              <a:gd name="adj2" fmla="val 21329797"/>
            </a:avLst>
          </a:prstGeom>
          <a:ln w="539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/>
          <p:cNvSpPr txBox="1"/>
          <p:nvPr/>
        </p:nvSpPr>
        <p:spPr>
          <a:xfrm>
            <a:off x="4581053" y="6357248"/>
            <a:ext cx="456294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2000" dirty="0"/>
              <a:t>ÖP/FÖP ”Nyexploatering” eller förtätning?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2242846" y="6557303"/>
            <a:ext cx="2131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Illustration: Google Earth, 2018</a:t>
            </a:r>
          </a:p>
        </p:txBody>
      </p:sp>
      <p:sp>
        <p:nvSpPr>
          <p:cNvPr id="16" name="Platshållare för bildnummer 15"/>
          <p:cNvSpPr>
            <a:spLocks noGrp="1"/>
          </p:cNvSpPr>
          <p:nvPr>
            <p:ph type="sldNum" sz="quarter" idx="4"/>
          </p:nvPr>
        </p:nvSpPr>
        <p:spPr>
          <a:xfrm>
            <a:off x="-11828" y="13584"/>
            <a:ext cx="839411" cy="365125"/>
          </a:xfrm>
        </p:spPr>
        <p:txBody>
          <a:bodyPr/>
          <a:lstStyle/>
          <a:p>
            <a:fld id="{13775C5D-CB5D-4BC6-8325-F9F281B47650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6523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43" y="1"/>
            <a:ext cx="80350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0" y="0"/>
            <a:ext cx="11321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4283969" y="5649362"/>
            <a:ext cx="4860032" cy="369332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b="1" dirty="0">
                <a:solidFill>
                  <a:schemeClr val="bg1"/>
                </a:solidFill>
              </a:rPr>
              <a:t>Planskiss (byggnader, hårdgjorda ytor, grönytor)  </a:t>
            </a:r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 cstate="print">
            <a:lum bright="100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0853" y="5747863"/>
            <a:ext cx="754506" cy="85918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textruta 9"/>
          <p:cNvSpPr txBox="1"/>
          <p:nvPr/>
        </p:nvSpPr>
        <p:spPr>
          <a:xfrm rot="16200000">
            <a:off x="-2129490" y="2599448"/>
            <a:ext cx="5488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>
                <a:solidFill>
                  <a:schemeClr val="bg1"/>
                </a:solidFill>
              </a:rPr>
              <a:t>Statens geotekniska institut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6228184" y="6357248"/>
            <a:ext cx="29158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2000" dirty="0"/>
              <a:t>Uppgifter från kommunen</a:t>
            </a: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4"/>
          </p:nvPr>
        </p:nvSpPr>
        <p:spPr>
          <a:xfrm>
            <a:off x="-11828" y="13584"/>
            <a:ext cx="839411" cy="365125"/>
          </a:xfrm>
        </p:spPr>
        <p:txBody>
          <a:bodyPr/>
          <a:lstStyle/>
          <a:p>
            <a:fld id="{13775C5D-CB5D-4BC6-8325-F9F281B47650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6914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21" y="0"/>
            <a:ext cx="80282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 3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sp>
          <p:nvSpPr>
            <p:cNvPr id="3" name="Rektangel 2"/>
            <p:cNvSpPr/>
            <p:nvPr/>
          </p:nvSpPr>
          <p:spPr>
            <a:xfrm>
              <a:off x="0" y="0"/>
              <a:ext cx="1132114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" name="textruta 1"/>
            <p:cNvSpPr txBox="1"/>
            <p:nvPr/>
          </p:nvSpPr>
          <p:spPr>
            <a:xfrm rot="16200000">
              <a:off x="423786" y="3696737"/>
              <a:ext cx="1847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sv-SE" sz="4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ruta 5"/>
          <p:cNvSpPr txBox="1"/>
          <p:nvPr/>
        </p:nvSpPr>
        <p:spPr>
          <a:xfrm>
            <a:off x="4581053" y="5649362"/>
            <a:ext cx="4562947" cy="70788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sz="4000" b="1" dirty="0">
                <a:solidFill>
                  <a:schemeClr val="bg1"/>
                </a:solidFill>
              </a:rPr>
              <a:t>Terrängmodell - NH</a:t>
            </a:r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4" cstate="print">
            <a:lum bright="100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0853" y="5747863"/>
            <a:ext cx="754506" cy="85918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textruta 7"/>
          <p:cNvSpPr txBox="1"/>
          <p:nvPr/>
        </p:nvSpPr>
        <p:spPr>
          <a:xfrm rot="16200000">
            <a:off x="-2129490" y="2599448"/>
            <a:ext cx="5488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>
                <a:solidFill>
                  <a:schemeClr val="bg1"/>
                </a:solidFill>
              </a:rPr>
              <a:t>Statens geotekniska institut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57248"/>
            <a:ext cx="19812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latshållare för bildnummer 13"/>
          <p:cNvSpPr>
            <a:spLocks noGrp="1"/>
          </p:cNvSpPr>
          <p:nvPr>
            <p:ph type="sldNum" sz="quarter" idx="4"/>
          </p:nvPr>
        </p:nvSpPr>
        <p:spPr>
          <a:xfrm>
            <a:off x="-11828" y="13584"/>
            <a:ext cx="839411" cy="365125"/>
          </a:xfrm>
        </p:spPr>
        <p:txBody>
          <a:bodyPr/>
          <a:lstStyle/>
          <a:p>
            <a:fld id="{13775C5D-CB5D-4BC6-8325-F9F281B47650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9776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37" y="1"/>
            <a:ext cx="8036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4581053" y="5649362"/>
            <a:ext cx="4562947" cy="70788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sz="4000" b="1" dirty="0">
                <a:solidFill>
                  <a:schemeClr val="bg1"/>
                </a:solidFill>
              </a:rPr>
              <a:t>Jordartsmodell</a:t>
            </a:r>
          </a:p>
        </p:txBody>
      </p:sp>
      <p:grpSp>
        <p:nvGrpSpPr>
          <p:cNvPr id="2" name="Grupp 1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sp>
          <p:nvSpPr>
            <p:cNvPr id="6" name="Rektangel 5"/>
            <p:cNvSpPr/>
            <p:nvPr/>
          </p:nvSpPr>
          <p:spPr>
            <a:xfrm>
              <a:off x="0" y="0"/>
              <a:ext cx="1132114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0" name="textruta 9"/>
            <p:cNvSpPr txBox="1"/>
            <p:nvPr/>
          </p:nvSpPr>
          <p:spPr>
            <a:xfrm rot="16200000">
              <a:off x="-2129490" y="2599448"/>
              <a:ext cx="54884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600" dirty="0">
                  <a:solidFill>
                    <a:schemeClr val="bg1"/>
                  </a:solidFill>
                </a:rPr>
                <a:t>Statens geotekniska institut</a:t>
              </a: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57248"/>
            <a:ext cx="19812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latshållare för bildnummer 13"/>
          <p:cNvSpPr>
            <a:spLocks noGrp="1"/>
          </p:cNvSpPr>
          <p:nvPr>
            <p:ph type="sldNum" sz="quarter" idx="4"/>
          </p:nvPr>
        </p:nvSpPr>
        <p:spPr>
          <a:xfrm>
            <a:off x="-11828" y="13584"/>
            <a:ext cx="839411" cy="365125"/>
          </a:xfrm>
        </p:spPr>
        <p:txBody>
          <a:bodyPr/>
          <a:lstStyle/>
          <a:p>
            <a:fld id="{13775C5D-CB5D-4BC6-8325-F9F281B47650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6275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05" y="1"/>
            <a:ext cx="802009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4581053" y="5649362"/>
            <a:ext cx="4562947" cy="70788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v-SE" sz="4000" b="1" dirty="0">
                <a:solidFill>
                  <a:schemeClr val="bg1"/>
                </a:solidFill>
              </a:rPr>
              <a:t>Klimatanpassning</a:t>
            </a:r>
          </a:p>
        </p:txBody>
      </p:sp>
      <p:grpSp>
        <p:nvGrpSpPr>
          <p:cNvPr id="9" name="Grupp 8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sp>
          <p:nvSpPr>
            <p:cNvPr id="10" name="Rektangel 9"/>
            <p:cNvSpPr/>
            <p:nvPr/>
          </p:nvSpPr>
          <p:spPr>
            <a:xfrm>
              <a:off x="0" y="0"/>
              <a:ext cx="1132114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1" name="Picture 13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2" name="textruta 11"/>
            <p:cNvSpPr txBox="1"/>
            <p:nvPr/>
          </p:nvSpPr>
          <p:spPr>
            <a:xfrm rot="16200000">
              <a:off x="-2129490" y="2599448"/>
              <a:ext cx="54884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600" dirty="0">
                  <a:solidFill>
                    <a:schemeClr val="bg1"/>
                  </a:solidFill>
                </a:rPr>
                <a:t>Statens geotekniska institut</a:t>
              </a:r>
            </a:p>
          </p:txBody>
        </p:sp>
      </p:grpSp>
      <p:sp>
        <p:nvSpPr>
          <p:cNvPr id="15" name="textruta 14"/>
          <p:cNvSpPr txBox="1"/>
          <p:nvPr/>
        </p:nvSpPr>
        <p:spPr>
          <a:xfrm>
            <a:off x="6228184" y="6357248"/>
            <a:ext cx="29158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2000" dirty="0"/>
              <a:t>Uppgifter från kommunen</a:t>
            </a:r>
          </a:p>
        </p:txBody>
      </p:sp>
      <p:sp>
        <p:nvSpPr>
          <p:cNvPr id="2" name="Rektangel 1"/>
          <p:cNvSpPr/>
          <p:nvPr/>
        </p:nvSpPr>
        <p:spPr>
          <a:xfrm>
            <a:off x="3707904" y="5800202"/>
            <a:ext cx="554359" cy="419274"/>
          </a:xfrm>
          <a:prstGeom prst="rect">
            <a:avLst/>
          </a:prstGeom>
          <a:solidFill>
            <a:srgbClr val="56B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4"/>
          </p:nvPr>
        </p:nvSpPr>
        <p:spPr>
          <a:xfrm>
            <a:off x="-11828" y="13584"/>
            <a:ext cx="839411" cy="365125"/>
          </a:xfrm>
        </p:spPr>
        <p:txBody>
          <a:bodyPr/>
          <a:lstStyle/>
          <a:p>
            <a:fld id="{13775C5D-CB5D-4BC6-8325-F9F281B47650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16" name="textruta 15"/>
          <p:cNvSpPr txBox="1"/>
          <p:nvPr/>
        </p:nvSpPr>
        <p:spPr>
          <a:xfrm>
            <a:off x="2411760" y="5270418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x Mkr</a:t>
            </a:r>
          </a:p>
        </p:txBody>
      </p:sp>
      <p:cxnSp>
        <p:nvCxnSpPr>
          <p:cNvPr id="18" name="Rak koppling 17"/>
          <p:cNvCxnSpPr>
            <a:stCxn id="16" idx="3"/>
          </p:cNvCxnSpPr>
          <p:nvPr/>
        </p:nvCxnSpPr>
        <p:spPr>
          <a:xfrm flipV="1">
            <a:off x="3130226" y="5013176"/>
            <a:ext cx="854857" cy="4419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538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05" y="0"/>
            <a:ext cx="802009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4581053" y="5649362"/>
            <a:ext cx="4562947" cy="70788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v-SE" sz="4000" b="1" dirty="0">
                <a:solidFill>
                  <a:schemeClr val="bg1"/>
                </a:solidFill>
              </a:rPr>
              <a:t> </a:t>
            </a:r>
            <a:r>
              <a:rPr lang="sv-SE" sz="3600" b="1" dirty="0">
                <a:solidFill>
                  <a:schemeClr val="bg1"/>
                </a:solidFill>
              </a:rPr>
              <a:t>Förorenade områden</a:t>
            </a:r>
          </a:p>
        </p:txBody>
      </p:sp>
      <p:grpSp>
        <p:nvGrpSpPr>
          <p:cNvPr id="9" name="Grupp 8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sp>
          <p:nvSpPr>
            <p:cNvPr id="10" name="Rektangel 9"/>
            <p:cNvSpPr/>
            <p:nvPr/>
          </p:nvSpPr>
          <p:spPr>
            <a:xfrm>
              <a:off x="0" y="0"/>
              <a:ext cx="1132114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1" name="Picture 13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2" name="textruta 11"/>
            <p:cNvSpPr txBox="1"/>
            <p:nvPr/>
          </p:nvSpPr>
          <p:spPr>
            <a:xfrm rot="16200000">
              <a:off x="-2129490" y="2599448"/>
              <a:ext cx="54884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600" dirty="0">
                  <a:solidFill>
                    <a:schemeClr val="bg1"/>
                  </a:solidFill>
                </a:rPr>
                <a:t>Statens geotekniska institut</a:t>
              </a:r>
            </a:p>
          </p:txBody>
        </p:sp>
      </p:grpSp>
      <p:sp>
        <p:nvSpPr>
          <p:cNvPr id="14" name="textruta 13"/>
          <p:cNvSpPr txBox="1"/>
          <p:nvPr/>
        </p:nvSpPr>
        <p:spPr>
          <a:xfrm>
            <a:off x="6228184" y="6357248"/>
            <a:ext cx="29158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2000" dirty="0"/>
              <a:t>Uppgifter från kommunen</a:t>
            </a:r>
          </a:p>
        </p:txBody>
      </p:sp>
      <p:sp>
        <p:nvSpPr>
          <p:cNvPr id="13" name="Rektangel 12"/>
          <p:cNvSpPr/>
          <p:nvPr/>
        </p:nvSpPr>
        <p:spPr>
          <a:xfrm>
            <a:off x="3707904" y="5800202"/>
            <a:ext cx="554359" cy="419274"/>
          </a:xfrm>
          <a:prstGeom prst="rect">
            <a:avLst/>
          </a:prstGeom>
          <a:solidFill>
            <a:srgbClr val="C87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4"/>
          </p:nvPr>
        </p:nvSpPr>
        <p:spPr>
          <a:xfrm>
            <a:off x="-11828" y="13584"/>
            <a:ext cx="839411" cy="365125"/>
          </a:xfrm>
        </p:spPr>
        <p:txBody>
          <a:bodyPr/>
          <a:lstStyle/>
          <a:p>
            <a:fld id="{13775C5D-CB5D-4BC6-8325-F9F281B47650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17" name="textruta 16"/>
          <p:cNvSpPr txBox="1"/>
          <p:nvPr/>
        </p:nvSpPr>
        <p:spPr>
          <a:xfrm>
            <a:off x="1896786" y="2204864"/>
            <a:ext cx="718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y Mkr</a:t>
            </a:r>
          </a:p>
        </p:txBody>
      </p:sp>
      <p:cxnSp>
        <p:nvCxnSpPr>
          <p:cNvPr id="18" name="Rak koppling 17"/>
          <p:cNvCxnSpPr>
            <a:stCxn id="17" idx="3"/>
          </p:cNvCxnSpPr>
          <p:nvPr/>
        </p:nvCxnSpPr>
        <p:spPr>
          <a:xfrm flipV="1">
            <a:off x="2615252" y="2204864"/>
            <a:ext cx="1596708" cy="1846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168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ruta 47"/>
          <p:cNvSpPr txBox="1"/>
          <p:nvPr/>
        </p:nvSpPr>
        <p:spPr>
          <a:xfrm>
            <a:off x="1132114" y="186145"/>
            <a:ext cx="5264110" cy="70788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Digitala underlag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831" y="1838382"/>
            <a:ext cx="2384437" cy="2238690"/>
          </a:xfrm>
          <a:prstGeom prst="rect">
            <a:avLst/>
          </a:prstGeom>
          <a:noFill/>
          <a:ln>
            <a:noFill/>
          </a:ln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144" y="1809424"/>
            <a:ext cx="2664970" cy="2267648"/>
          </a:xfrm>
          <a:prstGeom prst="rect">
            <a:avLst/>
          </a:prstGeom>
          <a:noFill/>
          <a:ln>
            <a:noFill/>
          </a:ln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0" y="0"/>
            <a:ext cx="11321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 cstate="print">
            <a:lum bright="100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0853" y="5747863"/>
            <a:ext cx="754506" cy="85918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textruta 9"/>
          <p:cNvSpPr txBox="1"/>
          <p:nvPr/>
        </p:nvSpPr>
        <p:spPr>
          <a:xfrm rot="16200000">
            <a:off x="-2129490" y="2599448"/>
            <a:ext cx="5488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>
                <a:solidFill>
                  <a:schemeClr val="bg1"/>
                </a:solidFill>
              </a:rPr>
              <a:t>Statens geotekniska institut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724" y="2198780"/>
            <a:ext cx="1723365" cy="40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6027488" y="1340768"/>
            <a:ext cx="2516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Jordartsmodell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3F8FF"/>
              </a:clrFrom>
              <a:clrTo>
                <a:srgbClr val="F3F8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914" y="772733"/>
            <a:ext cx="1818985" cy="667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ruta 10"/>
          <p:cNvSpPr txBox="1"/>
          <p:nvPr/>
        </p:nvSpPr>
        <p:spPr>
          <a:xfrm>
            <a:off x="1197018" y="1383973"/>
            <a:ext cx="3925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Terrängmodell (NH 1m pixel)</a:t>
            </a: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37" y="1006149"/>
            <a:ext cx="2494408" cy="43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Rak 59"/>
          <p:cNvCxnSpPr/>
          <p:nvPr/>
        </p:nvCxnSpPr>
        <p:spPr>
          <a:xfrm flipH="1" flipV="1">
            <a:off x="3697298" y="2185241"/>
            <a:ext cx="802694" cy="955727"/>
          </a:xfrm>
          <a:prstGeom prst="line">
            <a:avLst/>
          </a:prstGeom>
          <a:ln w="285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59"/>
          <p:cNvCxnSpPr/>
          <p:nvPr/>
        </p:nvCxnSpPr>
        <p:spPr>
          <a:xfrm flipV="1">
            <a:off x="5508104" y="2185242"/>
            <a:ext cx="719472" cy="955726"/>
          </a:xfrm>
          <a:prstGeom prst="line">
            <a:avLst/>
          </a:prstGeom>
          <a:ln w="285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/>
        </p:nvSpPr>
        <p:spPr>
          <a:xfrm>
            <a:off x="3828340" y="5654048"/>
            <a:ext cx="2030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Planskiss</a:t>
            </a:r>
          </a:p>
          <a:p>
            <a:r>
              <a:rPr lang="sv-SE" sz="2800" b="1" dirty="0"/>
              <a:t>&amp; geoteknik  </a:t>
            </a:r>
          </a:p>
        </p:txBody>
      </p:sp>
      <p:cxnSp>
        <p:nvCxnSpPr>
          <p:cNvPr id="29" name="Rak 59"/>
          <p:cNvCxnSpPr>
            <a:stCxn id="3" idx="2"/>
          </p:cNvCxnSpPr>
          <p:nvPr/>
        </p:nvCxnSpPr>
        <p:spPr>
          <a:xfrm>
            <a:off x="5003526" y="3574181"/>
            <a:ext cx="160092" cy="971170"/>
          </a:xfrm>
          <a:prstGeom prst="line">
            <a:avLst/>
          </a:prstGeom>
          <a:ln w="285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363" y="4471845"/>
            <a:ext cx="3055869" cy="2233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ktangel med rundade hörn 2"/>
          <p:cNvSpPr/>
          <p:nvPr/>
        </p:nvSpPr>
        <p:spPr>
          <a:xfrm>
            <a:off x="3743386" y="2707754"/>
            <a:ext cx="2520280" cy="86642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b="1" dirty="0"/>
              <a:t>Geokalkyl</a:t>
            </a:r>
          </a:p>
        </p:txBody>
      </p:sp>
      <p:grpSp>
        <p:nvGrpSpPr>
          <p:cNvPr id="2062" name="Grupp 2061"/>
          <p:cNvGrpSpPr/>
          <p:nvPr/>
        </p:nvGrpSpPr>
        <p:grpSpPr>
          <a:xfrm>
            <a:off x="1912730" y="4707791"/>
            <a:ext cx="1982909" cy="1761815"/>
            <a:chOff x="1596282" y="4835859"/>
            <a:chExt cx="1982909" cy="1761815"/>
          </a:xfrm>
        </p:grpSpPr>
        <p:pic>
          <p:nvPicPr>
            <p:cNvPr id="49" name="Bildobjekt 48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700435">
              <a:off x="1596282" y="4835859"/>
              <a:ext cx="1755523" cy="1761815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1" name="Bildobjekt 5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1234614">
              <a:off x="2430252" y="4936354"/>
              <a:ext cx="945688" cy="14620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2" name="Bildobjekt 5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1366258">
              <a:off x="2961939" y="4877875"/>
              <a:ext cx="617252" cy="14981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9" name="Platshållare för bildnummer 18"/>
          <p:cNvSpPr>
            <a:spLocks noGrp="1"/>
          </p:cNvSpPr>
          <p:nvPr>
            <p:ph type="sldNum" sz="quarter" idx="4"/>
          </p:nvPr>
        </p:nvSpPr>
        <p:spPr>
          <a:xfrm>
            <a:off x="-11828" y="13584"/>
            <a:ext cx="839411" cy="365125"/>
          </a:xfrm>
        </p:spPr>
        <p:txBody>
          <a:bodyPr/>
          <a:lstStyle/>
          <a:p>
            <a:fld id="{13775C5D-CB5D-4BC6-8325-F9F281B47650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20" name="textruta 19"/>
          <p:cNvSpPr txBox="1"/>
          <p:nvPr/>
        </p:nvSpPr>
        <p:spPr>
          <a:xfrm>
            <a:off x="7244742" y="6059220"/>
            <a:ext cx="183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FF0000"/>
                </a:solidFill>
              </a:rPr>
              <a:t>Samt vissa kostnader (t ex pris/m påle) - förvalt men kan ändras i Excel-tabeller</a:t>
            </a:r>
          </a:p>
        </p:txBody>
      </p:sp>
    </p:spTree>
    <p:extLst>
      <p:ext uri="{BB962C8B-B14F-4D97-AF65-F5344CB8AC3E}">
        <p14:creationId xmlns:p14="http://schemas.microsoft.com/office/powerpoint/2010/main" val="19512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9110</TotalTime>
  <Words>419</Words>
  <Application>Microsoft Office PowerPoint</Application>
  <PresentationFormat>Bildspel på skärmen (4:3)</PresentationFormat>
  <Paragraphs>154</Paragraphs>
  <Slides>24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29" baseType="lpstr">
      <vt:lpstr>Arial</vt:lpstr>
      <vt:lpstr>Arial Rounded MT Bold</vt:lpstr>
      <vt:lpstr>Calibri</vt:lpstr>
      <vt:lpstr>Wingdings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Statens Geotekniska 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Jim Hedfors</dc:creator>
  <cp:lastModifiedBy>Mats Öberg</cp:lastModifiedBy>
  <cp:revision>258</cp:revision>
  <cp:lastPrinted>2018-05-14T14:09:34Z</cp:lastPrinted>
  <dcterms:created xsi:type="dcterms:W3CDTF">2017-03-20T14:43:30Z</dcterms:created>
  <dcterms:modified xsi:type="dcterms:W3CDTF">2018-05-14T14:18:05Z</dcterms:modified>
</cp:coreProperties>
</file>