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0" r:id="rId9"/>
    <p:sldId id="264" r:id="rId10"/>
    <p:sldId id="265" r:id="rId11"/>
    <p:sldId id="266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68" r:id="rId23"/>
    <p:sldId id="269" r:id="rId2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907A8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29" autoAdjust="0"/>
    <p:restoredTop sz="94660"/>
  </p:normalViewPr>
  <p:slideViewPr>
    <p:cSldViewPr snapToGrid="0">
      <p:cViewPr>
        <p:scale>
          <a:sx n="100" d="100"/>
          <a:sy n="100" d="100"/>
        </p:scale>
        <p:origin x="-1284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B3DA8-128A-4B7F-89AB-3B42D6603CDE}" type="datetimeFigureOut">
              <a:rPr lang="en-US" smtClean="0"/>
              <a:t>4/21/2016</a:t>
            </a:fld>
            <a:endParaRPr lang="en-US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243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243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DFAC0-4997-480B-AD05-A74A9D933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742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AAA54-CEC1-4B77-8206-99B56C2F79C2}" type="datetimeFigureOut">
              <a:rPr lang="en-US" smtClean="0"/>
              <a:t>4/21/2016</a:t>
            </a:fld>
            <a:endParaRPr lang="en-US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57734-6408-4546-AF7F-032FB6B74F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89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560107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83C65A-5E57-44BC-AEEC-5C44E534357D}" type="datetime1">
              <a:rPr lang="en-US" smtClean="0"/>
              <a:t>4/21/2016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597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1722F2-76ED-416D-A43D-67273E3EC6EF}" type="datetime1">
              <a:rPr lang="en-US" smtClean="0"/>
              <a:t>4/21/2016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730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431C00-E24A-40C6-902D-1C0189DBBF78}" type="datetimeFigureOut">
              <a:rPr lang="sv-SE" smtClean="0"/>
              <a:t>2016-04-21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F3AB30-881D-4396-BAE2-177B9DDE9DE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7699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02C6A2-AD65-41CD-9F24-BAFA91262E59}" type="datetime1">
              <a:rPr lang="en-US" smtClean="0"/>
              <a:t>4/21/2016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997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CCBDDE-5DB0-4A3E-BE98-72D46DE2DDA6}" type="datetime1">
              <a:rPr lang="en-US" smtClean="0"/>
              <a:t>4/21/2016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401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E15231-373A-475D-AF4A-853FB9263387}" type="datetime1">
              <a:rPr lang="en-US" smtClean="0"/>
              <a:t>4/21/2016</a:t>
            </a:fld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454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A0C3CE-4EA6-4DB4-8B28-8F02F68E5357}" type="datetime1">
              <a:rPr lang="en-US" smtClean="0"/>
              <a:t>4/21/2016</a:t>
            </a:fld>
            <a:endParaRPr lang="en-US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466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DE236A-4F9E-423E-9B67-D95163EC7B24}" type="datetime1">
              <a:rPr lang="en-US" smtClean="0"/>
              <a:t>4/21/2016</a:t>
            </a:fld>
            <a:endParaRPr lang="en-US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752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A2764F-53E6-4114-B4EC-BC165C152D89}" type="datetime1">
              <a:rPr lang="en-US" smtClean="0"/>
              <a:t>4/21/2016</a:t>
            </a:fld>
            <a:endParaRPr lang="en-US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167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585691-4F5F-4A87-B699-38566097D440}" type="datetime1">
              <a:rPr lang="en-US" smtClean="0"/>
              <a:t>4/21/2016</a:t>
            </a:fld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825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C060A8-E693-4FA7-B948-2F7337532E16}" type="datetime1">
              <a:rPr lang="en-US" smtClean="0"/>
              <a:t>4/21/2016</a:t>
            </a:fld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580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 userDrawn="1"/>
        </p:nvSpPr>
        <p:spPr>
          <a:xfrm>
            <a:off x="7212061" y="6640293"/>
            <a:ext cx="19319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" dirty="0" smtClean="0">
                <a:solidFill>
                  <a:schemeClr val="accent1"/>
                </a:solidFill>
              </a:rPr>
              <a:t>mats.oberg@swedgeo.se/SGI/2016-04-20</a:t>
            </a:r>
          </a:p>
        </p:txBody>
      </p:sp>
      <p:pic>
        <p:nvPicPr>
          <p:cNvPr id="10" name="Picture 31" descr="förslag sid 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54" r="14476" b="464"/>
          <a:stretch>
            <a:fillRect/>
          </a:stretch>
        </p:blipFill>
        <p:spPr bwMode="auto">
          <a:xfrm>
            <a:off x="0" y="0"/>
            <a:ext cx="9144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bildnummer 5"/>
          <p:cNvSpPr txBox="1">
            <a:spLocks/>
          </p:cNvSpPr>
          <p:nvPr userDrawn="1"/>
        </p:nvSpPr>
        <p:spPr>
          <a:xfrm>
            <a:off x="8734426" y="0"/>
            <a:ext cx="4095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716212-CEEF-4815-B5F1-9CA8CF763D6B}" type="slidenum">
              <a:rPr lang="en-US" sz="1400" smtClean="0">
                <a:solidFill>
                  <a:schemeClr val="tx1"/>
                </a:solidFill>
              </a:rPr>
              <a:pPr/>
              <a:t>‹#›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577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file:///\\fileserv\goteborg\bolind\Uppdrag\_geokalkyl\jon\ppt_out\Results_jon6_160420_olikaGTK_Geokalkyl132.pptx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908694" y="1559471"/>
            <a:ext cx="670560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4400" b="1" dirty="0" smtClean="0"/>
              <a:t>Geokalkyl 1.3.2</a:t>
            </a:r>
          </a:p>
          <a:p>
            <a:pPr algn="ctr"/>
            <a:r>
              <a:rPr lang="sv-SE" sz="4400" b="1" dirty="0" smtClean="0"/>
              <a:t>Jönköping, Skeppbron</a:t>
            </a:r>
            <a:endParaRPr lang="sv-SE" sz="3600" b="1" dirty="0"/>
          </a:p>
        </p:txBody>
      </p:sp>
      <p:sp>
        <p:nvSpPr>
          <p:cNvPr id="2" name="Rektangel 1"/>
          <p:cNvSpPr/>
          <p:nvPr/>
        </p:nvSpPr>
        <p:spPr>
          <a:xfrm>
            <a:off x="1780069" y="3840807"/>
            <a:ext cx="58342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smtClean="0"/>
              <a:t>1. GTK </a:t>
            </a:r>
            <a:r>
              <a:rPr lang="sv-SE" sz="2400" dirty="0"/>
              <a:t>default (som </a:t>
            </a:r>
            <a:r>
              <a:rPr lang="sv-SE" sz="2400" dirty="0" smtClean="0"/>
              <a:t>jordartkartan SGU ser ut)</a:t>
            </a:r>
          </a:p>
          <a:p>
            <a:r>
              <a:rPr lang="sv-SE" sz="2400" dirty="0" smtClean="0"/>
              <a:t>2. GTK bedömd (’verkliga förhållanden’)</a:t>
            </a:r>
            <a:endParaRPr lang="sv-SE" sz="2400" dirty="0"/>
          </a:p>
        </p:txBody>
      </p:sp>
      <p:sp>
        <p:nvSpPr>
          <p:cNvPr id="3" name="textruta 2"/>
          <p:cNvSpPr txBox="1"/>
          <p:nvPr/>
        </p:nvSpPr>
        <p:spPr>
          <a:xfrm>
            <a:off x="0" y="6611779"/>
            <a:ext cx="60981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u="sng" dirty="0">
                <a:hlinkClick r:id="rId2"/>
              </a:rPr>
              <a:t>\\fileserv\goteborg\bolind\Uppdrag\_geokalkyl\jon\ppt_out\Results_jon6_160420_olikaGTK_Geokalkyl132.pptx</a:t>
            </a:r>
            <a:r>
              <a:rPr lang="sv-SE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8926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 5"/>
          <p:cNvGrpSpPr/>
          <p:nvPr/>
        </p:nvGrpSpPr>
        <p:grpSpPr>
          <a:xfrm>
            <a:off x="36798" y="604828"/>
            <a:ext cx="8686229" cy="6186496"/>
            <a:chOff x="36798" y="33328"/>
            <a:chExt cx="8686229" cy="6186496"/>
          </a:xfrm>
        </p:grpSpPr>
        <p:sp>
          <p:nvSpPr>
            <p:cNvPr id="5" name="Rektangel 4"/>
            <p:cNvSpPr/>
            <p:nvPr/>
          </p:nvSpPr>
          <p:spPr>
            <a:xfrm>
              <a:off x="36798" y="33328"/>
              <a:ext cx="65564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b="1" dirty="0" smtClean="0"/>
                <a:t>Utdata – text – Sammanställning_utan_makro.xlsm, flik Byggnader</a:t>
              </a:r>
              <a:endParaRPr lang="sv-SE" b="1" dirty="0"/>
            </a:p>
          </p:txBody>
        </p:sp>
        <p:pic>
          <p:nvPicPr>
            <p:cNvPr id="6148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088" r="28534"/>
            <a:stretch/>
          </p:blipFill>
          <p:spPr bwMode="auto">
            <a:xfrm>
              <a:off x="133350" y="514349"/>
              <a:ext cx="8589677" cy="5705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ktangel 3"/>
            <p:cNvSpPr/>
            <p:nvPr/>
          </p:nvSpPr>
          <p:spPr>
            <a:xfrm>
              <a:off x="2171700" y="1914525"/>
              <a:ext cx="323850" cy="14287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3" name="Rektangel 12"/>
            <p:cNvSpPr/>
            <p:nvPr/>
          </p:nvSpPr>
          <p:spPr>
            <a:xfrm>
              <a:off x="419100" y="1771650"/>
              <a:ext cx="571500" cy="14287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4" name="Rektangel 13"/>
            <p:cNvSpPr/>
            <p:nvPr/>
          </p:nvSpPr>
          <p:spPr>
            <a:xfrm>
              <a:off x="8151527" y="1924050"/>
              <a:ext cx="571500" cy="14287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3055511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36798" y="566728"/>
            <a:ext cx="7309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Utdata – text – Sammanställning_utan_makro</a:t>
            </a:r>
            <a:r>
              <a:rPr lang="sv-SE" b="1" baseline="30000" dirty="0" smtClean="0"/>
              <a:t>*)</a:t>
            </a:r>
            <a:r>
              <a:rPr lang="sv-SE" b="1" dirty="0" smtClean="0"/>
              <a:t>.</a:t>
            </a:r>
            <a:r>
              <a:rPr lang="sv-SE" b="1" dirty="0" err="1" smtClean="0"/>
              <a:t>xlsm</a:t>
            </a:r>
            <a:r>
              <a:rPr lang="sv-SE" b="1" dirty="0" smtClean="0"/>
              <a:t>, flik Sammanställning</a:t>
            </a:r>
            <a:endParaRPr lang="sv-SE" b="1" dirty="0"/>
          </a:p>
        </p:txBody>
      </p:sp>
      <p:sp>
        <p:nvSpPr>
          <p:cNvPr id="2" name="textruta 1"/>
          <p:cNvSpPr txBox="1"/>
          <p:nvPr/>
        </p:nvSpPr>
        <p:spPr>
          <a:xfrm>
            <a:off x="0" y="6636633"/>
            <a:ext cx="9332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" dirty="0" smtClean="0"/>
              <a:t>*) för Office 2010 </a:t>
            </a:r>
            <a:endParaRPr lang="sv-SE" sz="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3" y="1101923"/>
            <a:ext cx="5440077" cy="39857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21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2646758" y="2771864"/>
            <a:ext cx="33643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600" b="1" dirty="0"/>
              <a:t>2</a:t>
            </a:r>
            <a:r>
              <a:rPr lang="sv-SE" sz="3600" b="1" dirty="0" smtClean="0"/>
              <a:t>. Bedömda GTK</a:t>
            </a:r>
            <a:endParaRPr lang="sv-SE" sz="3600" b="1" dirty="0"/>
          </a:p>
        </p:txBody>
      </p:sp>
    </p:spTree>
    <p:extLst>
      <p:ext uri="{BB962C8B-B14F-4D97-AF65-F5344CB8AC3E}">
        <p14:creationId xmlns:p14="http://schemas.microsoft.com/office/powerpoint/2010/main" val="2525549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" y="2162175"/>
            <a:ext cx="9058275" cy="4491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ktangel 4"/>
          <p:cNvSpPr/>
          <p:nvPr/>
        </p:nvSpPr>
        <p:spPr>
          <a:xfrm>
            <a:off x="0" y="504825"/>
            <a:ext cx="9058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 smtClean="0"/>
              <a:t>Jordlager  - ”verkliga” GTK </a:t>
            </a:r>
          </a:p>
          <a:p>
            <a:r>
              <a:rPr lang="sv-SE" dirty="0" smtClean="0"/>
              <a:t>(geotekniker har bedömt GTK utifrån underlag såsom geotekniska borrningar mm)</a:t>
            </a:r>
            <a:endParaRPr lang="sv-SE" dirty="0"/>
          </a:p>
        </p:txBody>
      </p:sp>
      <p:sp>
        <p:nvSpPr>
          <p:cNvPr id="2" name="textruta 1"/>
          <p:cNvSpPr txBox="1"/>
          <p:nvPr/>
        </p:nvSpPr>
        <p:spPr>
          <a:xfrm>
            <a:off x="8191500" y="581769"/>
            <a:ext cx="7537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smtClean="0">
                <a:solidFill>
                  <a:srgbClr val="FF0000"/>
                </a:solidFill>
              </a:rPr>
              <a:t>Huvudytan</a:t>
            </a:r>
            <a:endParaRPr lang="sv-SE" sz="1000" dirty="0">
              <a:solidFill>
                <a:srgbClr val="FF0000"/>
              </a:solidFill>
            </a:endParaRPr>
          </a:p>
        </p:txBody>
      </p:sp>
      <p:cxnSp>
        <p:nvCxnSpPr>
          <p:cNvPr id="4" name="Rak pil 3"/>
          <p:cNvCxnSpPr>
            <a:stCxn id="2" idx="2"/>
            <a:endCxn id="6" idx="0"/>
          </p:cNvCxnSpPr>
          <p:nvPr/>
        </p:nvCxnSpPr>
        <p:spPr>
          <a:xfrm flipH="1">
            <a:off x="8151333" y="827990"/>
            <a:ext cx="417033" cy="213428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 5"/>
          <p:cNvSpPr/>
          <p:nvPr/>
        </p:nvSpPr>
        <p:spPr>
          <a:xfrm>
            <a:off x="7734300" y="2962275"/>
            <a:ext cx="834066" cy="676275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1151156"/>
            <a:ext cx="2228850" cy="3086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268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" y="563668"/>
            <a:ext cx="4525203" cy="23128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934" y="563669"/>
            <a:ext cx="4494015" cy="23128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1752600" y="647700"/>
            <a:ext cx="1215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Jordlager1 </a:t>
            </a:r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6270370" y="647700"/>
            <a:ext cx="1215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Jordlager2 </a:t>
            </a:r>
            <a:endParaRPr lang="sv-SE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" y="2950418"/>
            <a:ext cx="4530465" cy="21740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ruta 7"/>
          <p:cNvSpPr txBox="1"/>
          <p:nvPr/>
        </p:nvSpPr>
        <p:spPr>
          <a:xfrm>
            <a:off x="1674079" y="3095625"/>
            <a:ext cx="1162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Jordlager3</a:t>
            </a:r>
            <a:endParaRPr lang="sv-SE" dirty="0"/>
          </a:p>
        </p:txBody>
      </p:sp>
      <p:grpSp>
        <p:nvGrpSpPr>
          <p:cNvPr id="3" name="Grupp 2"/>
          <p:cNvGrpSpPr/>
          <p:nvPr/>
        </p:nvGrpSpPr>
        <p:grpSpPr>
          <a:xfrm>
            <a:off x="4629150" y="2962274"/>
            <a:ext cx="4495799" cy="3552825"/>
            <a:chOff x="4524064" y="3095625"/>
            <a:chExt cx="4521951" cy="3543300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793"/>
            <a:stretch/>
          </p:blipFill>
          <p:spPr bwMode="auto">
            <a:xfrm>
              <a:off x="6029325" y="3095625"/>
              <a:ext cx="3016690" cy="35433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1" name="Picture 6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589"/>
            <a:stretch/>
          </p:blipFill>
          <p:spPr bwMode="auto">
            <a:xfrm>
              <a:off x="4524064" y="3095625"/>
              <a:ext cx="1524311" cy="35433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0766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981200"/>
            <a:ext cx="9081281" cy="45852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ktangel 2"/>
          <p:cNvSpPr/>
          <p:nvPr/>
        </p:nvSpPr>
        <p:spPr>
          <a:xfrm>
            <a:off x="-10827" y="481002"/>
            <a:ext cx="2289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Förstärkningsmetoder</a:t>
            </a:r>
            <a:endParaRPr lang="sv-SE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1" y="1389568"/>
            <a:ext cx="1952625" cy="2600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703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481003"/>
            <a:ext cx="2229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2D kostnader sek/m2</a:t>
            </a:r>
            <a:endParaRPr lang="sv-SE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6" y="2025584"/>
            <a:ext cx="9048749" cy="45684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55" r="85192" b="22538"/>
          <a:stretch/>
        </p:blipFill>
        <p:spPr bwMode="auto">
          <a:xfrm>
            <a:off x="2229008" y="571500"/>
            <a:ext cx="1680360" cy="3738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756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509578"/>
            <a:ext cx="3147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3D kostnader och visualisering</a:t>
            </a:r>
            <a:endParaRPr lang="sv-SE" b="1" dirty="0"/>
          </a:p>
        </p:txBody>
      </p:sp>
      <p:sp>
        <p:nvSpPr>
          <p:cNvPr id="2" name="textruta 1"/>
          <p:cNvSpPr txBox="1"/>
          <p:nvPr/>
        </p:nvSpPr>
        <p:spPr>
          <a:xfrm>
            <a:off x="0" y="6611778"/>
            <a:ext cx="16450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smtClean="0"/>
              <a:t>Överdriven höjdskala 1,5ggr</a:t>
            </a:r>
            <a:endParaRPr lang="sv-SE" sz="1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6" r="85192" b="22538"/>
          <a:stretch/>
        </p:blipFill>
        <p:spPr bwMode="auto">
          <a:xfrm>
            <a:off x="28574" y="866774"/>
            <a:ext cx="1616427" cy="3488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294" y="866774"/>
            <a:ext cx="4651617" cy="3488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4" y="4538198"/>
            <a:ext cx="8702500" cy="21116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300" y="581025"/>
            <a:ext cx="1600824" cy="38714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012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509578"/>
            <a:ext cx="1044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3D detalj</a:t>
            </a:r>
            <a:endParaRPr lang="sv-SE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593285"/>
            <a:ext cx="8947243" cy="493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med rundade hörn 2"/>
          <p:cNvSpPr/>
          <p:nvPr/>
        </p:nvSpPr>
        <p:spPr>
          <a:xfrm>
            <a:off x="1304925" y="5305425"/>
            <a:ext cx="1095375" cy="152400"/>
          </a:xfrm>
          <a:prstGeom prst="roundRect">
            <a:avLst/>
          </a:prstGeom>
          <a:noFill/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ruta 3"/>
          <p:cNvSpPr txBox="1"/>
          <p:nvPr/>
        </p:nvSpPr>
        <p:spPr>
          <a:xfrm>
            <a:off x="1676400" y="6449854"/>
            <a:ext cx="6254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smtClean="0">
                <a:solidFill>
                  <a:srgbClr val="CC00CC"/>
                </a:solidFill>
              </a:rPr>
              <a:t>Pållängd</a:t>
            </a:r>
            <a:endParaRPr lang="sv-SE" sz="1000" dirty="0">
              <a:solidFill>
                <a:srgbClr val="CC00CC"/>
              </a:solidFill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6934200" y="1001554"/>
            <a:ext cx="5405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smtClean="0">
                <a:solidFill>
                  <a:srgbClr val="CC00CC"/>
                </a:solidFill>
              </a:rPr>
              <a:t>Källare</a:t>
            </a:r>
            <a:endParaRPr lang="sv-SE" sz="1000" dirty="0">
              <a:solidFill>
                <a:srgbClr val="CC00CC"/>
              </a:solidFill>
            </a:endParaRPr>
          </a:p>
        </p:txBody>
      </p:sp>
      <p:cxnSp>
        <p:nvCxnSpPr>
          <p:cNvPr id="8" name="Rak pil 7"/>
          <p:cNvCxnSpPr>
            <a:stCxn id="4" idx="0"/>
          </p:cNvCxnSpPr>
          <p:nvPr/>
        </p:nvCxnSpPr>
        <p:spPr>
          <a:xfrm flipV="1">
            <a:off x="1989146" y="5457825"/>
            <a:ext cx="0" cy="992029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pil 9"/>
          <p:cNvCxnSpPr>
            <a:stCxn id="11" idx="2"/>
          </p:cNvCxnSpPr>
          <p:nvPr/>
        </p:nvCxnSpPr>
        <p:spPr>
          <a:xfrm flipH="1">
            <a:off x="6715125" y="1247775"/>
            <a:ext cx="489342" cy="175260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ruta 15"/>
          <p:cNvSpPr txBox="1"/>
          <p:nvPr/>
        </p:nvSpPr>
        <p:spPr>
          <a:xfrm>
            <a:off x="2724150" y="888435"/>
            <a:ext cx="9396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smtClean="0">
                <a:solidFill>
                  <a:srgbClr val="CC00CC"/>
                </a:solidFill>
              </a:rPr>
              <a:t>Fyll byggnader</a:t>
            </a:r>
            <a:endParaRPr lang="sv-SE" sz="1000" dirty="0">
              <a:solidFill>
                <a:srgbClr val="CC00CC"/>
              </a:solidFill>
            </a:endParaRPr>
          </a:p>
        </p:txBody>
      </p:sp>
      <p:cxnSp>
        <p:nvCxnSpPr>
          <p:cNvPr id="13" name="Rak pil 12"/>
          <p:cNvCxnSpPr>
            <a:stCxn id="16" idx="2"/>
          </p:cNvCxnSpPr>
          <p:nvPr/>
        </p:nvCxnSpPr>
        <p:spPr>
          <a:xfrm>
            <a:off x="3193991" y="1134656"/>
            <a:ext cx="949384" cy="200859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181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2424113"/>
            <a:ext cx="8846794" cy="421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63" y="719138"/>
            <a:ext cx="191452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ktangel 11"/>
          <p:cNvSpPr/>
          <p:nvPr/>
        </p:nvSpPr>
        <p:spPr>
          <a:xfrm>
            <a:off x="0" y="509578"/>
            <a:ext cx="2988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3D, överytor för olika nivåer </a:t>
            </a:r>
            <a:endParaRPr lang="sv-SE" b="1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5272089"/>
            <a:ext cx="3062287" cy="154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35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495944"/>
            <a:ext cx="3442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/>
              <a:t>Underlag från Jönköpings kommun</a:t>
            </a:r>
            <a:endParaRPr lang="sv-S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912901"/>
            <a:ext cx="4572135" cy="26018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123823" y="3467099"/>
            <a:ext cx="62880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Som synes överlappar byggnader och grönytor. Fel. Detta, och annat, måste GIS-ingenjören fixa till</a:t>
            </a:r>
            <a:endParaRPr lang="sv-SE" sz="1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782" y="912901"/>
            <a:ext cx="25622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3859316"/>
            <a:ext cx="4895849" cy="27189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48" y="3859316"/>
            <a:ext cx="1542100" cy="2670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ruta 12"/>
          <p:cNvSpPr txBox="1"/>
          <p:nvPr/>
        </p:nvSpPr>
        <p:spPr>
          <a:xfrm>
            <a:off x="123824" y="6556170"/>
            <a:ext cx="1199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Inget överlapp…</a:t>
            </a:r>
            <a:endParaRPr lang="sv-SE" sz="1200" dirty="0"/>
          </a:p>
        </p:txBody>
      </p:sp>
      <p:grpSp>
        <p:nvGrpSpPr>
          <p:cNvPr id="4" name="Grupp 3"/>
          <p:cNvGrpSpPr/>
          <p:nvPr/>
        </p:nvGrpSpPr>
        <p:grpSpPr>
          <a:xfrm>
            <a:off x="6308315" y="5206872"/>
            <a:ext cx="2746899" cy="1546447"/>
            <a:chOff x="6210412" y="5126308"/>
            <a:chExt cx="2746899" cy="154644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8315" y="5126308"/>
              <a:ext cx="2648996" cy="133164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0" name="textruta 9"/>
            <p:cNvSpPr txBox="1"/>
            <p:nvPr/>
          </p:nvSpPr>
          <p:spPr>
            <a:xfrm>
              <a:off x="6210412" y="6426534"/>
              <a:ext cx="127150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000" dirty="0" smtClean="0"/>
                <a:t>Källare enligt DP (P*)</a:t>
              </a:r>
              <a:endParaRPr lang="sv-SE" sz="1000" dirty="0"/>
            </a:p>
          </p:txBody>
        </p:sp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8304" y="5171676"/>
              <a:ext cx="671513" cy="3476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376596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509578"/>
            <a:ext cx="3724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3D, endast schakt och fyll byggnader </a:t>
            </a:r>
            <a:endParaRPr lang="sv-SE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076325"/>
            <a:ext cx="7991475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228725"/>
            <a:ext cx="16954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72083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074" y="1692473"/>
            <a:ext cx="4537591" cy="33017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ktangel 4"/>
          <p:cNvSpPr/>
          <p:nvPr/>
        </p:nvSpPr>
        <p:spPr>
          <a:xfrm>
            <a:off x="36798" y="566728"/>
            <a:ext cx="1824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Sammanställning</a:t>
            </a:r>
            <a:endParaRPr lang="sv-SE" b="1" dirty="0"/>
          </a:p>
        </p:txBody>
      </p:sp>
      <p:sp>
        <p:nvSpPr>
          <p:cNvPr id="3" name="textruta 2"/>
          <p:cNvSpPr txBox="1"/>
          <p:nvPr/>
        </p:nvSpPr>
        <p:spPr>
          <a:xfrm>
            <a:off x="23811" y="1346594"/>
            <a:ext cx="2065887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sz="1400" b="1" dirty="0" smtClean="0"/>
              <a:t>6a - default jordartkartan</a:t>
            </a:r>
            <a:endParaRPr lang="sv-SE" sz="1400" b="1" dirty="0"/>
          </a:p>
        </p:txBody>
      </p:sp>
      <p:sp>
        <p:nvSpPr>
          <p:cNvPr id="6" name="textruta 5"/>
          <p:cNvSpPr txBox="1"/>
          <p:nvPr/>
        </p:nvSpPr>
        <p:spPr>
          <a:xfrm>
            <a:off x="4583074" y="1337070"/>
            <a:ext cx="1554336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sz="1400" b="1" dirty="0" smtClean="0"/>
              <a:t>6b - bedömda GTK</a:t>
            </a:r>
            <a:endParaRPr lang="sv-SE" sz="1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3" y="1692473"/>
            <a:ext cx="4508175" cy="33030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7997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3622680" y="2838450"/>
            <a:ext cx="13690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600" b="1" dirty="0" smtClean="0"/>
              <a:t>Övrigt</a:t>
            </a:r>
            <a:endParaRPr lang="sv-SE" sz="3600" b="1" dirty="0"/>
          </a:p>
        </p:txBody>
      </p:sp>
    </p:spTree>
    <p:extLst>
      <p:ext uri="{BB962C8B-B14F-4D97-AF65-F5344CB8AC3E}">
        <p14:creationId xmlns:p14="http://schemas.microsoft.com/office/powerpoint/2010/main" val="40514640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36798" y="566728"/>
            <a:ext cx="4291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Slutsatser/anmärkningar (</a:t>
            </a:r>
            <a:r>
              <a:rPr lang="sv-SE" b="1" dirty="0" err="1" smtClean="0"/>
              <a:t>matobe</a:t>
            </a:r>
            <a:r>
              <a:rPr lang="sv-SE" b="1" dirty="0" smtClean="0"/>
              <a:t>/160309)</a:t>
            </a:r>
            <a:endParaRPr lang="sv-SE" b="1" dirty="0"/>
          </a:p>
        </p:txBody>
      </p:sp>
      <p:sp>
        <p:nvSpPr>
          <p:cNvPr id="6" name="Rektangel 5"/>
          <p:cNvSpPr/>
          <p:nvPr/>
        </p:nvSpPr>
        <p:spPr>
          <a:xfrm>
            <a:off x="189197" y="1045588"/>
            <a:ext cx="8659527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90204" pitchFamily="34" charset="0"/>
              <a:buChar char="•"/>
            </a:pPr>
            <a:r>
              <a:rPr lang="sv-SE" sz="1600" dirty="0" smtClean="0"/>
              <a:t>Man kan inte nog poängtera behovet av GIS-ingenjör OCH </a:t>
            </a:r>
            <a:r>
              <a:rPr lang="sv-SE" sz="1600" dirty="0" err="1" smtClean="0"/>
              <a:t>geoktekniker</a:t>
            </a:r>
            <a:r>
              <a:rPr lang="sv-SE" sz="1600" dirty="0" smtClean="0"/>
              <a:t> för bedömning av GTK mm. Utformning/ansättande av GTK är (naturligtvis) helt avgörande för typ av </a:t>
            </a:r>
            <a:r>
              <a:rPr lang="sv-SE" sz="1600" dirty="0" err="1" smtClean="0"/>
              <a:t>grundläggning</a:t>
            </a:r>
            <a:r>
              <a:rPr lang="sv-SE" sz="1600" dirty="0" err="1" smtClean="0">
                <a:sym typeface="Wingdings" panose="05000000000000000000" pitchFamily="2" charset="2"/>
              </a:rPr>
              <a:t>kostnader</a:t>
            </a:r>
            <a:r>
              <a:rPr lang="sv-SE" sz="1600" dirty="0" smtClean="0"/>
              <a:t>. </a:t>
            </a: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sv-SE" sz="1600" dirty="0" smtClean="0"/>
              <a:t>Det är noga med </a:t>
            </a:r>
            <a:r>
              <a:rPr lang="sv-SE" sz="1600" b="1" dirty="0" smtClean="0"/>
              <a:t>GIS</a:t>
            </a:r>
            <a:r>
              <a:rPr lang="sv-SE" sz="1600" dirty="0" smtClean="0"/>
              <a:t> </a:t>
            </a:r>
            <a:r>
              <a:rPr lang="sv-SE" sz="1600" b="1" dirty="0" smtClean="0"/>
              <a:t>indata</a:t>
            </a:r>
            <a:r>
              <a:rPr lang="sv-SE" sz="1600" dirty="0" smtClean="0"/>
              <a:t> (som med stor sannoliket GIS-ingenjören får fixa till, hur bra det kommunala underlaget än är), t ex:</a:t>
            </a:r>
          </a:p>
          <a:p>
            <a:pPr marL="742950" lvl="1" indent="-285750">
              <a:buFont typeface="Arial" panose="020B0604020202090204" pitchFamily="34" charset="0"/>
              <a:buChar char="•"/>
            </a:pPr>
            <a:r>
              <a:rPr lang="sv-SE" sz="1600" dirty="0" smtClean="0"/>
              <a:t>Analysområdet får inte gå innanför datamängden. Om området består av flera exploateringsområden, som t ex skärs av en väg som skall vara kvar, bör det delas upp i flera analysområden</a:t>
            </a:r>
          </a:p>
          <a:p>
            <a:pPr marL="742950" lvl="1" indent="-285750">
              <a:buFont typeface="Arial" panose="020B0604020202090204" pitchFamily="34" charset="0"/>
              <a:buChar char="•"/>
            </a:pPr>
            <a:r>
              <a:rPr lang="sv-SE" sz="1600" dirty="0" smtClean="0"/>
              <a:t>Byggnader, grönytor och hårdgjorda får inte överlappa varandra (som det gjorde i </a:t>
            </a:r>
            <a:r>
              <a:rPr lang="sv-SE" sz="1600" dirty="0" err="1" smtClean="0"/>
              <a:t>Jon_kn</a:t>
            </a:r>
            <a:r>
              <a:rPr lang="sv-SE" sz="1600" dirty="0" smtClean="0"/>
              <a:t> indata)</a:t>
            </a:r>
          </a:p>
          <a:p>
            <a:pPr marL="742950" lvl="1" indent="-285750">
              <a:buFont typeface="Arial" panose="020B0604020202090204" pitchFamily="34" charset="0"/>
              <a:buChar char="•"/>
            </a:pPr>
            <a:r>
              <a:rPr lang="sv-SE" sz="1600" dirty="0" smtClean="0"/>
              <a:t>Om man bara har t ex byggnadshöjder, måste våningsplan manuellt (</a:t>
            </a:r>
            <a:r>
              <a:rPr lang="sv-SE" sz="1600" dirty="0" err="1" smtClean="0"/>
              <a:t>FieldCalculator</a:t>
            </a:r>
            <a:r>
              <a:rPr lang="sv-SE" sz="1600" dirty="0" smtClean="0"/>
              <a:t>) beräknas.</a:t>
            </a:r>
          </a:p>
          <a:p>
            <a:pPr marL="742950" lvl="1" indent="-285750">
              <a:buFont typeface="Arial" panose="020B0604020202090204" pitchFamily="34" charset="0"/>
              <a:buChar char="•"/>
            </a:pPr>
            <a:r>
              <a:rPr lang="sv-SE" sz="1600" dirty="0" smtClean="0"/>
              <a:t>Zonering är viktig – vilka höjder skall slutet ha?</a:t>
            </a:r>
          </a:p>
          <a:p>
            <a:pPr marL="742950" lvl="1" indent="-285750">
              <a:buFont typeface="Arial" panose="020B0604020202090204" pitchFamily="34" charset="0"/>
              <a:buChar char="•"/>
            </a:pPr>
            <a:r>
              <a:rPr lang="sv-SE" sz="1600" dirty="0" smtClean="0"/>
              <a:t>Kommunen måste höfta vilka byggnader som skall ha källare och hur många</a:t>
            </a:r>
          </a:p>
          <a:p>
            <a:pPr marL="742950" lvl="1" indent="-285750">
              <a:buFont typeface="Arial" panose="020B0604020202090204" pitchFamily="34" charset="0"/>
              <a:buChar char="•"/>
            </a:pPr>
            <a:r>
              <a:rPr lang="sv-SE" sz="1600" dirty="0" smtClean="0"/>
              <a:t>Alla byggnader </a:t>
            </a:r>
            <a:r>
              <a:rPr lang="sv-SE" sz="1600" b="1" dirty="0" smtClean="0"/>
              <a:t>måste</a:t>
            </a:r>
            <a:r>
              <a:rPr lang="sv-SE" sz="1600" dirty="0" smtClean="0"/>
              <a:t> påföras ett unikt namn. Alla byggnader </a:t>
            </a:r>
            <a:r>
              <a:rPr lang="sv-SE" sz="1600" b="1" dirty="0" smtClean="0"/>
              <a:t>måste </a:t>
            </a:r>
            <a:r>
              <a:rPr lang="sv-SE" sz="1600" dirty="0" smtClean="0"/>
              <a:t>ha ”Typ av byggnad” (Flerbostadshus, </a:t>
            </a:r>
            <a:r>
              <a:rPr lang="sv-SE" sz="1600" dirty="0" err="1" smtClean="0"/>
              <a:t>etc</a:t>
            </a:r>
            <a:r>
              <a:rPr lang="sv-SE" sz="1600" dirty="0" smtClean="0"/>
              <a:t>)</a:t>
            </a:r>
            <a:endParaRPr lang="sv-SE" sz="1600" b="1" dirty="0" smtClean="0"/>
          </a:p>
          <a:p>
            <a:endParaRPr lang="sv-SE" sz="1600" dirty="0" smtClean="0"/>
          </a:p>
          <a:p>
            <a:r>
              <a:rPr lang="sv-SE" sz="1600" dirty="0" smtClean="0"/>
              <a:t>Metod </a:t>
            </a:r>
            <a:r>
              <a:rPr lang="sv-SE" sz="1600" dirty="0"/>
              <a:t>B i manualen behöver ses över/kompletteras, t ex:</a:t>
            </a:r>
          </a:p>
          <a:p>
            <a:pPr marL="742950" lvl="1" indent="-285750">
              <a:buFont typeface="Arial" panose="020B0604020202090204" pitchFamily="34" charset="0"/>
              <a:buChar char="•"/>
            </a:pPr>
            <a:r>
              <a:rPr lang="sv-SE" sz="1600" dirty="0"/>
              <a:t>Det räcker inte med antal våningsplan, belastning måste in i tabellen </a:t>
            </a:r>
            <a:r>
              <a:rPr lang="sv-SE" sz="1600" dirty="0" smtClean="0"/>
              <a:t>(</a:t>
            </a:r>
            <a:r>
              <a:rPr lang="sv-SE" sz="1600" dirty="0" err="1" smtClean="0"/>
              <a:t>belatning</a:t>
            </a:r>
            <a:r>
              <a:rPr lang="sv-SE" sz="1600" dirty="0" smtClean="0"/>
              <a:t>=50x#vån)</a:t>
            </a:r>
          </a:p>
          <a:p>
            <a:pPr marL="0" lvl="1"/>
            <a:r>
              <a:rPr lang="sv-SE" sz="1600" dirty="0" smtClean="0"/>
              <a:t>Manualen beskriver de fyra </a:t>
            </a:r>
            <a:r>
              <a:rPr lang="sv-SE" sz="1600" dirty="0" err="1" smtClean="0"/>
              <a:t>text-resultat-xls-en</a:t>
            </a:r>
            <a:r>
              <a:rPr lang="sv-SE" sz="1600" dirty="0" smtClean="0"/>
              <a:t> för Excel/Office2010, som inte klarar Elias makron med relativa sökvägar. Då krävs Office 2013. Därför finns nu </a:t>
            </a:r>
            <a:r>
              <a:rPr lang="sv-SE" sz="1600" dirty="0"/>
              <a:t>Sammanställning_utan_makro.xlsm</a:t>
            </a:r>
            <a:r>
              <a:rPr lang="sv-SE" sz="1600" dirty="0" smtClean="0"/>
              <a:t> </a:t>
            </a:r>
          </a:p>
          <a:p>
            <a:pPr marL="0" lvl="1"/>
            <a:r>
              <a:rPr lang="sv-SE" sz="1600" dirty="0" smtClean="0"/>
              <a:t>Glöm inte ändra nivå för bottenplatta om källare</a:t>
            </a:r>
          </a:p>
          <a:p>
            <a:pPr marL="0" lvl="1"/>
            <a:r>
              <a:rPr lang="sv-SE" sz="1600" dirty="0" smtClean="0"/>
              <a:t>OBS! Endast första ’sämsta’ GTK-lagret räknas på </a:t>
            </a:r>
            <a:r>
              <a:rPr lang="sv-SE" sz="1600" dirty="0" smtClean="0">
                <a:sym typeface="Wingdings" panose="05000000000000000000" pitchFamily="2" charset="2"/>
              </a:rPr>
              <a:t> Skapa GTK i enlighet med detta.</a:t>
            </a:r>
            <a:r>
              <a:rPr lang="sv-SE" sz="1600" dirty="0" smtClean="0"/>
              <a:t>  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547777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3199208" y="2695664"/>
            <a:ext cx="29351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600" b="1" dirty="0" smtClean="0"/>
              <a:t>1. Default GTK</a:t>
            </a:r>
            <a:endParaRPr lang="sv-SE" sz="3600" b="1" dirty="0"/>
          </a:p>
        </p:txBody>
      </p:sp>
    </p:spTree>
    <p:extLst>
      <p:ext uri="{BB962C8B-B14F-4D97-AF65-F5344CB8AC3E}">
        <p14:creationId xmlns:p14="http://schemas.microsoft.com/office/powerpoint/2010/main" val="2818810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-6346" y="451545"/>
            <a:ext cx="9150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 smtClean="0"/>
              <a:t>Jordlager  - default  GTK </a:t>
            </a:r>
            <a:r>
              <a:rPr lang="sv-SE" dirty="0" smtClean="0"/>
              <a:t>– såsom SGU jordartkartan är utan att man har någon alls kännedom om geotekniska förhållanden eller jordlagerföljder </a:t>
            </a:r>
            <a:r>
              <a:rPr lang="sv-SE" baseline="30000" dirty="0" smtClean="0"/>
              <a:t>*) </a:t>
            </a:r>
            <a:r>
              <a:rPr lang="sv-SE" dirty="0" smtClean="0"/>
              <a:t>samt beräknat förstärkningsdjup</a:t>
            </a:r>
            <a:endParaRPr lang="sv-S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1" y="1266825"/>
            <a:ext cx="8813799" cy="5286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69" r="82699" b="20974"/>
          <a:stretch/>
        </p:blipFill>
        <p:spPr bwMode="auto">
          <a:xfrm>
            <a:off x="1574800" y="1402675"/>
            <a:ext cx="2052689" cy="32486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ktangel 1"/>
          <p:cNvSpPr/>
          <p:nvPr/>
        </p:nvSpPr>
        <p:spPr>
          <a:xfrm>
            <a:off x="-6345" y="66117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000" dirty="0"/>
              <a:t>*</a:t>
            </a:r>
            <a:r>
              <a:rPr lang="sv-SE" sz="1000" dirty="0" smtClean="0"/>
              <a:t>) programmet </a:t>
            </a:r>
            <a:r>
              <a:rPr lang="sv-SE" sz="1000" dirty="0"/>
              <a:t>innehåller likväl schablonlagerföljder framtagna av </a:t>
            </a:r>
            <a:r>
              <a:rPr lang="sv-SE" sz="1000" dirty="0" err="1" smtClean="0"/>
              <a:t>SGI’s</a:t>
            </a:r>
            <a:r>
              <a:rPr lang="sv-SE" sz="1000" dirty="0" smtClean="0"/>
              <a:t> geotekniker </a:t>
            </a:r>
            <a:endParaRPr lang="sv-SE" sz="1000" dirty="0"/>
          </a:p>
        </p:txBody>
      </p:sp>
    </p:spTree>
    <p:extLst>
      <p:ext uri="{BB962C8B-B14F-4D97-AF65-F5344CB8AC3E}">
        <p14:creationId xmlns:p14="http://schemas.microsoft.com/office/powerpoint/2010/main" val="1219671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59" y="1895476"/>
            <a:ext cx="8821508" cy="4705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ktangel 4"/>
          <p:cNvSpPr/>
          <p:nvPr/>
        </p:nvSpPr>
        <p:spPr>
          <a:xfrm>
            <a:off x="-10827" y="481002"/>
            <a:ext cx="2289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Förstärkningsmetoder</a:t>
            </a:r>
            <a:endParaRPr lang="sv-SE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858" b="51988"/>
          <a:stretch/>
        </p:blipFill>
        <p:spPr bwMode="auto">
          <a:xfrm>
            <a:off x="2865139" y="1300152"/>
            <a:ext cx="2334093" cy="21288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257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481003"/>
            <a:ext cx="2229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2D kostnader sek/m2</a:t>
            </a:r>
            <a:endParaRPr lang="sv-SE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1262537"/>
            <a:ext cx="8966786" cy="5004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55" r="85192" b="22538"/>
          <a:stretch/>
        </p:blipFill>
        <p:spPr bwMode="auto">
          <a:xfrm>
            <a:off x="2248058" y="557203"/>
            <a:ext cx="1537884" cy="34213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650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509578"/>
            <a:ext cx="3147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3D kostnader och visualisering</a:t>
            </a:r>
            <a:endParaRPr lang="sv-SE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808" y="869384"/>
            <a:ext cx="4792039" cy="34765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0" y="6611778"/>
            <a:ext cx="16450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smtClean="0"/>
              <a:t>Överdriven höjdskala 1,5ggr</a:t>
            </a:r>
            <a:endParaRPr lang="sv-SE" sz="10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338" y="694244"/>
            <a:ext cx="229552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6" r="85192" b="22538"/>
          <a:stretch/>
        </p:blipFill>
        <p:spPr bwMode="auto">
          <a:xfrm>
            <a:off x="28574" y="866774"/>
            <a:ext cx="1616427" cy="3488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4565482"/>
            <a:ext cx="6529388" cy="1778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1512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509578"/>
            <a:ext cx="2988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3D, överytor för olika nivåer </a:t>
            </a:r>
            <a:endParaRPr lang="sv-SE" b="1" dirty="0"/>
          </a:p>
        </p:txBody>
      </p:sp>
      <p:sp>
        <p:nvSpPr>
          <p:cNvPr id="2" name="textruta 1"/>
          <p:cNvSpPr txBox="1"/>
          <p:nvPr/>
        </p:nvSpPr>
        <p:spPr>
          <a:xfrm>
            <a:off x="0" y="6611778"/>
            <a:ext cx="40078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smtClean="0"/>
              <a:t>Överdriven höjdskala 3 ggr. </a:t>
            </a:r>
            <a:r>
              <a:rPr lang="sv-SE" sz="1000" dirty="0" err="1" smtClean="0"/>
              <a:t>Proj</a:t>
            </a:r>
            <a:r>
              <a:rPr lang="sv-SE" sz="1000" dirty="0" smtClean="0"/>
              <a:t>. Nivå här +92m=ungefär 1m över </a:t>
            </a:r>
            <a:r>
              <a:rPr lang="sv-SE" sz="1000" dirty="0" err="1" smtClean="0"/>
              <a:t>bef</a:t>
            </a:r>
            <a:r>
              <a:rPr lang="sv-SE" sz="1000" dirty="0" smtClean="0"/>
              <a:t> nivå</a:t>
            </a:r>
            <a:endParaRPr lang="sv-SE" sz="1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676402"/>
            <a:ext cx="18573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0" y="3705225"/>
            <a:ext cx="6062780" cy="2481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1" y="981075"/>
            <a:ext cx="6076949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810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36798" y="528628"/>
            <a:ext cx="2918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Utdata – text - Byggnader.xls</a:t>
            </a:r>
            <a:endParaRPr lang="sv-SE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75" t="20597" r="22175" b="38913"/>
          <a:stretch/>
        </p:blipFill>
        <p:spPr bwMode="auto">
          <a:xfrm>
            <a:off x="3305176" y="3009216"/>
            <a:ext cx="2875166" cy="37080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91" y="3018740"/>
            <a:ext cx="2884834" cy="36985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6353175" y="3036422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>
                <a:solidFill>
                  <a:srgbClr val="FF0000"/>
                </a:solidFill>
              </a:rPr>
              <a:t>Stor schakt (4014 m3) i PB_lopnr54, kostnad ca 1Mkr</a:t>
            </a:r>
            <a:endParaRPr lang="sv-SE" sz="1200" dirty="0">
              <a:solidFill>
                <a:srgbClr val="FF0000"/>
              </a:solidFill>
            </a:endParaRP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91" y="2092890"/>
            <a:ext cx="8769780" cy="779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upp 7"/>
          <p:cNvGrpSpPr/>
          <p:nvPr/>
        </p:nvGrpSpPr>
        <p:grpSpPr>
          <a:xfrm>
            <a:off x="182216" y="897960"/>
            <a:ext cx="7934325" cy="828675"/>
            <a:chOff x="182216" y="897960"/>
            <a:chExt cx="7934325" cy="828675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791" y="897960"/>
              <a:ext cx="7905750" cy="828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ktangel 2"/>
            <p:cNvSpPr/>
            <p:nvPr/>
          </p:nvSpPr>
          <p:spPr>
            <a:xfrm>
              <a:off x="182216" y="1359922"/>
              <a:ext cx="760759" cy="19841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n>
                  <a:solidFill>
                    <a:srgbClr val="FF0000"/>
                  </a:solidFill>
                </a:ln>
                <a:noFill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5487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2288</TotalTime>
  <Words>484</Words>
  <Application>Microsoft Office PowerPoint</Application>
  <PresentationFormat>Bildspel på skärmen (4:3)</PresentationFormat>
  <Paragraphs>59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23</vt:i4>
      </vt:variant>
    </vt:vector>
  </HeadingPairs>
  <TitlesOfParts>
    <vt:vector size="24" baseType="lpstr"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Statens Geotekniska 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Mats Öberg</dc:creator>
  <cp:lastModifiedBy>Mats Öberg</cp:lastModifiedBy>
  <cp:revision>331</cp:revision>
  <cp:lastPrinted>2016-04-21T12:55:19Z</cp:lastPrinted>
  <dcterms:created xsi:type="dcterms:W3CDTF">2013-06-26T10:22:31Z</dcterms:created>
  <dcterms:modified xsi:type="dcterms:W3CDTF">2016-04-21T12:56:13Z</dcterms:modified>
</cp:coreProperties>
</file>