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81" r:id="rId4"/>
    <p:sldId id="271" r:id="rId5"/>
    <p:sldId id="272" r:id="rId6"/>
    <p:sldId id="273" r:id="rId7"/>
    <p:sldId id="274" r:id="rId8"/>
    <p:sldId id="275" r:id="rId9"/>
    <p:sldId id="283" r:id="rId10"/>
    <p:sldId id="284" r:id="rId11"/>
    <p:sldId id="276" r:id="rId12"/>
    <p:sldId id="277" r:id="rId13"/>
    <p:sldId id="285" r:id="rId14"/>
    <p:sldId id="278" r:id="rId15"/>
    <p:sldId id="27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907A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 snapToGrid="0">
      <p:cViewPr>
        <p:scale>
          <a:sx n="100" d="100"/>
          <a:sy n="100" d="100"/>
        </p:scale>
        <p:origin x="-128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8/22/2016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8/22/2016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31C00-E24A-40C6-902D-1C0189DBBF78}" type="datetimeFigureOut">
              <a:rPr lang="sv-SE" smtClean="0"/>
              <a:t>2016-08-22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3AB30-881D-4396-BAE2-177B9DDE9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9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8/22/2016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8/22/2016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8/22/2016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8/22/2016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8/22/2016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8/22/2016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8/22/2016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8/22/2016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mats.oberg@swedgeo.se/SGI/2016-05-02</a:t>
            </a: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\\fileserv\goteborg\bolind\Uppdrag\_geokalkyl\jon\ppt_out\Results_jon7b_160502_F&#246;rhandsresultat.pptx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08694" y="1559471"/>
            <a:ext cx="67056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400" b="1" dirty="0" smtClean="0"/>
              <a:t>Geokalkyl 1.3.2</a:t>
            </a:r>
          </a:p>
          <a:p>
            <a:pPr algn="ctr"/>
            <a:r>
              <a:rPr lang="sv-SE" sz="4400" b="1" dirty="0" smtClean="0"/>
              <a:t>Jönköping, Skeppbron</a:t>
            </a:r>
            <a:endParaRPr lang="sv-SE" sz="3600" b="1" dirty="0"/>
          </a:p>
        </p:txBody>
      </p:sp>
      <p:sp>
        <p:nvSpPr>
          <p:cNvPr id="2" name="Rektangel 1"/>
          <p:cNvSpPr/>
          <p:nvPr/>
        </p:nvSpPr>
        <p:spPr>
          <a:xfrm>
            <a:off x="1780069" y="3840807"/>
            <a:ext cx="6420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GTK bedömd (’verkliga förhållanden’) - jon7b</a:t>
            </a:r>
          </a:p>
          <a:p>
            <a:r>
              <a:rPr lang="sv-SE" sz="2400" dirty="0" smtClean="0"/>
              <a:t>Nytt Analysområde (efter besök Jönköping 160425) – inklusive omdefinition av byggnader, hårdgjorda och grönytor</a:t>
            </a:r>
          </a:p>
          <a:p>
            <a:r>
              <a:rPr lang="sv-SE" sz="2400" dirty="0" err="1" smtClean="0"/>
              <a:t>Inkl</a:t>
            </a:r>
            <a:r>
              <a:rPr lang="sv-SE" sz="2400" dirty="0" smtClean="0"/>
              <a:t> förorenad mark</a:t>
            </a:r>
            <a:endParaRPr lang="sv-SE" sz="2400" dirty="0"/>
          </a:p>
        </p:txBody>
      </p:sp>
      <p:sp>
        <p:nvSpPr>
          <p:cNvPr id="3" name="textruta 2"/>
          <p:cNvSpPr txBox="1"/>
          <p:nvPr/>
        </p:nvSpPr>
        <p:spPr>
          <a:xfrm>
            <a:off x="0" y="6611779"/>
            <a:ext cx="5833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u="sng" dirty="0">
                <a:hlinkClick r:id="rId2"/>
              </a:rPr>
              <a:t>\\fileserv\goteborg\bolind\Uppdrag\_geokalkyl\jon\ppt_out\Results_jon7b_160502_Förhandsresultat.pptx</a:t>
            </a:r>
            <a:r>
              <a:rPr lang="sv-SE" sz="1000" dirty="0"/>
              <a:t> </a:t>
            </a:r>
          </a:p>
          <a:p>
            <a:endParaRPr lang="sv-SE" sz="1000" dirty="0"/>
          </a:p>
        </p:txBody>
      </p:sp>
      <p:sp>
        <p:nvSpPr>
          <p:cNvPr id="4" name="Rektangel 3"/>
          <p:cNvSpPr/>
          <p:nvPr/>
        </p:nvSpPr>
        <p:spPr>
          <a:xfrm>
            <a:off x="8412710" y="510659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jon7b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89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1003"/>
            <a:ext cx="8136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sek/m2, alternativ färgredovisning, endast byggnader (ÖSTRA DELEN)</a:t>
            </a:r>
            <a:endParaRPr lang="sv-SE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850335"/>
            <a:ext cx="8067675" cy="5718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85824"/>
            <a:ext cx="144780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314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kostnader och visualisering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1,5ggr</a:t>
            </a:r>
            <a:endParaRPr lang="sv-SE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r="85192" b="22538"/>
          <a:stretch/>
        </p:blipFill>
        <p:spPr bwMode="auto">
          <a:xfrm>
            <a:off x="28574" y="866774"/>
            <a:ext cx="1616427" cy="348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8" y="878486"/>
            <a:ext cx="4343402" cy="3477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610766"/>
            <a:ext cx="7329488" cy="20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75" y="579945"/>
            <a:ext cx="1980699" cy="5031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2" y="926535"/>
            <a:ext cx="8281921" cy="552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9578"/>
            <a:ext cx="24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detalj (pålar, källare)</a:t>
            </a:r>
            <a:endParaRPr lang="sv-SE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8162856" y="571133"/>
            <a:ext cx="625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Källare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10" name="Rak pil 9"/>
          <p:cNvCxnSpPr>
            <a:stCxn id="11" idx="2"/>
          </p:cNvCxnSpPr>
          <p:nvPr/>
        </p:nvCxnSpPr>
        <p:spPr>
          <a:xfrm flipH="1">
            <a:off x="4181475" y="848132"/>
            <a:ext cx="4293903" cy="295234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2625988" y="571133"/>
            <a:ext cx="1114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Fyll byggnader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13" name="Rak pil 12"/>
          <p:cNvCxnSpPr>
            <a:stCxn id="16" idx="2"/>
          </p:cNvCxnSpPr>
          <p:nvPr/>
        </p:nvCxnSpPr>
        <p:spPr>
          <a:xfrm flipH="1">
            <a:off x="1190626" y="848132"/>
            <a:ext cx="1992855" cy="28400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>
            <a:stCxn id="11" idx="2"/>
          </p:cNvCxnSpPr>
          <p:nvPr/>
        </p:nvCxnSpPr>
        <p:spPr>
          <a:xfrm flipH="1">
            <a:off x="7286625" y="848132"/>
            <a:ext cx="1188753" cy="326666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31" y="5277758"/>
            <a:ext cx="2919515" cy="14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med rundade hörn 2"/>
          <p:cNvSpPr/>
          <p:nvPr/>
        </p:nvSpPr>
        <p:spPr>
          <a:xfrm>
            <a:off x="923925" y="5895975"/>
            <a:ext cx="952500" cy="157164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2071823" y="6449854"/>
            <a:ext cx="729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Pållängd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8" name="Rak pil 7"/>
          <p:cNvCxnSpPr>
            <a:stCxn id="4" idx="0"/>
          </p:cNvCxnSpPr>
          <p:nvPr/>
        </p:nvCxnSpPr>
        <p:spPr>
          <a:xfrm flipV="1">
            <a:off x="2436699" y="4705350"/>
            <a:ext cx="516051" cy="174450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21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detalj (innergård)</a:t>
            </a:r>
            <a:endParaRPr lang="sv-S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8" y="878910"/>
            <a:ext cx="7187148" cy="5731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0" y="6659403"/>
            <a:ext cx="31774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Vissa färgskiftningar – beror på sämre grafikkort/</a:t>
            </a:r>
            <a:r>
              <a:rPr lang="sv-SE" sz="800" dirty="0" err="1" smtClean="0"/>
              <a:t>rendrering</a:t>
            </a:r>
            <a:r>
              <a:rPr lang="sv-SE" sz="800" dirty="0" smtClean="0"/>
              <a:t> i </a:t>
            </a:r>
            <a:r>
              <a:rPr lang="sv-SE" sz="800" dirty="0" err="1" smtClean="0"/>
              <a:t>ArcScene</a:t>
            </a:r>
            <a:r>
              <a:rPr lang="sv-SE" sz="800" dirty="0" smtClean="0"/>
              <a:t>…</a:t>
            </a:r>
            <a:endParaRPr lang="sv-SE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0" b="7068"/>
          <a:stretch/>
        </p:blipFill>
        <p:spPr bwMode="auto">
          <a:xfrm>
            <a:off x="5379274" y="571133"/>
            <a:ext cx="3679002" cy="6039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Rak 5"/>
          <p:cNvCxnSpPr/>
          <p:nvPr/>
        </p:nvCxnSpPr>
        <p:spPr>
          <a:xfrm flipH="1" flipV="1">
            <a:off x="1476375" y="2819400"/>
            <a:ext cx="4533901" cy="771341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6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76313"/>
            <a:ext cx="6105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719138"/>
            <a:ext cx="19145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0" y="509578"/>
            <a:ext cx="4216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detalj (pålar, överytor för olika nivåer)</a:t>
            </a:r>
            <a:endParaRPr lang="sv-SE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4324350"/>
            <a:ext cx="46958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pil 2"/>
          <p:cNvCxnSpPr/>
          <p:nvPr/>
        </p:nvCxnSpPr>
        <p:spPr>
          <a:xfrm flipH="1" flipV="1">
            <a:off x="4114800" y="3286125"/>
            <a:ext cx="2595565" cy="1038228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04925"/>
            <a:ext cx="79629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0" y="509578"/>
            <a:ext cx="372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endast schakt och fyll byggnader </a:t>
            </a:r>
            <a:endParaRPr lang="sv-SE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28725"/>
            <a:ext cx="1695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95944"/>
            <a:ext cx="475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(Modifierat) underlag från Jönköpings kommun</a:t>
            </a:r>
            <a:endParaRPr lang="sv-SE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24" y="912900"/>
            <a:ext cx="1807875" cy="31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-1" y="6432345"/>
            <a:ext cx="1022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Källare (röda)</a:t>
            </a:r>
            <a:endParaRPr lang="sv-SE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912900"/>
            <a:ext cx="7155628" cy="3392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4533899"/>
            <a:ext cx="4074244" cy="1943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95944"/>
            <a:ext cx="444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Förorenade områden med totalkostnader (kr)</a:t>
            </a:r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3" y="936264"/>
            <a:ext cx="8898221" cy="4245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490663"/>
            <a:ext cx="1495425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646758" y="2771864"/>
            <a:ext cx="2902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 smtClean="0"/>
              <a:t>Bedömda GTK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5255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" y="2647949"/>
            <a:ext cx="8793360" cy="412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4825"/>
            <a:ext cx="9058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Jordlager  - ”verkliga” GTK </a:t>
            </a:r>
          </a:p>
          <a:p>
            <a:r>
              <a:rPr lang="sv-SE" dirty="0" smtClean="0"/>
              <a:t>(geotekniker har bedömt GTK utifrån underlag såsom geotekniska borrningar mm)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8191500" y="581769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solidFill>
                  <a:srgbClr val="CC00CC"/>
                </a:solidFill>
              </a:rPr>
              <a:t>Huvudytan</a:t>
            </a:r>
            <a:endParaRPr lang="sv-SE" sz="1000" dirty="0">
              <a:solidFill>
                <a:srgbClr val="CC00CC"/>
              </a:solidFill>
            </a:endParaRPr>
          </a:p>
        </p:txBody>
      </p:sp>
      <p:cxnSp>
        <p:nvCxnSpPr>
          <p:cNvPr id="4" name="Rak pil 3"/>
          <p:cNvCxnSpPr>
            <a:stCxn id="2" idx="2"/>
            <a:endCxn id="6" idx="0"/>
          </p:cNvCxnSpPr>
          <p:nvPr/>
        </p:nvCxnSpPr>
        <p:spPr>
          <a:xfrm flipH="1">
            <a:off x="7774467" y="827990"/>
            <a:ext cx="793899" cy="2734360"/>
          </a:xfrm>
          <a:prstGeom prst="straightConnector1">
            <a:avLst/>
          </a:prstGeom>
          <a:ln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 5"/>
          <p:cNvSpPr/>
          <p:nvPr/>
        </p:nvSpPr>
        <p:spPr>
          <a:xfrm>
            <a:off x="7357434" y="3562350"/>
            <a:ext cx="834066" cy="676275"/>
          </a:xfrm>
          <a:prstGeom prst="ellipse">
            <a:avLst/>
          </a:prstGeom>
          <a:noFill/>
          <a:ln w="31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73" y="1400174"/>
            <a:ext cx="1964002" cy="271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745745"/>
            <a:ext cx="4410821" cy="2073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81024"/>
            <a:ext cx="4294284" cy="2094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1024"/>
            <a:ext cx="4333875" cy="2081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752600" y="647700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Jordlager1 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270370" y="647700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Jordlager2 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071371" y="2910959"/>
            <a:ext cx="116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Jordlager3</a:t>
            </a:r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4543425" y="2752724"/>
            <a:ext cx="4495799" cy="3552825"/>
            <a:chOff x="4524064" y="3095625"/>
            <a:chExt cx="4521951" cy="35433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3"/>
            <a:stretch/>
          </p:blipFill>
          <p:spPr bwMode="auto">
            <a:xfrm>
              <a:off x="6029325" y="3095625"/>
              <a:ext cx="3016690" cy="3543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589"/>
            <a:stretch/>
          </p:blipFill>
          <p:spPr bwMode="auto">
            <a:xfrm>
              <a:off x="4524064" y="3095625"/>
              <a:ext cx="1524311" cy="3543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0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6450"/>
            <a:ext cx="8905875" cy="4125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-10827" y="481002"/>
            <a:ext cx="228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Förstärkningsmetoder</a:t>
            </a:r>
            <a:endParaRPr lang="sv-SE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11" y="681037"/>
            <a:ext cx="1952625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0" y="2571750"/>
            <a:ext cx="8930528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481003"/>
            <a:ext cx="22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</a:t>
            </a:r>
            <a:endParaRPr lang="sv-SE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r="85192" b="22538"/>
          <a:stretch/>
        </p:blipFill>
        <p:spPr bwMode="auto">
          <a:xfrm>
            <a:off x="2229008" y="571500"/>
            <a:ext cx="1680360" cy="373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1003"/>
            <a:ext cx="824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sek/m2, alternativ färgredovisning, endast byggnader (VÄSTRA DELEN)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29400"/>
            <a:ext cx="54441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Tekn </a:t>
            </a:r>
            <a:r>
              <a:rPr lang="sv-SE" sz="800" dirty="0" err="1" smtClean="0"/>
              <a:t>anm</a:t>
            </a:r>
            <a:r>
              <a:rPr lang="sv-SE" sz="800" dirty="0" smtClean="0"/>
              <a:t>, 13 </a:t>
            </a:r>
            <a:r>
              <a:rPr lang="sv-SE" sz="800" dirty="0" err="1" smtClean="0"/>
              <a:t>classes</a:t>
            </a:r>
            <a:r>
              <a:rPr lang="sv-SE" sz="800" dirty="0" smtClean="0"/>
              <a:t>, </a:t>
            </a:r>
            <a:r>
              <a:rPr lang="sv-SE" sz="800" dirty="0" err="1" smtClean="0"/>
              <a:t>equal</a:t>
            </a:r>
            <a:r>
              <a:rPr lang="sv-SE" sz="800" dirty="0" smtClean="0"/>
              <a:t> interval, </a:t>
            </a:r>
            <a:r>
              <a:rPr lang="sv-SE" sz="800" dirty="0" err="1" smtClean="0"/>
              <a:t>then</a:t>
            </a:r>
            <a:r>
              <a:rPr lang="sv-SE" sz="800" dirty="0" smtClean="0"/>
              <a:t> </a:t>
            </a:r>
            <a:r>
              <a:rPr lang="sv-SE" sz="800" dirty="0" err="1" smtClean="0"/>
              <a:t>edit</a:t>
            </a:r>
            <a:r>
              <a:rPr lang="sv-SE" sz="800" dirty="0" smtClean="0"/>
              <a:t> Break </a:t>
            </a:r>
            <a:r>
              <a:rPr lang="sv-SE" sz="800" dirty="0" err="1" smtClean="0"/>
              <a:t>Value</a:t>
            </a:r>
            <a:r>
              <a:rPr lang="sv-SE" sz="800" dirty="0" smtClean="0"/>
              <a:t> . Edit </a:t>
            </a:r>
            <a:r>
              <a:rPr lang="sv-SE" sz="800" dirty="0" err="1" smtClean="0"/>
              <a:t>top</a:t>
            </a:r>
            <a:r>
              <a:rPr lang="sv-SE" sz="800" dirty="0" smtClean="0"/>
              <a:t> 3 colors.  Max is 3833, </a:t>
            </a:r>
            <a:r>
              <a:rPr lang="sv-SE" sz="800" dirty="0" err="1"/>
              <a:t>M</a:t>
            </a:r>
            <a:r>
              <a:rPr lang="sv-SE" sz="800" dirty="0" err="1" smtClean="0"/>
              <a:t>ean</a:t>
            </a:r>
            <a:r>
              <a:rPr lang="sv-SE" sz="800" dirty="0" smtClean="0"/>
              <a:t> is 2140. </a:t>
            </a:r>
            <a:r>
              <a:rPr lang="sv-SE" sz="800" dirty="0" err="1" smtClean="0"/>
              <a:t>Add</a:t>
            </a:r>
            <a:r>
              <a:rPr lang="sv-SE" sz="800" dirty="0" smtClean="0"/>
              <a:t> </a:t>
            </a:r>
            <a:r>
              <a:rPr lang="sv-SE" sz="800" dirty="0" err="1" smtClean="0"/>
              <a:t>labels</a:t>
            </a:r>
            <a:r>
              <a:rPr lang="sv-SE" sz="800" dirty="0" smtClean="0"/>
              <a:t> </a:t>
            </a:r>
            <a:r>
              <a:rPr lang="sv-SE" sz="800" dirty="0" err="1" smtClean="0"/>
              <a:t>with</a:t>
            </a:r>
            <a:r>
              <a:rPr lang="sv-SE" sz="800" dirty="0" smtClean="0"/>
              <a:t> halo</a:t>
            </a:r>
            <a:endParaRPr lang="sv-SE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" y="2019299"/>
            <a:ext cx="8968671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914400"/>
            <a:ext cx="144780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191</Words>
  <Application>Microsoft Office PowerPoint</Application>
  <PresentationFormat>Bildspel på skärmen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356</cp:revision>
  <cp:lastPrinted>2016-04-21T12:55:19Z</cp:lastPrinted>
  <dcterms:created xsi:type="dcterms:W3CDTF">2013-06-26T10:22:31Z</dcterms:created>
  <dcterms:modified xsi:type="dcterms:W3CDTF">2016-08-22T06:59:34Z</dcterms:modified>
</cp:coreProperties>
</file>