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6" r:id="rId3"/>
    <p:sldId id="289" r:id="rId4"/>
    <p:sldId id="258" r:id="rId5"/>
    <p:sldId id="281" r:id="rId6"/>
    <p:sldId id="271" r:id="rId7"/>
    <p:sldId id="272" r:id="rId8"/>
    <p:sldId id="273" r:id="rId9"/>
    <p:sldId id="274" r:id="rId10"/>
    <p:sldId id="275" r:id="rId11"/>
    <p:sldId id="283" r:id="rId12"/>
    <p:sldId id="284" r:id="rId13"/>
    <p:sldId id="276" r:id="rId14"/>
    <p:sldId id="277" r:id="rId15"/>
    <p:sldId id="278" r:id="rId16"/>
    <p:sldId id="279" r:id="rId17"/>
    <p:sldId id="287" r:id="rId18"/>
    <p:sldId id="288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907A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 snapToGrid="0"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2016-09-12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9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mats.oberg@swedgeo.se/SGI/2016-09-09</a:t>
            </a: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serv\goteborg\bolind\Uppdrag\_geokalkyl\workshop_14sep16_ppt\Geokalkyl_jonkoping_workshop160914.pptx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08694" y="1559471"/>
            <a:ext cx="67056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400" b="1" dirty="0" smtClean="0"/>
              <a:t>Geokalkyl </a:t>
            </a:r>
            <a:r>
              <a:rPr lang="sv-SE" sz="4400" b="1" dirty="0" err="1" smtClean="0"/>
              <a:t>ver</a:t>
            </a:r>
            <a:r>
              <a:rPr lang="sv-SE" sz="4400" b="1" dirty="0" smtClean="0"/>
              <a:t>. 1.3.2</a:t>
            </a:r>
          </a:p>
          <a:p>
            <a:pPr algn="ctr"/>
            <a:r>
              <a:rPr lang="sv-SE" sz="4400" b="1" dirty="0" smtClean="0"/>
              <a:t>Jönköping, Skeppbron</a:t>
            </a:r>
            <a:endParaRPr lang="sv-SE" sz="3600" b="1" dirty="0"/>
          </a:p>
        </p:txBody>
      </p:sp>
      <p:sp>
        <p:nvSpPr>
          <p:cNvPr id="2" name="Rektangel 1"/>
          <p:cNvSpPr/>
          <p:nvPr/>
        </p:nvSpPr>
        <p:spPr>
          <a:xfrm>
            <a:off x="1343026" y="3547764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GTK bedömd (’verkliga förhållanden’) </a:t>
            </a:r>
          </a:p>
          <a:p>
            <a:r>
              <a:rPr lang="sv-SE" sz="2400" dirty="0" smtClean="0"/>
              <a:t>Analysområde avstämt med Jönköpings kn 160425 </a:t>
            </a:r>
          </a:p>
          <a:p>
            <a:r>
              <a:rPr lang="sv-SE" sz="2400" dirty="0" smtClean="0"/>
              <a:t>Innehåller förorenad mark</a:t>
            </a:r>
            <a:endParaRPr lang="sv-SE" sz="2400" dirty="0"/>
          </a:p>
        </p:txBody>
      </p:sp>
      <p:sp>
        <p:nvSpPr>
          <p:cNvPr id="4" name="Rektangel 3"/>
          <p:cNvSpPr/>
          <p:nvPr/>
        </p:nvSpPr>
        <p:spPr>
          <a:xfrm>
            <a:off x="8412710" y="510659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jon7b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0" y="6611779"/>
            <a:ext cx="64923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u="sng" dirty="0">
                <a:hlinkClick r:id="rId2"/>
              </a:rPr>
              <a:t>\\fileserv\goteborg\bolind\Uppdrag\_geokalkyl\workshop_14sep16_ppt\Geokalkyl_jonkoping_workshop160914.pptx</a:t>
            </a:r>
            <a:r>
              <a:rPr lang="sv-S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9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0" y="2571750"/>
            <a:ext cx="8930528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481003"/>
            <a:ext cx="22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</a:t>
            </a:r>
            <a:endParaRPr lang="sv-SE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85192" b="22538"/>
          <a:stretch/>
        </p:blipFill>
        <p:spPr bwMode="auto">
          <a:xfrm>
            <a:off x="2229008" y="571500"/>
            <a:ext cx="1680360" cy="373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824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sek/m2, alternativ färgredovisning, endast byggnader (VÄSTRA DELEN)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29400"/>
            <a:ext cx="5444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Tekn </a:t>
            </a:r>
            <a:r>
              <a:rPr lang="sv-SE" sz="800" dirty="0" err="1" smtClean="0"/>
              <a:t>anm</a:t>
            </a:r>
            <a:r>
              <a:rPr lang="sv-SE" sz="800" dirty="0" smtClean="0"/>
              <a:t>, 13 </a:t>
            </a:r>
            <a:r>
              <a:rPr lang="sv-SE" sz="800" dirty="0" err="1" smtClean="0"/>
              <a:t>classes</a:t>
            </a:r>
            <a:r>
              <a:rPr lang="sv-SE" sz="800" dirty="0" smtClean="0"/>
              <a:t>, </a:t>
            </a:r>
            <a:r>
              <a:rPr lang="sv-SE" sz="800" dirty="0" err="1" smtClean="0"/>
              <a:t>equal</a:t>
            </a:r>
            <a:r>
              <a:rPr lang="sv-SE" sz="800" dirty="0" smtClean="0"/>
              <a:t> interval, </a:t>
            </a:r>
            <a:r>
              <a:rPr lang="sv-SE" sz="800" dirty="0" err="1" smtClean="0"/>
              <a:t>then</a:t>
            </a:r>
            <a:r>
              <a:rPr lang="sv-SE" sz="800" dirty="0" smtClean="0"/>
              <a:t> </a:t>
            </a:r>
            <a:r>
              <a:rPr lang="sv-SE" sz="800" dirty="0" err="1" smtClean="0"/>
              <a:t>edit</a:t>
            </a:r>
            <a:r>
              <a:rPr lang="sv-SE" sz="800" dirty="0" smtClean="0"/>
              <a:t> Break </a:t>
            </a:r>
            <a:r>
              <a:rPr lang="sv-SE" sz="800" dirty="0" err="1" smtClean="0"/>
              <a:t>Value</a:t>
            </a:r>
            <a:r>
              <a:rPr lang="sv-SE" sz="800" dirty="0" smtClean="0"/>
              <a:t> . Edit </a:t>
            </a:r>
            <a:r>
              <a:rPr lang="sv-SE" sz="800" dirty="0" err="1" smtClean="0"/>
              <a:t>top</a:t>
            </a:r>
            <a:r>
              <a:rPr lang="sv-SE" sz="800" dirty="0" smtClean="0"/>
              <a:t> 3 colors.  Max is 3833, </a:t>
            </a:r>
            <a:r>
              <a:rPr lang="sv-SE" sz="800" dirty="0" err="1"/>
              <a:t>M</a:t>
            </a:r>
            <a:r>
              <a:rPr lang="sv-SE" sz="800" dirty="0" err="1" smtClean="0"/>
              <a:t>ean</a:t>
            </a:r>
            <a:r>
              <a:rPr lang="sv-SE" sz="800" dirty="0" smtClean="0"/>
              <a:t> is 2140. </a:t>
            </a:r>
            <a:r>
              <a:rPr lang="sv-SE" sz="800" dirty="0" err="1" smtClean="0"/>
              <a:t>Add</a:t>
            </a:r>
            <a:r>
              <a:rPr lang="sv-SE" sz="800" dirty="0" smtClean="0"/>
              <a:t> </a:t>
            </a:r>
            <a:r>
              <a:rPr lang="sv-SE" sz="800" dirty="0" err="1" smtClean="0"/>
              <a:t>labels</a:t>
            </a:r>
            <a:r>
              <a:rPr lang="sv-SE" sz="800" dirty="0" smtClean="0"/>
              <a:t> </a:t>
            </a:r>
            <a:r>
              <a:rPr lang="sv-SE" sz="800" dirty="0" err="1" smtClean="0"/>
              <a:t>with</a:t>
            </a:r>
            <a:r>
              <a:rPr lang="sv-SE" sz="800" dirty="0" smtClean="0"/>
              <a:t> halo</a:t>
            </a:r>
            <a:endParaRPr lang="sv-S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" y="2019299"/>
            <a:ext cx="8968671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914400"/>
            <a:ext cx="144780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8136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sek/m2, alternativ färgredovisning, endast byggnader (ÖSTRA DELEN)</a:t>
            </a:r>
            <a:endParaRPr lang="sv-SE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850335"/>
            <a:ext cx="8067675" cy="5718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85824"/>
            <a:ext cx="144780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707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 – visas i </a:t>
            </a:r>
            <a:r>
              <a:rPr lang="sv-SE" b="1" dirty="0" err="1" smtClean="0"/>
              <a:t>ArcScene</a:t>
            </a:r>
            <a:r>
              <a:rPr lang="sv-SE" b="1" dirty="0"/>
              <a:t> </a:t>
            </a:r>
            <a:r>
              <a:rPr lang="sv-SE" b="1" dirty="0" smtClean="0"/>
              <a:t>(del av ArcGIS desktop)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1,5ggr</a:t>
            </a:r>
            <a:endParaRPr lang="sv-SE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85192" b="22538"/>
          <a:stretch/>
        </p:blipFill>
        <p:spPr bwMode="auto">
          <a:xfrm>
            <a:off x="28574" y="866774"/>
            <a:ext cx="161642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8" y="878486"/>
            <a:ext cx="4343402" cy="3477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610766"/>
            <a:ext cx="7329488" cy="20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75" y="579945"/>
            <a:ext cx="1980699" cy="5031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2" y="926535"/>
            <a:ext cx="8281921" cy="552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24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detalj (pålar, källare)</a:t>
            </a:r>
            <a:endParaRPr lang="sv-SE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8162856" y="571133"/>
            <a:ext cx="625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Källare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10" name="Rak pil 9"/>
          <p:cNvCxnSpPr>
            <a:stCxn id="11" idx="2"/>
          </p:cNvCxnSpPr>
          <p:nvPr/>
        </p:nvCxnSpPr>
        <p:spPr>
          <a:xfrm flipH="1">
            <a:off x="4181475" y="848132"/>
            <a:ext cx="4293903" cy="295234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2625988" y="571133"/>
            <a:ext cx="1114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Fyll byggnader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13" name="Rak pil 12"/>
          <p:cNvCxnSpPr>
            <a:stCxn id="16" idx="2"/>
          </p:cNvCxnSpPr>
          <p:nvPr/>
        </p:nvCxnSpPr>
        <p:spPr>
          <a:xfrm flipH="1">
            <a:off x="1190626" y="848132"/>
            <a:ext cx="1992855" cy="28400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>
            <a:stCxn id="11" idx="2"/>
          </p:cNvCxnSpPr>
          <p:nvPr/>
        </p:nvCxnSpPr>
        <p:spPr>
          <a:xfrm flipH="1">
            <a:off x="7286625" y="848132"/>
            <a:ext cx="1188753" cy="32666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31" y="5277758"/>
            <a:ext cx="2919515" cy="14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med rundade hörn 2"/>
          <p:cNvSpPr/>
          <p:nvPr/>
        </p:nvSpPr>
        <p:spPr>
          <a:xfrm>
            <a:off x="923925" y="5895975"/>
            <a:ext cx="952500" cy="157164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2071823" y="6449854"/>
            <a:ext cx="729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Pållängd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8" name="Rak pil 7"/>
          <p:cNvCxnSpPr>
            <a:stCxn id="4" idx="0"/>
          </p:cNvCxnSpPr>
          <p:nvPr/>
        </p:nvCxnSpPr>
        <p:spPr>
          <a:xfrm flipV="1">
            <a:off x="2436699" y="4705350"/>
            <a:ext cx="516051" cy="174450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76313"/>
            <a:ext cx="6105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719138"/>
            <a:ext cx="19145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09578"/>
            <a:ext cx="7079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detalj (pålar, överytor för olika nivåer) – en av många kombinationer </a:t>
            </a:r>
          </a:p>
          <a:p>
            <a:r>
              <a:rPr lang="sv-SE" b="1" dirty="0" smtClean="0"/>
              <a:t>Som kan visas/studeras i visualiseringen</a:t>
            </a:r>
            <a:endParaRPr lang="sv-SE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4324350"/>
            <a:ext cx="4695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pil 2"/>
          <p:cNvCxnSpPr/>
          <p:nvPr/>
        </p:nvCxnSpPr>
        <p:spPr>
          <a:xfrm flipH="1" flipV="1">
            <a:off x="4114800" y="3286125"/>
            <a:ext cx="2595565" cy="1038228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168380" y="5881688"/>
            <a:ext cx="401309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I Geokalkyl 1.3.2 har max </a:t>
            </a:r>
            <a:r>
              <a:rPr lang="sv-SE" sz="1400" dirty="0" err="1" smtClean="0"/>
              <a:t>pållängd</a:t>
            </a:r>
            <a:r>
              <a:rPr lang="sv-SE" sz="1400" dirty="0" smtClean="0"/>
              <a:t> satts (i en viss modul) till 30m. Om nivån för ’Fast mark’ understiger detta, pålas till ’Fast mark’. </a:t>
            </a:r>
          </a:p>
        </p:txBody>
      </p:sp>
    </p:spTree>
    <p:extLst>
      <p:ext uri="{BB962C8B-B14F-4D97-AF65-F5344CB8AC3E}">
        <p14:creationId xmlns:p14="http://schemas.microsoft.com/office/powerpoint/2010/main" val="798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04925"/>
            <a:ext cx="7962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09578"/>
            <a:ext cx="372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endast schakt och fyll byggnader </a:t>
            </a:r>
            <a:endParaRPr lang="sv-SE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28725"/>
            <a:ext cx="1695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09578"/>
            <a:ext cx="148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Kalkylresultat</a:t>
            </a:r>
            <a:endParaRPr lang="sv-SE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9" y="952500"/>
            <a:ext cx="5494376" cy="4009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358880" y="5889428"/>
            <a:ext cx="401309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Skönhetsfel, skall stå m</a:t>
            </a:r>
            <a:r>
              <a:rPr lang="sv-SE" sz="1400" baseline="30000" dirty="0" smtClean="0"/>
              <a:t>3</a:t>
            </a:r>
            <a:r>
              <a:rPr lang="sv-SE" sz="1400" dirty="0" smtClean="0"/>
              <a:t>, fixas lätt i nästa version </a:t>
            </a:r>
          </a:p>
        </p:txBody>
      </p:sp>
      <p:cxnSp>
        <p:nvCxnSpPr>
          <p:cNvPr id="3" name="Rak pil 2"/>
          <p:cNvCxnSpPr>
            <a:stCxn id="7" idx="0"/>
          </p:cNvCxnSpPr>
          <p:nvPr/>
        </p:nvCxnSpPr>
        <p:spPr>
          <a:xfrm flipH="1" flipV="1">
            <a:off x="1489254" y="4229100"/>
            <a:ext cx="876174" cy="16603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6043613" y="1824930"/>
            <a:ext cx="2900362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Övervägs att avrunda totalkostnaden till </a:t>
            </a:r>
            <a:r>
              <a:rPr lang="sv-SE" sz="1400" dirty="0" smtClean="0"/>
              <a:t>närmaste 100 tkr eller närmaste Mkr </a:t>
            </a:r>
            <a:r>
              <a:rPr lang="sv-SE" sz="1400" dirty="0" smtClean="0">
                <a:sym typeface="Wingdings" panose="05000000000000000000" pitchFamily="2" charset="2"/>
              </a:rPr>
              <a:t></a:t>
            </a:r>
          </a:p>
          <a:p>
            <a:endParaRPr lang="sv-SE" sz="1400" b="1" dirty="0">
              <a:sym typeface="Wingdings" panose="05000000000000000000" pitchFamily="2" charset="2"/>
            </a:endParaRPr>
          </a:p>
          <a:p>
            <a:r>
              <a:rPr lang="sv-SE" sz="1400" b="1" dirty="0" smtClean="0">
                <a:sym typeface="Wingdings" panose="05000000000000000000" pitchFamily="2" charset="2"/>
              </a:rPr>
              <a:t>Total kostnad (</a:t>
            </a:r>
            <a:r>
              <a:rPr lang="sv-SE" sz="1400" b="1" dirty="0" err="1" smtClean="0">
                <a:sym typeface="Wingdings" panose="05000000000000000000" pitchFamily="2" charset="2"/>
              </a:rPr>
              <a:t>kSEK</a:t>
            </a:r>
            <a:r>
              <a:rPr lang="sv-SE" sz="1400" b="1" dirty="0" smtClean="0">
                <a:sym typeface="Wingdings" panose="05000000000000000000" pitchFamily="2" charset="2"/>
              </a:rPr>
              <a:t>) 	</a:t>
            </a:r>
            <a:r>
              <a:rPr lang="sv-SE" sz="1400" b="1" dirty="0" smtClean="0"/>
              <a:t>262 200</a:t>
            </a:r>
            <a:endParaRPr lang="sv-SE" sz="1400" dirty="0" smtClean="0"/>
          </a:p>
          <a:p>
            <a:r>
              <a:rPr lang="sv-SE" sz="1400" b="1" dirty="0" smtClean="0"/>
              <a:t>Total kostnad (MSEK)	262</a:t>
            </a:r>
          </a:p>
          <a:p>
            <a:endParaRPr lang="sv-SE" sz="1400" b="1" dirty="0"/>
          </a:p>
          <a:p>
            <a:r>
              <a:rPr lang="sv-SE" sz="1400" dirty="0" smtClean="0"/>
              <a:t>(skall det stå kr </a:t>
            </a:r>
            <a:r>
              <a:rPr lang="sv-SE" sz="1400" dirty="0" err="1" smtClean="0"/>
              <a:t>istf</a:t>
            </a:r>
            <a:r>
              <a:rPr lang="sv-SE" sz="1400" dirty="0" smtClean="0"/>
              <a:t> SEK förresten?)</a:t>
            </a:r>
            <a:endParaRPr lang="sv-SE" sz="1400" dirty="0" smtClean="0"/>
          </a:p>
        </p:txBody>
      </p:sp>
      <p:cxnSp>
        <p:nvCxnSpPr>
          <p:cNvPr id="9" name="Rak pil 8"/>
          <p:cNvCxnSpPr>
            <a:stCxn id="11" idx="1"/>
          </p:cNvCxnSpPr>
          <p:nvPr/>
        </p:nvCxnSpPr>
        <p:spPr>
          <a:xfrm flipH="1" flipV="1">
            <a:off x="4867275" y="2654379"/>
            <a:ext cx="1176338" cy="7849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09578"/>
            <a:ext cx="4100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redovisning i webbmiljö (vridbar mm)</a:t>
            </a:r>
            <a:endParaRPr lang="sv-S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7" y="878910"/>
            <a:ext cx="8229600" cy="5001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811301" y="5635111"/>
            <a:ext cx="8220075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Vad är poängen med detta (när man kan se och vrida i 3D i </a:t>
            </a:r>
            <a:r>
              <a:rPr lang="sv-SE" sz="1400" dirty="0" err="1" smtClean="0"/>
              <a:t>ArcScene</a:t>
            </a:r>
            <a:r>
              <a:rPr lang="sv-SE" sz="1400" dirty="0" smtClean="0"/>
              <a:t>)?</a:t>
            </a:r>
          </a:p>
          <a:p>
            <a:r>
              <a:rPr lang="sv-SE" sz="1400" dirty="0" smtClean="0"/>
              <a:t>Det är en extern </a:t>
            </a:r>
            <a:r>
              <a:rPr lang="sv-SE" sz="1400" u="sng" dirty="0" smtClean="0"/>
              <a:t>webbapplikation</a:t>
            </a:r>
            <a:r>
              <a:rPr lang="sv-SE" sz="1400" dirty="0" smtClean="0"/>
              <a:t>, vem som helst (som man tillåter förstås) t ex politiker, kan se det på vilken plattform som helst utan att behöva ArcGIS</a:t>
            </a:r>
            <a:r>
              <a:rPr lang="sv-SE" sz="1400" baseline="30000" dirty="0" smtClean="0"/>
              <a:t>*)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0" y="6600825"/>
            <a:ext cx="7468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*) men kräver att en </a:t>
            </a:r>
            <a:r>
              <a:rPr lang="sv-SE" sz="1000" dirty="0" err="1" smtClean="0"/>
              <a:t>ArcScene</a:t>
            </a:r>
            <a:r>
              <a:rPr lang="sv-SE" sz="1000" dirty="0" smtClean="0"/>
              <a:t> exporteras, t ex till ArcGIS Online via en *.3ws för </a:t>
            </a:r>
            <a:r>
              <a:rPr lang="sv-SE" sz="1000" dirty="0" err="1" smtClean="0"/>
              <a:t>CityEngine</a:t>
            </a:r>
            <a:r>
              <a:rPr lang="sv-SE" sz="1000" dirty="0" smtClean="0"/>
              <a:t> </a:t>
            </a:r>
            <a:r>
              <a:rPr lang="sv-SE" sz="1000" dirty="0" err="1" smtClean="0"/>
              <a:t>viewer</a:t>
            </a:r>
            <a:r>
              <a:rPr lang="sv-SE" sz="1000" dirty="0" smtClean="0"/>
              <a:t>. SGI har ett sådant ArcGIS Online konto.. 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7915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1885707" y="613935"/>
            <a:ext cx="4953241" cy="5968368"/>
            <a:chOff x="3933583" y="571500"/>
            <a:chExt cx="4953241" cy="59683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583" y="571500"/>
              <a:ext cx="4953241" cy="5968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ruta 2"/>
            <p:cNvSpPr txBox="1"/>
            <p:nvPr/>
          </p:nvSpPr>
          <p:spPr>
            <a:xfrm>
              <a:off x="5048250" y="5786824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>
                  <a:solidFill>
                    <a:srgbClr val="FF0000"/>
                  </a:solidFill>
                </a:rPr>
                <a:t>0,25 km</a:t>
              </a:r>
              <a:r>
                <a:rPr lang="sv-SE" sz="1200" baseline="30000" dirty="0" smtClean="0">
                  <a:solidFill>
                    <a:srgbClr val="FF0000"/>
                  </a:solidFill>
                </a:rPr>
                <a:t>2</a:t>
              </a:r>
              <a:endParaRPr lang="sv-SE" sz="12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Rektangel 4"/>
          <p:cNvSpPr/>
          <p:nvPr/>
        </p:nvSpPr>
        <p:spPr>
          <a:xfrm>
            <a:off x="0" y="495944"/>
            <a:ext cx="1809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Områdesöversikt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9559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65276"/>
            <a:ext cx="7663566" cy="5735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0" y="495944"/>
            <a:ext cx="2367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Höjddata och jordarter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9821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95944"/>
            <a:ext cx="475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(Modifierat) underlag från Jönköpings kommun</a:t>
            </a:r>
            <a:endParaRPr lang="sv-SE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24" y="912900"/>
            <a:ext cx="1807875" cy="31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85724" y="6338888"/>
            <a:ext cx="915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Källare (lila)</a:t>
            </a:r>
            <a:endParaRPr lang="sv-SE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912900"/>
            <a:ext cx="7155628" cy="3392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949235" y="1257300"/>
            <a:ext cx="1056700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000" dirty="0" smtClean="0"/>
              <a:t>Ca +90 (RH2000)</a:t>
            </a:r>
            <a:endParaRPr lang="sv-SE" sz="1000" dirty="0"/>
          </a:p>
        </p:txBody>
      </p:sp>
      <p:cxnSp>
        <p:nvCxnSpPr>
          <p:cNvPr id="4" name="Rak pil 3"/>
          <p:cNvCxnSpPr/>
          <p:nvPr/>
        </p:nvCxnSpPr>
        <p:spPr>
          <a:xfrm>
            <a:off x="3005935" y="1380410"/>
            <a:ext cx="823115" cy="4769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4720734"/>
            <a:ext cx="4514850" cy="1618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4905376" y="4728830"/>
            <a:ext cx="4019550" cy="160043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Plant område, grundläggningsnivå </a:t>
            </a:r>
          </a:p>
          <a:p>
            <a:r>
              <a:rPr lang="sv-SE" sz="1400" dirty="0" smtClean="0"/>
              <a:t>(höjd </a:t>
            </a:r>
            <a:r>
              <a:rPr lang="sv-SE" sz="1400" dirty="0" err="1" smtClean="0"/>
              <a:t>u.k</a:t>
            </a:r>
            <a:r>
              <a:rPr lang="sv-SE" sz="1400" dirty="0" smtClean="0"/>
              <a:t>. bottenplatta) +92</a:t>
            </a:r>
          </a:p>
          <a:p>
            <a:endParaRPr lang="sv-SE" sz="1400" dirty="0" smtClean="0"/>
          </a:p>
          <a:p>
            <a:r>
              <a:rPr lang="sv-SE" sz="1400" dirty="0" smtClean="0"/>
              <a:t>Enstaka källare</a:t>
            </a:r>
          </a:p>
          <a:p>
            <a:endParaRPr lang="sv-SE" sz="1400" dirty="0" smtClean="0"/>
          </a:p>
          <a:p>
            <a:r>
              <a:rPr lang="sv-SE" sz="1400" dirty="0" smtClean="0"/>
              <a:t>Notera exkludering av befintlig byggnad (som alltså skall behålla och ej ingår i geokalkylen)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9376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95944"/>
            <a:ext cx="4525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Förorenade områden med totalkostnader (kr)</a:t>
            </a:r>
            <a:endParaRPr lang="sv-SE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3" y="936264"/>
            <a:ext cx="8898221" cy="4245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90663"/>
            <a:ext cx="1495425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646758" y="2771864"/>
            <a:ext cx="2902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 smtClean="0"/>
              <a:t>Bedömda GTK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525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" y="1151156"/>
            <a:ext cx="8793360" cy="412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4825"/>
            <a:ext cx="905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Jordlager  - ”verkliga” GTK </a:t>
            </a:r>
          </a:p>
          <a:p>
            <a:r>
              <a:rPr lang="sv-SE" dirty="0" smtClean="0"/>
              <a:t>(geotekniker har bedömt GTK utifrån underlag såsom geotekniska borrningar mm)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191500" y="581769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srgbClr val="CC00CC"/>
                </a:solidFill>
              </a:rPr>
              <a:t>Huvudytan</a:t>
            </a:r>
            <a:endParaRPr lang="sv-SE" sz="1000" dirty="0">
              <a:solidFill>
                <a:srgbClr val="CC00CC"/>
              </a:solidFill>
            </a:endParaRPr>
          </a:p>
        </p:txBody>
      </p:sp>
      <p:cxnSp>
        <p:nvCxnSpPr>
          <p:cNvPr id="4" name="Rak pil 3"/>
          <p:cNvCxnSpPr>
            <a:stCxn id="2" idx="2"/>
            <a:endCxn id="6" idx="0"/>
          </p:cNvCxnSpPr>
          <p:nvPr/>
        </p:nvCxnSpPr>
        <p:spPr>
          <a:xfrm flipH="1">
            <a:off x="7774467" y="827990"/>
            <a:ext cx="793899" cy="2734360"/>
          </a:xfrm>
          <a:prstGeom prst="straightConnector1">
            <a:avLst/>
          </a:prstGeom>
          <a:ln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 5"/>
          <p:cNvSpPr/>
          <p:nvPr/>
        </p:nvSpPr>
        <p:spPr>
          <a:xfrm>
            <a:off x="7357434" y="3562350"/>
            <a:ext cx="834066" cy="676275"/>
          </a:xfrm>
          <a:prstGeom prst="ellipse">
            <a:avLst/>
          </a:prstGeom>
          <a:noFill/>
          <a:ln w="31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23" y="1314449"/>
            <a:ext cx="1964002" cy="271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168379" y="5662398"/>
            <a:ext cx="7606087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Endast det </a:t>
            </a:r>
            <a:r>
              <a:rPr lang="sv-SE" sz="1400" u="sng" dirty="0" smtClean="0"/>
              <a:t>översta</a:t>
            </a:r>
            <a:r>
              <a:rPr lang="sv-SE" sz="1400" dirty="0" smtClean="0"/>
              <a:t> ’dåliga’ lagret (lös mark = GTK1, 2, 3 4 eller 5) räknas på i Geokalkyl </a:t>
            </a:r>
            <a:r>
              <a:rPr lang="sv-SE" sz="1400" dirty="0" err="1" smtClean="0"/>
              <a:t>ver</a:t>
            </a:r>
            <a:r>
              <a:rPr lang="sv-SE" sz="1400" dirty="0" smtClean="0"/>
              <a:t>. 1.3.2. </a:t>
            </a:r>
          </a:p>
          <a:p>
            <a:endParaRPr lang="sv-SE" sz="1400" dirty="0" smtClean="0"/>
          </a:p>
          <a:p>
            <a:r>
              <a:rPr lang="sv-SE" sz="1400" dirty="0" smtClean="0"/>
              <a:t>Geotekniker måste således anpassa GTK-er/jordlagerföljden utifrån detta faktum.</a:t>
            </a:r>
          </a:p>
        </p:txBody>
      </p:sp>
    </p:spTree>
    <p:extLst>
      <p:ext uri="{BB962C8B-B14F-4D97-AF65-F5344CB8AC3E}">
        <p14:creationId xmlns:p14="http://schemas.microsoft.com/office/powerpoint/2010/main" val="18832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745745"/>
            <a:ext cx="4410821" cy="2073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81024"/>
            <a:ext cx="4294284" cy="2094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1024"/>
            <a:ext cx="4333875" cy="2081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75260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Jordlager1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27037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Jordlager2 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071371" y="2910959"/>
            <a:ext cx="116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Jordlager3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4543425" y="2752724"/>
            <a:ext cx="4495799" cy="3552825"/>
            <a:chOff x="4524064" y="3095625"/>
            <a:chExt cx="4521951" cy="35433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3"/>
            <a:stretch/>
          </p:blipFill>
          <p:spPr bwMode="auto">
            <a:xfrm>
              <a:off x="6029325" y="3095625"/>
              <a:ext cx="3016690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589"/>
            <a:stretch/>
          </p:blipFill>
          <p:spPr bwMode="auto">
            <a:xfrm>
              <a:off x="4524064" y="3095625"/>
              <a:ext cx="1524311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6450"/>
            <a:ext cx="8905875" cy="4125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-10827" y="481002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Förstärkningsmetoder</a:t>
            </a:r>
            <a:endParaRPr lang="sv-SE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11" y="681037"/>
            <a:ext cx="1952625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408</Words>
  <Application>Microsoft Office PowerPoint</Application>
  <PresentationFormat>Bildspel på skärmen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375</cp:revision>
  <cp:lastPrinted>2016-09-09T15:59:07Z</cp:lastPrinted>
  <dcterms:created xsi:type="dcterms:W3CDTF">2013-06-26T10:22:31Z</dcterms:created>
  <dcterms:modified xsi:type="dcterms:W3CDTF">2016-09-12T07:29:35Z</dcterms:modified>
</cp:coreProperties>
</file>