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8" r:id="rId3"/>
    <p:sldId id="281" r:id="rId4"/>
    <p:sldId id="287" r:id="rId5"/>
    <p:sldId id="283" r:id="rId6"/>
    <p:sldId id="289" r:id="rId7"/>
    <p:sldId id="290" r:id="rId8"/>
    <p:sldId id="282" r:id="rId9"/>
    <p:sldId id="271" r:id="rId10"/>
    <p:sldId id="261" r:id="rId11"/>
    <p:sldId id="262" r:id="rId12"/>
    <p:sldId id="263" r:id="rId13"/>
    <p:sldId id="285" r:id="rId14"/>
    <p:sldId id="270" r:id="rId15"/>
    <p:sldId id="284" r:id="rId16"/>
    <p:sldId id="293" r:id="rId17"/>
    <p:sldId id="291" r:id="rId18"/>
    <p:sldId id="295" r:id="rId19"/>
    <p:sldId id="296" r:id="rId20"/>
    <p:sldId id="298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907A8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9" autoAdjust="0"/>
    <p:restoredTop sz="94570" autoAdjust="0"/>
  </p:normalViewPr>
  <p:slideViewPr>
    <p:cSldViewPr snapToGrid="0"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4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2016-09-12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mats.oberg@swedgeo.se/SGI/2016-09-09</a:t>
            </a: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03894" y="730796"/>
            <a:ext cx="854010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 smtClean="0"/>
              <a:t>Geokalkyl </a:t>
            </a:r>
            <a:r>
              <a:rPr lang="sv-SE" sz="4400" b="1" dirty="0" err="1" smtClean="0"/>
              <a:t>ver</a:t>
            </a:r>
            <a:r>
              <a:rPr lang="sv-SE" sz="4400" b="1" dirty="0" smtClean="0"/>
              <a:t>. 1.3.2 - Nyköping</a:t>
            </a:r>
          </a:p>
          <a:p>
            <a:pPr algn="ctr"/>
            <a:endParaRPr lang="sv-SE" sz="4400" b="1" dirty="0" smtClean="0"/>
          </a:p>
          <a:p>
            <a:r>
              <a:rPr lang="sv-SE" sz="3200" b="1" dirty="0" smtClean="0"/>
              <a:t>Marieberg </a:t>
            </a:r>
          </a:p>
          <a:p>
            <a:r>
              <a:rPr lang="sv-SE" sz="3200" dirty="0" smtClean="0"/>
              <a:t>- placeringar av bostadbebyggelse (typ 1 och 2) samt verksamhetsområde (typ 3) baserat på moduler/mallar för typkvarter</a:t>
            </a:r>
          </a:p>
          <a:p>
            <a:endParaRPr lang="sv-SE" sz="3200" b="1" dirty="0" smtClean="0"/>
          </a:p>
          <a:p>
            <a:r>
              <a:rPr lang="sv-SE" sz="3200" b="1" dirty="0" smtClean="0"/>
              <a:t>Hemgården </a:t>
            </a:r>
          </a:p>
          <a:p>
            <a:r>
              <a:rPr lang="sv-SE" sz="3200" dirty="0" smtClean="0"/>
              <a:t>- </a:t>
            </a:r>
            <a:r>
              <a:rPr lang="sv-SE" sz="3200" dirty="0"/>
              <a:t>två </a:t>
            </a:r>
            <a:r>
              <a:rPr lang="sv-SE" sz="3200" u="sng" dirty="0"/>
              <a:t>alternativa</a:t>
            </a:r>
            <a:r>
              <a:rPr lang="sv-SE" sz="3200" dirty="0"/>
              <a:t> placeringar av </a:t>
            </a:r>
            <a:r>
              <a:rPr lang="sv-SE" sz="3200" dirty="0" err="1" smtClean="0"/>
              <a:t>verksamhets-område</a:t>
            </a:r>
            <a:r>
              <a:rPr lang="sv-SE" sz="3200" dirty="0" smtClean="0"/>
              <a:t> </a:t>
            </a:r>
            <a:r>
              <a:rPr lang="sv-SE" sz="3200" dirty="0"/>
              <a:t>(typ 3</a:t>
            </a:r>
            <a:r>
              <a:rPr lang="sv-SE" sz="3200" dirty="0" smtClean="0"/>
              <a:t>)</a:t>
            </a:r>
            <a:endParaRPr lang="sv-SE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58" b="51988"/>
          <a:stretch/>
        </p:blipFill>
        <p:spPr bwMode="auto">
          <a:xfrm>
            <a:off x="3922414" y="850334"/>
            <a:ext cx="2334093" cy="2128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" y="850334"/>
            <a:ext cx="3648735" cy="593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5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3810157" y="883225"/>
            <a:ext cx="2066767" cy="4597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" y="883225"/>
            <a:ext cx="3560714" cy="5847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5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694244"/>
            <a:ext cx="20764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202760"/>
            <a:ext cx="4963578" cy="245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2" y="3721998"/>
            <a:ext cx="6186488" cy="28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1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681538"/>
            <a:ext cx="3857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27104"/>
            <a:ext cx="6353175" cy="408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73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och visualisering, detalj</a:t>
            </a:r>
            <a:endParaRPr lang="sv-SE" b="1" dirty="0"/>
          </a:p>
        </p:txBody>
      </p:sp>
      <p:cxnSp>
        <p:nvCxnSpPr>
          <p:cNvPr id="4" name="Rak pil 3"/>
          <p:cNvCxnSpPr>
            <a:stCxn id="6" idx="0"/>
          </p:cNvCxnSpPr>
          <p:nvPr/>
        </p:nvCxnSpPr>
        <p:spPr>
          <a:xfrm flipH="1" flipV="1">
            <a:off x="2581275" y="4371975"/>
            <a:ext cx="4862513" cy="13275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6619876" y="5699522"/>
            <a:ext cx="1647824" cy="58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90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4807"/>
            <a:ext cx="6772275" cy="30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överytor för olika nivåer 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6157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</a:t>
            </a:r>
            <a:r>
              <a:rPr lang="sv-SE" sz="1000" dirty="0"/>
              <a:t>3</a:t>
            </a:r>
            <a:r>
              <a:rPr lang="sv-SE" sz="1000" dirty="0" smtClean="0"/>
              <a:t> ggr. Projekteringsnivå här </a:t>
            </a:r>
            <a:r>
              <a:rPr lang="sv-SE" sz="1000" dirty="0" smtClean="0"/>
              <a:t>+20,4 (Söder) resp. +21,4 (Norr) för </a:t>
            </a:r>
            <a:r>
              <a:rPr lang="sv-SE" sz="1000" dirty="0" smtClean="0"/>
              <a:t>hg och gr </a:t>
            </a:r>
            <a:r>
              <a:rPr lang="sv-SE" sz="1000" dirty="0" smtClean="0"/>
              <a:t>(By ligger 0,5 under)</a:t>
            </a:r>
            <a:endParaRPr lang="sv-SE" sz="1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878910"/>
            <a:ext cx="166687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0" y="3676651"/>
            <a:ext cx="191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schakt och fyll</a:t>
            </a:r>
            <a:endParaRPr lang="sv-SE" b="1" dirty="0"/>
          </a:p>
        </p:txBody>
      </p:sp>
      <p:grpSp>
        <p:nvGrpSpPr>
          <p:cNvPr id="3" name="Grupp 2"/>
          <p:cNvGrpSpPr/>
          <p:nvPr/>
        </p:nvGrpSpPr>
        <p:grpSpPr>
          <a:xfrm>
            <a:off x="7086600" y="4979195"/>
            <a:ext cx="1933575" cy="1438275"/>
            <a:chOff x="7291388" y="2456369"/>
            <a:chExt cx="1933575" cy="1438275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0"/>
            <a:stretch/>
          </p:blipFill>
          <p:spPr bwMode="auto">
            <a:xfrm>
              <a:off x="7291388" y="3200400"/>
              <a:ext cx="1933575" cy="6942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16"/>
            <a:stretch/>
          </p:blipFill>
          <p:spPr bwMode="auto">
            <a:xfrm>
              <a:off x="7291388" y="2456369"/>
              <a:ext cx="1933575" cy="7440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9" y="878910"/>
            <a:ext cx="4252238" cy="2673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1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302" y="519103"/>
            <a:ext cx="2515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Utdata – resultatmatris</a:t>
            </a:r>
          </a:p>
          <a:p>
            <a:r>
              <a:rPr lang="sv-SE" sz="2000" b="1" dirty="0" smtClean="0"/>
              <a:t>+ jämförelse default  </a:t>
            </a:r>
            <a:r>
              <a:rPr lang="sv-SE" sz="2000" b="1" dirty="0" smtClean="0"/>
              <a:t>resp. bedömd </a:t>
            </a:r>
            <a:r>
              <a:rPr lang="sv-SE" sz="2000" b="1" dirty="0" smtClean="0"/>
              <a:t>GTK…</a:t>
            </a:r>
            <a:endParaRPr lang="sv-SE" sz="2000" b="1" dirty="0"/>
          </a:p>
        </p:txBody>
      </p:sp>
      <p:sp>
        <p:nvSpPr>
          <p:cNvPr id="6" name="Rektangel 5"/>
          <p:cNvSpPr/>
          <p:nvPr/>
        </p:nvSpPr>
        <p:spPr>
          <a:xfrm>
            <a:off x="3038475" y="590957"/>
            <a:ext cx="149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/>
              <a:t>Default GTK, Marieberg</a:t>
            </a:r>
            <a:endParaRPr lang="sv-SE" sz="1600" dirty="0"/>
          </a:p>
        </p:txBody>
      </p:sp>
      <p:sp>
        <p:nvSpPr>
          <p:cNvPr id="7" name="Rektangel 6"/>
          <p:cNvSpPr/>
          <p:nvPr/>
        </p:nvSpPr>
        <p:spPr>
          <a:xfrm>
            <a:off x="2990850" y="3790950"/>
            <a:ext cx="1658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/>
              <a:t>Bedömd GTK, Marieberg</a:t>
            </a:r>
            <a:endParaRPr lang="sv-SE" sz="1600" dirty="0"/>
          </a:p>
        </p:txBody>
      </p:sp>
      <p:sp>
        <p:nvSpPr>
          <p:cNvPr id="21" name="Rektangel 20"/>
          <p:cNvSpPr/>
          <p:nvPr/>
        </p:nvSpPr>
        <p:spPr>
          <a:xfrm>
            <a:off x="1554994" y="6213896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873461" y="604723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/>
          <p:cNvSpPr/>
          <p:nvPr/>
        </p:nvSpPr>
        <p:spPr>
          <a:xfrm>
            <a:off x="1010271" y="589361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/>
          <p:cNvSpPr/>
          <p:nvPr/>
        </p:nvSpPr>
        <p:spPr>
          <a:xfrm>
            <a:off x="1416970" y="3396326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1554994" y="3245508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/>
          <p:cNvSpPr/>
          <p:nvPr/>
        </p:nvSpPr>
        <p:spPr>
          <a:xfrm>
            <a:off x="873461" y="3091888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>
            <a:off x="1010330" y="2958997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/>
          <p:cNvSpPr/>
          <p:nvPr/>
        </p:nvSpPr>
        <p:spPr>
          <a:xfrm>
            <a:off x="1416970" y="6363858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14" y="590957"/>
            <a:ext cx="4848225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ruta 35"/>
          <p:cNvSpPr txBox="1"/>
          <p:nvPr/>
        </p:nvSpPr>
        <p:spPr>
          <a:xfrm>
            <a:off x="107147" y="6086725"/>
            <a:ext cx="257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Småhusen (typ2) i söder pålas ej för bedömd GTK3, vilken är ’bättre’ än GTK4 som användes i default-beräkning (Se Villkorsmatrisen!) </a:t>
            </a:r>
            <a:endParaRPr lang="sv-SE" sz="10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14" y="3800475"/>
            <a:ext cx="4743450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36512" y="47667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3D-visning i webmiljö (med omgivande terräng och omgivande byggnader)</a:t>
            </a:r>
            <a:endParaRPr lang="sv-SE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4115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4104456" cy="2843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4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/>
        </p:nvSpPr>
        <p:spPr>
          <a:xfrm>
            <a:off x="1554994" y="6213896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873461" y="604723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/>
          <p:cNvSpPr/>
          <p:nvPr/>
        </p:nvSpPr>
        <p:spPr>
          <a:xfrm>
            <a:off x="1010271" y="589361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/>
          <p:cNvSpPr/>
          <p:nvPr/>
        </p:nvSpPr>
        <p:spPr>
          <a:xfrm>
            <a:off x="1416970" y="6363858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689395" y="5429719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/>
          <p:cNvSpPr/>
          <p:nvPr/>
        </p:nvSpPr>
        <p:spPr>
          <a:xfrm>
            <a:off x="827419" y="5278901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/>
        </p:nvSpPr>
        <p:spPr>
          <a:xfrm>
            <a:off x="145886" y="5125281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/>
          <p:cNvSpPr/>
          <p:nvPr/>
        </p:nvSpPr>
        <p:spPr>
          <a:xfrm>
            <a:off x="282755" y="4992390"/>
            <a:ext cx="415204" cy="15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2947044" y="2959646"/>
            <a:ext cx="3034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 smtClean="0"/>
              <a:t>Hemgården</a:t>
            </a:r>
            <a:endParaRPr lang="sv-SE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3429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84423" y="481002"/>
            <a:ext cx="8711190" cy="5855117"/>
            <a:chOff x="84423" y="481002"/>
            <a:chExt cx="8711190" cy="5855117"/>
          </a:xfrm>
        </p:grpSpPr>
        <p:sp>
          <p:nvSpPr>
            <p:cNvPr id="6" name="Rektangel 5"/>
            <p:cNvSpPr/>
            <p:nvPr/>
          </p:nvSpPr>
          <p:spPr>
            <a:xfrm>
              <a:off x="84423" y="481002"/>
              <a:ext cx="51108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 smtClean="0"/>
                <a:t>Typkvarter </a:t>
              </a:r>
              <a:r>
                <a:rPr lang="sv-SE" sz="2000" b="1" dirty="0"/>
                <a:t>(m</a:t>
              </a:r>
              <a:r>
                <a:rPr lang="sv-SE" sz="2000" b="1" dirty="0" smtClean="0"/>
                <a:t>oduler) från Nyköpings kommun</a:t>
              </a:r>
              <a:endParaRPr lang="sv-SE" sz="2000" b="1" dirty="0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03588" y="4735681"/>
              <a:ext cx="4759636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b="1" dirty="0" smtClean="0"/>
                <a:t>För varje typkvarter finns tydlig areell fördelning specificerad: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sv-SE" sz="14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Byggnad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Grönyta inom kvartersmark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Hårdgjord ytan inom kvartersmark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Gata (hårdgjord)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Allmän platsmark (grönyta) </a:t>
              </a:r>
              <a:endParaRPr lang="sv-SE" sz="1400" b="1" dirty="0"/>
            </a:p>
          </p:txBody>
        </p:sp>
        <p:grpSp>
          <p:nvGrpSpPr>
            <p:cNvPr id="2" name="Grupp 1"/>
            <p:cNvGrpSpPr/>
            <p:nvPr/>
          </p:nvGrpSpPr>
          <p:grpSpPr>
            <a:xfrm>
              <a:off x="333930" y="1472267"/>
              <a:ext cx="2143126" cy="2544992"/>
              <a:chOff x="333930" y="1447679"/>
              <a:chExt cx="2143126" cy="2544992"/>
            </a:xfrm>
          </p:grpSpPr>
          <p:pic>
            <p:nvPicPr>
              <p:cNvPr id="1028" name="Picture 4" descr="Q:\bolind\Uppdrag\_geokalkyl\nyk\typomraden\boxtyp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31" y="1925746"/>
                <a:ext cx="2143125" cy="2066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333930" y="1447679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Typ1, bostadsbebyggelse, stadskvarter</a:t>
                </a:r>
                <a:endParaRPr lang="sv-SE" sz="1400" b="1" dirty="0"/>
              </a:p>
            </p:txBody>
          </p:sp>
        </p:grpSp>
        <p:grpSp>
          <p:nvGrpSpPr>
            <p:cNvPr id="7" name="Grupp 6"/>
            <p:cNvGrpSpPr/>
            <p:nvPr/>
          </p:nvGrpSpPr>
          <p:grpSpPr>
            <a:xfrm>
              <a:off x="3154216" y="1493789"/>
              <a:ext cx="2143125" cy="2523470"/>
              <a:chOff x="3554266" y="967442"/>
              <a:chExt cx="2143125" cy="2523470"/>
            </a:xfrm>
          </p:grpSpPr>
          <p:pic>
            <p:nvPicPr>
              <p:cNvPr id="1029" name="Picture 5" descr="Q:\bolind\Uppdrag\_geokalkyl\nyk\typomraden\boxtyp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178" y="1462087"/>
                <a:ext cx="2085975" cy="2028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ktangel 14"/>
              <p:cNvSpPr/>
              <p:nvPr/>
            </p:nvSpPr>
            <p:spPr>
              <a:xfrm>
                <a:off x="3554266" y="967442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Typ2, bostadsbebyggelse, småhus</a:t>
                </a:r>
                <a:endParaRPr lang="sv-SE" sz="1400" b="1" dirty="0"/>
              </a:p>
            </p:txBody>
          </p:sp>
        </p:grpSp>
        <p:grpSp>
          <p:nvGrpSpPr>
            <p:cNvPr id="8" name="Grupp 7"/>
            <p:cNvGrpSpPr/>
            <p:nvPr/>
          </p:nvGrpSpPr>
          <p:grpSpPr>
            <a:xfrm>
              <a:off x="6092601" y="1729888"/>
              <a:ext cx="2152095" cy="2287371"/>
              <a:chOff x="6092601" y="1055904"/>
              <a:chExt cx="2152095" cy="2287371"/>
            </a:xfrm>
          </p:grpSpPr>
          <p:pic>
            <p:nvPicPr>
              <p:cNvPr id="1030" name="Picture 6" descr="Q:\bolind\Uppdrag\_geokalkyl\nyk\typomraden\boxtyp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196" y="1323975"/>
                <a:ext cx="2095500" cy="201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ktangel 15"/>
              <p:cNvSpPr/>
              <p:nvPr/>
            </p:nvSpPr>
            <p:spPr>
              <a:xfrm>
                <a:off x="6092601" y="1055904"/>
                <a:ext cx="21431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Typ3, verksamhetsområde</a:t>
                </a:r>
                <a:endParaRPr lang="sv-SE" sz="1400" b="1" dirty="0"/>
              </a:p>
            </p:txBody>
          </p:sp>
        </p:grpSp>
        <p:cxnSp>
          <p:nvCxnSpPr>
            <p:cNvPr id="19" name="Rak pil 18"/>
            <p:cNvCxnSpPr/>
            <p:nvPr/>
          </p:nvCxnSpPr>
          <p:spPr>
            <a:xfrm>
              <a:off x="6149196" y="4198234"/>
              <a:ext cx="20955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pil 24"/>
            <p:cNvCxnSpPr/>
            <p:nvPr/>
          </p:nvCxnSpPr>
          <p:spPr>
            <a:xfrm>
              <a:off x="8559021" y="2037665"/>
              <a:ext cx="0" cy="19795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ruta 26"/>
            <p:cNvSpPr txBox="1"/>
            <p:nvPr/>
          </p:nvSpPr>
          <p:spPr>
            <a:xfrm>
              <a:off x="6964350" y="405535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8330421" y="275221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652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47738"/>
            <a:ext cx="7629525" cy="545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84423" y="481002"/>
            <a:ext cx="277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2 alternativa placeringar</a:t>
            </a:r>
            <a:endParaRPr lang="sv-SE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947738"/>
            <a:ext cx="100965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 2"/>
          <p:cNvSpPr/>
          <p:nvPr/>
        </p:nvSpPr>
        <p:spPr>
          <a:xfrm rot="18979047">
            <a:off x="929141" y="2403510"/>
            <a:ext cx="2657475" cy="41634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 rot="17836390">
            <a:off x="3805691" y="915256"/>
            <a:ext cx="2657475" cy="41634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725681" y="5821918"/>
            <a:ext cx="1589346" cy="655856"/>
            <a:chOff x="887606" y="5917168"/>
            <a:chExt cx="1589346" cy="655856"/>
          </a:xfrm>
        </p:grpSpPr>
        <p:sp>
          <p:nvSpPr>
            <p:cNvPr id="4" name="textruta 3"/>
            <p:cNvSpPr txBox="1"/>
            <p:nvPr/>
          </p:nvSpPr>
          <p:spPr>
            <a:xfrm>
              <a:off x="887606" y="5917168"/>
              <a:ext cx="15893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Hemgården SV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textruta 1"/>
            <p:cNvSpPr txBox="1"/>
            <p:nvPr/>
          </p:nvSpPr>
          <p:spPr>
            <a:xfrm>
              <a:off x="894255" y="6296025"/>
              <a:ext cx="158269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200" dirty="0" err="1" smtClean="0"/>
                <a:t>Höjdzon</a:t>
              </a:r>
              <a:r>
                <a:rPr lang="sv-SE" sz="1200" dirty="0" smtClean="0"/>
                <a:t>: +5,9 </a:t>
              </a:r>
              <a:r>
                <a:rPr lang="sv-SE" sz="1200" dirty="0" err="1" smtClean="0"/>
                <a:t>m.ö.h</a:t>
              </a:r>
              <a:r>
                <a:rPr lang="sv-SE" sz="1200" dirty="0" smtClean="0"/>
                <a:t>.</a:t>
              </a:r>
              <a:endParaRPr lang="sv-SE" sz="1200" dirty="0"/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5732873" y="1330782"/>
            <a:ext cx="1654235" cy="646331"/>
            <a:chOff x="4656548" y="1692732"/>
            <a:chExt cx="1654235" cy="646331"/>
          </a:xfrm>
        </p:grpSpPr>
        <p:sp>
          <p:nvSpPr>
            <p:cNvPr id="19" name="textruta 18"/>
            <p:cNvSpPr txBox="1"/>
            <p:nvPr/>
          </p:nvSpPr>
          <p:spPr>
            <a:xfrm>
              <a:off x="4656548" y="1692732"/>
              <a:ext cx="165423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Hemgården NO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4656548" y="2062064"/>
              <a:ext cx="1654235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200" dirty="0" err="1" smtClean="0"/>
                <a:t>Höjdzon</a:t>
              </a:r>
              <a:r>
                <a:rPr lang="sv-SE" sz="1200" dirty="0" smtClean="0"/>
                <a:t>: +8,4 </a:t>
              </a:r>
              <a:r>
                <a:rPr lang="sv-SE" sz="1200" dirty="0" err="1" smtClean="0"/>
                <a:t>m.ö.h</a:t>
              </a:r>
              <a:r>
                <a:rPr lang="sv-SE" sz="1200" dirty="0" smtClean="0"/>
                <a:t>.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251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2203726" y="647700"/>
            <a:ext cx="4480646" cy="6035156"/>
            <a:chOff x="205654" y="647700"/>
            <a:chExt cx="4480646" cy="60351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54" y="647700"/>
              <a:ext cx="4480646" cy="60351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2495549" y="877074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>
                  <a:solidFill>
                    <a:srgbClr val="F907A8"/>
                  </a:solidFill>
                </a:rPr>
                <a:t>0,06 km2</a:t>
              </a:r>
              <a:endParaRPr lang="sv-SE" sz="1200" dirty="0">
                <a:solidFill>
                  <a:srgbClr val="F907A8"/>
                </a:solidFill>
              </a:endParaRP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1123949" y="1828800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>
                  <a:solidFill>
                    <a:srgbClr val="F907A8"/>
                  </a:solidFill>
                </a:rPr>
                <a:t>0,5 km2</a:t>
              </a:r>
              <a:endParaRPr lang="sv-SE" sz="1200" dirty="0">
                <a:solidFill>
                  <a:srgbClr val="F907A8"/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2952750" y="3124200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>
                  <a:solidFill>
                    <a:srgbClr val="F907A8"/>
                  </a:solidFill>
                </a:rPr>
                <a:t>0,5 km2</a:t>
              </a:r>
              <a:endParaRPr lang="sv-SE" sz="1200" dirty="0">
                <a:solidFill>
                  <a:srgbClr val="F907A8"/>
                </a:solidFill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3627920" y="5868174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>
                  <a:solidFill>
                    <a:srgbClr val="F907A8"/>
                  </a:solidFill>
                </a:rPr>
                <a:t>0,6 km2</a:t>
              </a:r>
              <a:endParaRPr lang="sv-SE" sz="1200" dirty="0">
                <a:solidFill>
                  <a:srgbClr val="F907A8"/>
                </a:solidFill>
              </a:endParaRPr>
            </a:p>
          </p:txBody>
        </p:sp>
      </p:grpSp>
      <p:sp>
        <p:nvSpPr>
          <p:cNvPr id="9" name="Rektangel 8"/>
          <p:cNvSpPr/>
          <p:nvPr/>
        </p:nvSpPr>
        <p:spPr>
          <a:xfrm>
            <a:off x="84423" y="481002"/>
            <a:ext cx="1998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Områdesöversikt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46351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2331568"/>
            <a:ext cx="2247901" cy="17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97" y="548648"/>
            <a:ext cx="2461365" cy="1642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Grupp 17"/>
          <p:cNvGrpSpPr/>
          <p:nvPr/>
        </p:nvGrpSpPr>
        <p:grpSpPr>
          <a:xfrm>
            <a:off x="0" y="4117943"/>
            <a:ext cx="4057741" cy="2663857"/>
            <a:chOff x="-58452" y="3917118"/>
            <a:chExt cx="4057741" cy="2663857"/>
          </a:xfrm>
        </p:grpSpPr>
        <p:sp>
          <p:nvSpPr>
            <p:cNvPr id="19" name="Rektangel 18"/>
            <p:cNvSpPr/>
            <p:nvPr/>
          </p:nvSpPr>
          <p:spPr>
            <a:xfrm>
              <a:off x="-58452" y="3917118"/>
              <a:ext cx="26441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 smtClean="0"/>
                <a:t>Bedömd GTK, Hemgården SV</a:t>
              </a:r>
              <a:endParaRPr lang="sv-SE" sz="1600" b="1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8" y="4211250"/>
              <a:ext cx="3962491" cy="2369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cxnSp>
        <p:nvCxnSpPr>
          <p:cNvPr id="11" name="Rak 10"/>
          <p:cNvCxnSpPr/>
          <p:nvPr/>
        </p:nvCxnSpPr>
        <p:spPr>
          <a:xfrm>
            <a:off x="76200" y="519103"/>
            <a:ext cx="8991600" cy="62626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 11"/>
          <p:cNvGrpSpPr/>
          <p:nvPr/>
        </p:nvGrpSpPr>
        <p:grpSpPr>
          <a:xfrm>
            <a:off x="5021362" y="519103"/>
            <a:ext cx="4046438" cy="2684175"/>
            <a:chOff x="4790984" y="693340"/>
            <a:chExt cx="4046438" cy="2684175"/>
          </a:xfrm>
        </p:grpSpPr>
        <p:sp>
          <p:nvSpPr>
            <p:cNvPr id="8" name="Rektangel 7"/>
            <p:cNvSpPr/>
            <p:nvPr/>
          </p:nvSpPr>
          <p:spPr>
            <a:xfrm>
              <a:off x="4790984" y="693340"/>
              <a:ext cx="27007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 smtClean="0"/>
                <a:t>Bedömd GTK, Hemgården NO</a:t>
              </a:r>
              <a:endParaRPr lang="sv-SE" sz="1600" b="1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09" y="999528"/>
              <a:ext cx="3960713" cy="23779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4" name="Rektangel 23"/>
          <p:cNvSpPr/>
          <p:nvPr/>
        </p:nvSpPr>
        <p:spPr>
          <a:xfrm>
            <a:off x="4448175" y="5181438"/>
            <a:ext cx="453389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Viktigt kalkylresultat:</a:t>
            </a:r>
          </a:p>
          <a:p>
            <a:r>
              <a:rPr lang="sv-SE" sz="1600" dirty="0" smtClean="0"/>
              <a:t>Grundförstärkningskostnaderna i Hemgården NO är väsentligt högre (ca dubbelt) mot Hemgården SV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240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84423" y="481002"/>
            <a:ext cx="8711190" cy="6282373"/>
            <a:chOff x="84423" y="481002"/>
            <a:chExt cx="8711190" cy="6282373"/>
          </a:xfrm>
        </p:grpSpPr>
        <p:sp>
          <p:nvSpPr>
            <p:cNvPr id="6" name="Rektangel 5"/>
            <p:cNvSpPr/>
            <p:nvPr/>
          </p:nvSpPr>
          <p:spPr>
            <a:xfrm>
              <a:off x="84423" y="481002"/>
              <a:ext cx="51108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 smtClean="0"/>
                <a:t>Typkvarter </a:t>
              </a:r>
              <a:r>
                <a:rPr lang="sv-SE" sz="2000" b="1" dirty="0"/>
                <a:t>(m</a:t>
              </a:r>
              <a:r>
                <a:rPr lang="sv-SE" sz="2000" b="1" dirty="0" smtClean="0"/>
                <a:t>oduler) från Nyköpings kommun</a:t>
              </a:r>
              <a:endParaRPr lang="sv-SE" sz="2000" b="1" dirty="0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98838" y="4516606"/>
              <a:ext cx="6482480" cy="22467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b="1" dirty="0" smtClean="0"/>
                <a:t>För varje typkvarter finns tydlig areell fördelning </a:t>
              </a:r>
              <a:r>
                <a:rPr lang="sv-SE" sz="1400" b="1" dirty="0" smtClean="0"/>
                <a:t>specificerad. </a:t>
              </a:r>
            </a:p>
            <a:p>
              <a:r>
                <a:rPr lang="sv-SE" sz="1400" b="1" dirty="0" smtClean="0"/>
                <a:t>För </a:t>
              </a:r>
              <a:r>
                <a:rPr lang="sv-SE" sz="1400" b="1" dirty="0"/>
                <a:t>typ1 bostadsbebyggelse, </a:t>
              </a:r>
              <a:r>
                <a:rPr lang="sv-SE" sz="1400" b="1" dirty="0" smtClean="0"/>
                <a:t>stadskvarter, </a:t>
              </a:r>
              <a:r>
                <a:rPr lang="sv-SE" sz="1400" b="1" dirty="0" smtClean="0"/>
                <a:t>50x50m är följande arealer definierade:</a:t>
              </a:r>
              <a:endParaRPr lang="sv-SE" sz="1400" b="1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sv-SE" sz="14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Byggnad				500 m2</a:t>
              </a:r>
              <a:endParaRPr lang="sv-SE" sz="1400" b="1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Grönyta inom </a:t>
              </a:r>
              <a:r>
                <a:rPr lang="sv-SE" sz="1400" b="1" dirty="0" smtClean="0"/>
                <a:t>kvartersmark		800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Hårdgjord </a:t>
              </a:r>
              <a:r>
                <a:rPr lang="sv-SE" sz="1400" b="1" dirty="0" smtClean="0"/>
                <a:t>ytan inom </a:t>
              </a:r>
              <a:r>
                <a:rPr lang="sv-SE" sz="1400" b="1" dirty="0" smtClean="0"/>
                <a:t>kvartersmark		800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Gata </a:t>
              </a:r>
              <a:r>
                <a:rPr lang="sv-SE" sz="1400" b="1" dirty="0" smtClean="0"/>
                <a:t>(hårdgjord</a:t>
              </a:r>
              <a:r>
                <a:rPr lang="sv-SE" sz="1400" b="1" dirty="0" smtClean="0"/>
                <a:t>)			200</a:t>
              </a:r>
              <a:endParaRPr lang="sv-SE" sz="1400" b="1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Allmän platsmark (grönyta</a:t>
              </a:r>
              <a:r>
                <a:rPr lang="sv-SE" sz="1400" b="1" dirty="0" smtClean="0"/>
                <a:t>)		200 </a:t>
              </a:r>
            </a:p>
            <a:p>
              <a:pPr lvl="8"/>
              <a:r>
                <a:rPr lang="sv-SE" sz="1400" b="1" dirty="0" smtClean="0"/>
                <a:t>____</a:t>
              </a:r>
              <a:endParaRPr lang="sv-SE" sz="1400" b="1" dirty="0" smtClean="0"/>
            </a:p>
            <a:p>
              <a:r>
                <a:rPr lang="sv-SE" sz="1400" b="1" dirty="0" smtClean="0"/>
                <a:t>SUMMA				2500m2</a:t>
              </a:r>
              <a:endParaRPr lang="sv-SE" sz="1400" b="1" dirty="0"/>
            </a:p>
          </p:txBody>
        </p:sp>
        <p:grpSp>
          <p:nvGrpSpPr>
            <p:cNvPr id="2" name="Grupp 1"/>
            <p:cNvGrpSpPr/>
            <p:nvPr/>
          </p:nvGrpSpPr>
          <p:grpSpPr>
            <a:xfrm>
              <a:off x="333930" y="1472267"/>
              <a:ext cx="2143126" cy="2544992"/>
              <a:chOff x="333930" y="1447679"/>
              <a:chExt cx="2143126" cy="2544992"/>
            </a:xfrm>
          </p:grpSpPr>
          <p:pic>
            <p:nvPicPr>
              <p:cNvPr id="1028" name="Picture 4" descr="Q:\bolind\Uppdrag\_geokalkyl\nyk\typomraden\boxtyp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31" y="1925746"/>
                <a:ext cx="2143125" cy="2066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333930" y="1447679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Typ1, bostadsbebyggelse, stadskvarter</a:t>
                </a:r>
                <a:endParaRPr lang="sv-SE" sz="1400" b="1" dirty="0"/>
              </a:p>
            </p:txBody>
          </p:sp>
        </p:grpSp>
        <p:grpSp>
          <p:nvGrpSpPr>
            <p:cNvPr id="7" name="Grupp 6"/>
            <p:cNvGrpSpPr/>
            <p:nvPr/>
          </p:nvGrpSpPr>
          <p:grpSpPr>
            <a:xfrm>
              <a:off x="3154216" y="1493789"/>
              <a:ext cx="2143125" cy="2523470"/>
              <a:chOff x="3554266" y="967442"/>
              <a:chExt cx="2143125" cy="2523470"/>
            </a:xfrm>
          </p:grpSpPr>
          <p:pic>
            <p:nvPicPr>
              <p:cNvPr id="1029" name="Picture 5" descr="Q:\bolind\Uppdrag\_geokalkyl\nyk\typomraden\boxtyp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178" y="1462087"/>
                <a:ext cx="2085975" cy="2028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ktangel 14"/>
              <p:cNvSpPr/>
              <p:nvPr/>
            </p:nvSpPr>
            <p:spPr>
              <a:xfrm>
                <a:off x="3554266" y="967442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Typ2, bostadsbebyggelse, småhus</a:t>
                </a:r>
                <a:endParaRPr lang="sv-SE" sz="1400" b="1" dirty="0"/>
              </a:p>
            </p:txBody>
          </p:sp>
        </p:grpSp>
        <p:grpSp>
          <p:nvGrpSpPr>
            <p:cNvPr id="8" name="Grupp 7"/>
            <p:cNvGrpSpPr/>
            <p:nvPr/>
          </p:nvGrpSpPr>
          <p:grpSpPr>
            <a:xfrm>
              <a:off x="6092601" y="1729888"/>
              <a:ext cx="2152095" cy="2287371"/>
              <a:chOff x="6092601" y="1055904"/>
              <a:chExt cx="2152095" cy="2287371"/>
            </a:xfrm>
          </p:grpSpPr>
          <p:pic>
            <p:nvPicPr>
              <p:cNvPr id="1030" name="Picture 6" descr="Q:\bolind\Uppdrag\_geokalkyl\nyk\typomraden\boxtyp3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196" y="1323975"/>
                <a:ext cx="2095500" cy="201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ktangel 15"/>
              <p:cNvSpPr/>
              <p:nvPr/>
            </p:nvSpPr>
            <p:spPr>
              <a:xfrm>
                <a:off x="6092601" y="1055904"/>
                <a:ext cx="21431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Typ3, verksamhetsområde</a:t>
                </a:r>
                <a:endParaRPr lang="sv-SE" sz="1400" b="1" dirty="0"/>
              </a:p>
            </p:txBody>
          </p:sp>
        </p:grpSp>
        <p:cxnSp>
          <p:nvCxnSpPr>
            <p:cNvPr id="19" name="Rak pil 18"/>
            <p:cNvCxnSpPr/>
            <p:nvPr/>
          </p:nvCxnSpPr>
          <p:spPr>
            <a:xfrm>
              <a:off x="6149196" y="4198234"/>
              <a:ext cx="20955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pil 24"/>
            <p:cNvCxnSpPr/>
            <p:nvPr/>
          </p:nvCxnSpPr>
          <p:spPr>
            <a:xfrm>
              <a:off x="8559021" y="2037665"/>
              <a:ext cx="0" cy="19795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ruta 26"/>
            <p:cNvSpPr txBox="1"/>
            <p:nvPr/>
          </p:nvSpPr>
          <p:spPr>
            <a:xfrm>
              <a:off x="6964350" y="405535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8330421" y="275221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71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947045" y="2959646"/>
            <a:ext cx="26727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 smtClean="0"/>
              <a:t>Marieberg </a:t>
            </a:r>
          </a:p>
        </p:txBody>
      </p:sp>
    </p:spTree>
    <p:extLst>
      <p:ext uri="{BB962C8B-B14F-4D97-AF65-F5344CB8AC3E}">
        <p14:creationId xmlns:p14="http://schemas.microsoft.com/office/powerpoint/2010/main" val="59145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4423" y="481002"/>
            <a:ext cx="1280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Detaljplan</a:t>
            </a:r>
            <a:endParaRPr lang="sv-SE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2" y="843011"/>
            <a:ext cx="3545083" cy="5814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6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4424" y="481002"/>
            <a:ext cx="84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Utplacering  av typkvarter (Bo Lind, samråd med Ingegerd) …</a:t>
            </a:r>
            <a:endParaRPr lang="sv-SE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966838"/>
            <a:ext cx="8335676" cy="5646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3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4424" y="481002"/>
            <a:ext cx="84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… och skapande av </a:t>
            </a:r>
            <a:r>
              <a:rPr lang="sv-SE" sz="2000" b="1" u="sng" dirty="0" smtClean="0"/>
              <a:t>konsistenta</a:t>
            </a:r>
            <a:r>
              <a:rPr lang="sv-SE" sz="2000" b="1" dirty="0" smtClean="0"/>
              <a:t> GIS-ytor</a:t>
            </a:r>
            <a:r>
              <a:rPr lang="sv-SE" sz="2000" b="1" baseline="30000" dirty="0" smtClean="0"/>
              <a:t>*)</a:t>
            </a:r>
            <a:r>
              <a:rPr lang="sv-SE" sz="2000" b="1" dirty="0" smtClean="0"/>
              <a:t> (Mats).   </a:t>
            </a:r>
            <a:endParaRPr lang="sv-SE" sz="20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181170" y="983110"/>
            <a:ext cx="8905680" cy="5357375"/>
            <a:chOff x="181170" y="983110"/>
            <a:chExt cx="8905680" cy="535737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983110"/>
              <a:ext cx="1009650" cy="1047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55" y="983110"/>
              <a:ext cx="3305838" cy="52756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3102" y="1847382"/>
              <a:ext cx="5357375" cy="3628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Höger 1"/>
            <p:cNvSpPr/>
            <p:nvPr/>
          </p:nvSpPr>
          <p:spPr>
            <a:xfrm>
              <a:off x="4000499" y="3547498"/>
              <a:ext cx="485775" cy="4339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textruta 2"/>
          <p:cNvSpPr txBox="1"/>
          <p:nvPr/>
        </p:nvSpPr>
        <p:spPr>
          <a:xfrm>
            <a:off x="181170" y="6473836"/>
            <a:ext cx="6078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*) konsistenta = sammanhängande/täckande, icke-överlappande, grönytor och hårdgjorda ytor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84751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94083"/>
              </p:ext>
            </p:extLst>
          </p:nvPr>
        </p:nvGraphicFramePr>
        <p:xfrm>
          <a:off x="888985" y="1216023"/>
          <a:ext cx="3444240" cy="304705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22120"/>
                <a:gridCol w="1722120"/>
              </a:tblGrid>
              <a:tr h="531466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Kortnamn</a:t>
                      </a:r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marie_1</a:t>
                      </a:r>
                      <a:endParaRPr lang="sv-S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17324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Område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Marieberg</a:t>
                      </a:r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1466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GTK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Bedömd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68056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Områdets</a:t>
                      </a:r>
                      <a:r>
                        <a:rPr lang="sv-SE" sz="1600" baseline="0" dirty="0" smtClean="0"/>
                        <a:t> medelhöjd enligt NH2+</a:t>
                      </a: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20,4 </a:t>
                      </a:r>
                      <a:r>
                        <a:rPr lang="sv-SE" sz="1600" dirty="0" err="1" smtClean="0"/>
                        <a:t>möh</a:t>
                      </a:r>
                      <a:r>
                        <a:rPr lang="sv-SE" sz="1600" dirty="0" smtClean="0"/>
                        <a:t> (södra delen) resp.</a:t>
                      </a:r>
                      <a:r>
                        <a:rPr lang="sv-SE" sz="1600" baseline="0" dirty="0" smtClean="0"/>
                        <a:t> 21,4 </a:t>
                      </a:r>
                      <a:r>
                        <a:rPr lang="sv-SE" sz="1600" baseline="0" dirty="0" err="1" smtClean="0"/>
                        <a:t>möh</a:t>
                      </a:r>
                      <a:r>
                        <a:rPr lang="sv-SE" sz="1600" baseline="0" dirty="0" smtClean="0"/>
                        <a:t> (norra delen) </a:t>
                      </a:r>
                      <a:endParaRPr lang="sv-SE" sz="1600" dirty="0" smtClean="0"/>
                    </a:p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9124"/>
            <a:ext cx="3457575" cy="5630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84424" y="481002"/>
            <a:ext cx="84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Höjdzonering 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280216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17437" y="1088349"/>
            <a:ext cx="8940838" cy="5683272"/>
            <a:chOff x="117437" y="650199"/>
            <a:chExt cx="8940838" cy="5683272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908" y="650199"/>
              <a:ext cx="3401083" cy="51600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69" r="82699" b="32053"/>
            <a:stretch/>
          </p:blipFill>
          <p:spPr bwMode="auto">
            <a:xfrm>
              <a:off x="7124701" y="1031199"/>
              <a:ext cx="1933574" cy="2398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37" y="650199"/>
              <a:ext cx="3303691" cy="51600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Höger 7"/>
            <p:cNvSpPr/>
            <p:nvPr/>
          </p:nvSpPr>
          <p:spPr>
            <a:xfrm>
              <a:off x="3638549" y="2959980"/>
              <a:ext cx="485775" cy="4339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textruta 1"/>
            <p:cNvSpPr txBox="1"/>
            <p:nvPr/>
          </p:nvSpPr>
          <p:spPr>
            <a:xfrm>
              <a:off x="117437" y="5810251"/>
              <a:ext cx="14112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/>
                <a:t>SGU jordartkarta</a:t>
              </a:r>
              <a:endParaRPr lang="sv-SE" sz="1400" dirty="0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4350488" y="5810251"/>
              <a:ext cx="343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/>
                <a:t>Bedömd GTK (jordartskartan + kännedom om lokala geotekniska fröhållande)</a:t>
              </a:r>
              <a:endParaRPr lang="sv-SE" sz="1400" dirty="0"/>
            </a:p>
          </p:txBody>
        </p:sp>
      </p:grpSp>
      <p:sp>
        <p:nvSpPr>
          <p:cNvPr id="13" name="Rektangel 12"/>
          <p:cNvSpPr/>
          <p:nvPr/>
        </p:nvSpPr>
        <p:spPr>
          <a:xfrm>
            <a:off x="84424" y="481002"/>
            <a:ext cx="84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Bedömd GTK</a:t>
            </a:r>
            <a:endParaRPr lang="sv-SE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4" y="1200151"/>
            <a:ext cx="906129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376</Words>
  <Application>Microsoft Office PowerPoint</Application>
  <PresentationFormat>Bildspel på skärmen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401</cp:revision>
  <cp:lastPrinted>2016-09-12T12:06:32Z</cp:lastPrinted>
  <dcterms:created xsi:type="dcterms:W3CDTF">2013-06-26T10:22:31Z</dcterms:created>
  <dcterms:modified xsi:type="dcterms:W3CDTF">2016-09-12T12:11:34Z</dcterms:modified>
</cp:coreProperties>
</file>