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D83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990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5068DB6-8AA6-D510-F379-8C6F3A5BF9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AB445747-788E-D9A0-F372-6817C4587E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547A514-E181-5C1F-C9DA-26FA953C84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2A746-E107-44DF-9793-B3F83E2367A2}" type="datetimeFigureOut">
              <a:rPr lang="sv-SE" smtClean="0"/>
              <a:t>2025-12-12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C6D6D0E-2257-075C-87D0-A828926D35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DAD2BC7-AC6D-B3A7-3BBF-2E4D968CAA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D93B7-BFDC-4BC0-85E8-95AC916B66A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775921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127CDCB-8762-00BE-1E86-8BAEEA2683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A885FDAD-246F-1810-0944-43F2C3094B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2CA8C79-F681-0F67-E5D2-86D2CAC021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2A746-E107-44DF-9793-B3F83E2367A2}" type="datetimeFigureOut">
              <a:rPr lang="sv-SE" smtClean="0"/>
              <a:t>2025-12-12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4E1D2B7-FC4F-3D48-C87E-68C383080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384915C-37B9-702D-09C4-EDF575095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D93B7-BFDC-4BC0-85E8-95AC916B66A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83369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BA2BDB56-114C-291E-4861-53D2EDE316A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3B2B4538-33D3-8353-0512-BA71EC434A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66558D8-4656-831C-A060-1D3D3ED0E7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2A746-E107-44DF-9793-B3F83E2367A2}" type="datetimeFigureOut">
              <a:rPr lang="sv-SE" smtClean="0"/>
              <a:t>2025-12-12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22B9873-9297-5892-C291-F77CA0CA5B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2CC00B0-A919-1DDD-6FA4-832FD1B801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D93B7-BFDC-4BC0-85E8-95AC916B66A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17931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3E2D71C-EBC8-B76F-F18E-13AC687520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55002A0-3752-D316-A094-50937B2D96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BF66DBE-78AB-C4E5-A480-CF8114D3AA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2A746-E107-44DF-9793-B3F83E2367A2}" type="datetimeFigureOut">
              <a:rPr lang="sv-SE" smtClean="0"/>
              <a:t>2025-12-12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663578A-E799-8194-2F2F-03E8EB4AF3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3BF1F78-69F2-6DDF-918D-F752E1BE7C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D93B7-BFDC-4BC0-85E8-95AC916B66A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226885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016BCE8-E225-1F5D-DDFD-C34436863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563A753-3675-0B36-2379-D030B97AED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700AA05-4163-0911-E823-C00E85F64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2A746-E107-44DF-9793-B3F83E2367A2}" type="datetimeFigureOut">
              <a:rPr lang="sv-SE" smtClean="0"/>
              <a:t>2025-12-12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AE0D0B1-0AEF-6730-6122-D69B5A5D9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24CAD36-06C4-A995-41FE-A50C437668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D93B7-BFDC-4BC0-85E8-95AC916B66A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20653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5200568-ACFB-7D6D-BD6B-982F3E8D48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7F6B70C-DB3C-EE6C-9B6E-571AA12CC0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5370F695-B074-3E68-132D-78525A2062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9B5582B3-1BC2-70C0-98C0-BEA602C633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2A746-E107-44DF-9793-B3F83E2367A2}" type="datetimeFigureOut">
              <a:rPr lang="sv-SE" smtClean="0"/>
              <a:t>2025-12-12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901402D-35DC-4D4A-1059-8D11204D7C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539EC2CC-F354-958D-81AB-80620AC13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D93B7-BFDC-4BC0-85E8-95AC916B66A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243635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89A4DA3-E040-5838-C267-784AC6C346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9481DC26-C7F4-6DF1-E6BD-604F161FAE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81A366C7-1A20-6D13-DF51-A043980616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9F13C3EA-B1FD-9CCD-127A-A90D75ECD1D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B656CE0D-F1EA-CAEA-4D29-E995FAC7F0A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F5CB2F0F-1161-D29A-D94A-CC8E07DAF9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2A746-E107-44DF-9793-B3F83E2367A2}" type="datetimeFigureOut">
              <a:rPr lang="sv-SE" smtClean="0"/>
              <a:t>2025-12-12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3ECE43A8-F42F-5C91-7A4C-0592272344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A8763F43-AAA8-F4FF-620E-FB460E600E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D93B7-BFDC-4BC0-85E8-95AC916B66A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82647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0E7A4AD-E441-6263-3D66-3A978ED8A0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6C48B457-9619-EFEF-986B-EC06453907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2A746-E107-44DF-9793-B3F83E2367A2}" type="datetimeFigureOut">
              <a:rPr lang="sv-SE" smtClean="0"/>
              <a:t>2025-12-12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B150DB8F-E9EC-8D39-6B04-A9C279EC82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68BE90F-92B5-E89F-D45E-5960A0FB96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D93B7-BFDC-4BC0-85E8-95AC916B66A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840130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3184AFC5-BBC5-43AD-1C55-FBE2E7779F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2A746-E107-44DF-9793-B3F83E2367A2}" type="datetimeFigureOut">
              <a:rPr lang="sv-SE" smtClean="0"/>
              <a:t>2025-12-12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4D05BE43-F87F-6FDC-0727-371767682B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07273F47-1FFB-AEA2-81BA-8224A8EACA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D93B7-BFDC-4BC0-85E8-95AC916B66A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332586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BA90F67-16FB-BABA-95C4-AF50CD4BFA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7A3847C-0CA9-D481-615E-57E4F9F188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EC196DD2-ADC0-E079-DEDA-017E68440C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5C689C72-9900-6081-3FEE-EAE0388682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2A746-E107-44DF-9793-B3F83E2367A2}" type="datetimeFigureOut">
              <a:rPr lang="sv-SE" smtClean="0"/>
              <a:t>2025-12-12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F9CB8AA3-EC94-30B1-EAC2-E8A1D3B3A2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0FC7303B-9211-52E6-007C-D48E7936D5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D93B7-BFDC-4BC0-85E8-95AC916B66A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907128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B7B0CA9-4704-595A-0BAD-A95B7CB8A8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BEE68924-7C86-2B23-3FF9-FF4D4D4C6A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B61E5A2-08C4-DC6A-D74A-0DB95E858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CBFF9EA0-9A3B-8573-D9B1-95FB26AD27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2A746-E107-44DF-9793-B3F83E2367A2}" type="datetimeFigureOut">
              <a:rPr lang="sv-SE" smtClean="0"/>
              <a:t>2025-12-12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2A412205-BC6A-6C15-19A2-9562CB8FD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E15121C1-0569-61B1-3CBA-8D6E2E10B9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D93B7-BFDC-4BC0-85E8-95AC916B66A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124631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24A44B1C-D60E-2B14-5CE6-1CB6D1995B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5881C8EA-BF53-0585-F1A3-F191CA3CE3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DC0BD6A-D568-0366-6DC3-DB76BA6A1AA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592A746-E107-44DF-9793-B3F83E2367A2}" type="datetimeFigureOut">
              <a:rPr lang="sv-SE" smtClean="0"/>
              <a:t>2025-12-12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2B133D7-3067-DD4C-2050-E624246514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722F160-B456-4CA4-5D2E-8C99AF3A43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90D93B7-BFDC-4BC0-85E8-95AC916B66A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04035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>
            <a:extLst>
              <a:ext uri="{FF2B5EF4-FFF2-40B4-BE49-F238E27FC236}">
                <a16:creationId xmlns:a16="http://schemas.microsoft.com/office/drawing/2014/main" id="{BD87F5FF-D9B8-B343-22BD-6DAAA3E526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11250" y="1068449"/>
            <a:ext cx="762000" cy="2466975"/>
          </a:xfrm>
          <a:prstGeom prst="rect">
            <a:avLst/>
          </a:prstGeom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id="{7F4AEFBA-BC86-B399-389B-CD7C825EBC1E}"/>
              </a:ext>
            </a:extLst>
          </p:cNvPr>
          <p:cNvSpPr txBox="1"/>
          <p:nvPr/>
        </p:nvSpPr>
        <p:spPr>
          <a:xfrm>
            <a:off x="8484091" y="673774"/>
            <a:ext cx="128592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100" dirty="0">
                <a:latin typeface="Arial" panose="020B0604020202020204" pitchFamily="34" charset="0"/>
                <a:cs typeface="Arial" panose="020B0604020202020204" pitchFamily="34" charset="0"/>
              </a:rPr>
              <a:t>Markrörelse-</a:t>
            </a:r>
          </a:p>
          <a:p>
            <a:r>
              <a:rPr lang="sv-SE" sz="1100" dirty="0">
                <a:latin typeface="Arial" panose="020B0604020202020204" pitchFamily="34" charset="0"/>
                <a:cs typeface="Arial" panose="020B0604020202020204" pitchFamily="34" charset="0"/>
              </a:rPr>
              <a:t>hastighet (mm/år)</a:t>
            </a:r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7EA56BAE-9D06-D6B1-46F0-18A8B1E9FAA7}"/>
              </a:ext>
            </a:extLst>
          </p:cNvPr>
          <p:cNvSpPr/>
          <p:nvPr/>
        </p:nvSpPr>
        <p:spPr>
          <a:xfrm>
            <a:off x="8511250" y="673774"/>
            <a:ext cx="1258770" cy="286165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CF1F299B-E8AC-DDD8-C014-3DC398BE3E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7177" y="1068449"/>
            <a:ext cx="762000" cy="2466975"/>
          </a:xfrm>
          <a:prstGeom prst="rect">
            <a:avLst/>
          </a:prstGeom>
        </p:spPr>
      </p:pic>
      <p:sp>
        <p:nvSpPr>
          <p:cNvPr id="9" name="textruta 8">
            <a:extLst>
              <a:ext uri="{FF2B5EF4-FFF2-40B4-BE49-F238E27FC236}">
                <a16:creationId xmlns:a16="http://schemas.microsoft.com/office/drawing/2014/main" id="{3C3499C8-A3C1-BE73-2EF7-1C039695EB04}"/>
              </a:ext>
            </a:extLst>
          </p:cNvPr>
          <p:cNvSpPr txBox="1"/>
          <p:nvPr/>
        </p:nvSpPr>
        <p:spPr>
          <a:xfrm>
            <a:off x="10261633" y="655668"/>
            <a:ext cx="128592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100" dirty="0">
                <a:latin typeface="Arial" panose="020B0604020202020204" pitchFamily="34" charset="0"/>
                <a:cs typeface="Arial" panose="020B0604020202020204" pitchFamily="34" charset="0"/>
              </a:rPr>
              <a:t>Markrörelse-</a:t>
            </a:r>
          </a:p>
          <a:p>
            <a:r>
              <a:rPr lang="sv-SE" sz="1100" dirty="0">
                <a:latin typeface="Arial" panose="020B0604020202020204" pitchFamily="34" charset="0"/>
                <a:cs typeface="Arial" panose="020B0604020202020204" pitchFamily="34" charset="0"/>
              </a:rPr>
              <a:t>hastighet (mm/år)</a:t>
            </a: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1B61B960-2A07-C0C1-3F6C-C3EA93799A46}"/>
              </a:ext>
            </a:extLst>
          </p:cNvPr>
          <p:cNvSpPr/>
          <p:nvPr/>
        </p:nvSpPr>
        <p:spPr>
          <a:xfrm>
            <a:off x="10288792" y="655668"/>
            <a:ext cx="1258770" cy="286165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" name="textruta 11">
            <a:extLst>
              <a:ext uri="{FF2B5EF4-FFF2-40B4-BE49-F238E27FC236}">
                <a16:creationId xmlns:a16="http://schemas.microsoft.com/office/drawing/2014/main" id="{2B883535-A394-835E-60B4-161742D4BB84}"/>
              </a:ext>
            </a:extLst>
          </p:cNvPr>
          <p:cNvSpPr txBox="1"/>
          <p:nvPr/>
        </p:nvSpPr>
        <p:spPr>
          <a:xfrm>
            <a:off x="9008019" y="1068449"/>
            <a:ext cx="762001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1100" dirty="0">
                <a:latin typeface="Arial" panose="020B0604020202020204" pitchFamily="34" charset="0"/>
                <a:cs typeface="Arial" panose="020B0604020202020204" pitchFamily="34" charset="0"/>
              </a:rPr>
              <a:t>mm/år</a:t>
            </a:r>
            <a:endParaRPr lang="sv-SE" sz="1100" dirty="0"/>
          </a:p>
        </p:txBody>
      </p:sp>
      <p:grpSp>
        <p:nvGrpSpPr>
          <p:cNvPr id="25" name="Grupp 24">
            <a:extLst>
              <a:ext uri="{FF2B5EF4-FFF2-40B4-BE49-F238E27FC236}">
                <a16:creationId xmlns:a16="http://schemas.microsoft.com/office/drawing/2014/main" id="{DAA6DC91-F8FA-5D86-9E2E-CA80C02096F6}"/>
              </a:ext>
            </a:extLst>
          </p:cNvPr>
          <p:cNvGrpSpPr/>
          <p:nvPr/>
        </p:nvGrpSpPr>
        <p:grpSpPr>
          <a:xfrm>
            <a:off x="9204790" y="2908338"/>
            <a:ext cx="2140845" cy="3399017"/>
            <a:chOff x="2963718" y="2734330"/>
            <a:chExt cx="2140845" cy="3399017"/>
          </a:xfrm>
        </p:grpSpPr>
        <p:pic>
          <p:nvPicPr>
            <p:cNvPr id="18" name="Bildobjekt 17">
              <a:extLst>
                <a:ext uri="{FF2B5EF4-FFF2-40B4-BE49-F238E27FC236}">
                  <a16:creationId xmlns:a16="http://schemas.microsoft.com/office/drawing/2014/main" id="{AF1499F7-188F-6B95-5B76-88FF4CD99D9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041362" y="3162299"/>
              <a:ext cx="1076325" cy="2895600"/>
            </a:xfrm>
            <a:prstGeom prst="rect">
              <a:avLst/>
            </a:prstGeom>
          </p:spPr>
        </p:pic>
        <p:sp>
          <p:nvSpPr>
            <p:cNvPr id="19" name="textruta 18">
              <a:extLst>
                <a:ext uri="{FF2B5EF4-FFF2-40B4-BE49-F238E27FC236}">
                  <a16:creationId xmlns:a16="http://schemas.microsoft.com/office/drawing/2014/main" id="{C5120D0E-3ABC-009D-CEE7-8A065BC61838}"/>
                </a:ext>
              </a:extLst>
            </p:cNvPr>
            <p:cNvSpPr txBox="1"/>
            <p:nvPr/>
          </p:nvSpPr>
          <p:spPr>
            <a:xfrm>
              <a:off x="2963718" y="2734330"/>
              <a:ext cx="138852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1200" dirty="0">
                  <a:latin typeface="Arial" panose="020B0604020202020204" pitchFamily="34" charset="0"/>
                  <a:cs typeface="Arial" panose="020B0604020202020204" pitchFamily="34" charset="0"/>
                </a:rPr>
                <a:t>Markrörelse-</a:t>
              </a:r>
            </a:p>
            <a:p>
              <a:r>
                <a:rPr lang="sv-SE" sz="1200" dirty="0">
                  <a:latin typeface="Arial" panose="020B0604020202020204" pitchFamily="34" charset="0"/>
                  <a:cs typeface="Arial" panose="020B0604020202020204" pitchFamily="34" charset="0"/>
                </a:rPr>
                <a:t>hastighet (mm/år)</a:t>
              </a:r>
            </a:p>
          </p:txBody>
        </p:sp>
        <p:sp>
          <p:nvSpPr>
            <p:cNvPr id="20" name="Rektangel 19">
              <a:extLst>
                <a:ext uri="{FF2B5EF4-FFF2-40B4-BE49-F238E27FC236}">
                  <a16:creationId xmlns:a16="http://schemas.microsoft.com/office/drawing/2014/main" id="{35EAC784-FF69-6616-F6DE-C3AAE913ECE2}"/>
                </a:ext>
              </a:extLst>
            </p:cNvPr>
            <p:cNvSpPr/>
            <p:nvPr/>
          </p:nvSpPr>
          <p:spPr>
            <a:xfrm>
              <a:off x="2963718" y="6024205"/>
              <a:ext cx="1219372" cy="10914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1" name="Rektangel 20">
              <a:extLst>
                <a:ext uri="{FF2B5EF4-FFF2-40B4-BE49-F238E27FC236}">
                  <a16:creationId xmlns:a16="http://schemas.microsoft.com/office/drawing/2014/main" id="{17025CAB-C4F2-AD02-4985-10C271942256}"/>
                </a:ext>
              </a:extLst>
            </p:cNvPr>
            <p:cNvSpPr/>
            <p:nvPr/>
          </p:nvSpPr>
          <p:spPr>
            <a:xfrm>
              <a:off x="2963719" y="2740959"/>
              <a:ext cx="2140844" cy="3316940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23" name="textruta 22">
              <a:extLst>
                <a:ext uri="{FF2B5EF4-FFF2-40B4-BE49-F238E27FC236}">
                  <a16:creationId xmlns:a16="http://schemas.microsoft.com/office/drawing/2014/main" id="{12D395A1-53DC-C4B3-A392-13821AC3E429}"/>
                </a:ext>
              </a:extLst>
            </p:cNvPr>
            <p:cNvSpPr txBox="1"/>
            <p:nvPr/>
          </p:nvSpPr>
          <p:spPr>
            <a:xfrm>
              <a:off x="3684522" y="3190874"/>
              <a:ext cx="968495" cy="2769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sv-SE" sz="1200" dirty="0">
                  <a:solidFill>
                    <a:srgbClr val="6D8373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mm/år</a:t>
              </a:r>
              <a:endParaRPr lang="sv-SE" sz="1200" dirty="0">
                <a:solidFill>
                  <a:srgbClr val="6D8373"/>
                </a:solidFill>
              </a:endParaRPr>
            </a:p>
          </p:txBody>
        </p:sp>
        <p:sp>
          <p:nvSpPr>
            <p:cNvPr id="24" name="textruta 23">
              <a:extLst>
                <a:ext uri="{FF2B5EF4-FFF2-40B4-BE49-F238E27FC236}">
                  <a16:creationId xmlns:a16="http://schemas.microsoft.com/office/drawing/2014/main" id="{129A7B42-65BE-CB39-6EE6-FDD3F91858ED}"/>
                </a:ext>
              </a:extLst>
            </p:cNvPr>
            <p:cNvSpPr txBox="1"/>
            <p:nvPr/>
          </p:nvSpPr>
          <p:spPr>
            <a:xfrm>
              <a:off x="3769097" y="5780900"/>
              <a:ext cx="968495" cy="2769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sv-SE" sz="1200" dirty="0">
                  <a:latin typeface="Arial" panose="020B0604020202020204" pitchFamily="34" charset="0"/>
                  <a:cs typeface="Arial" panose="020B0604020202020204" pitchFamily="34" charset="0"/>
                </a:rPr>
                <a:t>mm/år</a:t>
              </a:r>
              <a:endParaRPr lang="sv-SE" sz="1200" dirty="0"/>
            </a:p>
          </p:txBody>
        </p:sp>
      </p:grpSp>
      <p:grpSp>
        <p:nvGrpSpPr>
          <p:cNvPr id="38" name="Grupp 37">
            <a:extLst>
              <a:ext uri="{FF2B5EF4-FFF2-40B4-BE49-F238E27FC236}">
                <a16:creationId xmlns:a16="http://schemas.microsoft.com/office/drawing/2014/main" id="{D46F92B2-28E6-63D4-B109-DFD36BC949D7}"/>
              </a:ext>
            </a:extLst>
          </p:cNvPr>
          <p:cNvGrpSpPr/>
          <p:nvPr/>
        </p:nvGrpSpPr>
        <p:grpSpPr>
          <a:xfrm>
            <a:off x="164204" y="136407"/>
            <a:ext cx="2140846" cy="3399017"/>
            <a:chOff x="164204" y="136407"/>
            <a:chExt cx="2140846" cy="3399017"/>
          </a:xfrm>
        </p:grpSpPr>
        <p:pic>
          <p:nvPicPr>
            <p:cNvPr id="14" name="Bildobjekt 13">
              <a:extLst>
                <a:ext uri="{FF2B5EF4-FFF2-40B4-BE49-F238E27FC236}">
                  <a16:creationId xmlns:a16="http://schemas.microsoft.com/office/drawing/2014/main" id="{23E4FA04-3479-34FD-9CE5-B95778619E3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41849" y="564376"/>
              <a:ext cx="1076325" cy="2895600"/>
            </a:xfrm>
            <a:prstGeom prst="rect">
              <a:avLst/>
            </a:prstGeom>
          </p:spPr>
        </p:pic>
        <p:sp>
          <p:nvSpPr>
            <p:cNvPr id="15" name="textruta 14">
              <a:extLst>
                <a:ext uri="{FF2B5EF4-FFF2-40B4-BE49-F238E27FC236}">
                  <a16:creationId xmlns:a16="http://schemas.microsoft.com/office/drawing/2014/main" id="{1DEC99D5-D357-862E-B8A5-60694D43B658}"/>
                </a:ext>
              </a:extLst>
            </p:cNvPr>
            <p:cNvSpPr txBox="1"/>
            <p:nvPr/>
          </p:nvSpPr>
          <p:spPr>
            <a:xfrm>
              <a:off x="164204" y="136407"/>
              <a:ext cx="211955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1200" dirty="0">
                  <a:latin typeface="Arial" panose="020B0604020202020204" pitchFamily="34" charset="0"/>
                  <a:cs typeface="Arial" panose="020B0604020202020204" pitchFamily="34" charset="0"/>
                </a:rPr>
                <a:t>Markrörelsehastighet mm/år)</a:t>
              </a:r>
            </a:p>
          </p:txBody>
        </p:sp>
        <p:sp>
          <p:nvSpPr>
            <p:cNvPr id="16" name="Rektangel 15">
              <a:extLst>
                <a:ext uri="{FF2B5EF4-FFF2-40B4-BE49-F238E27FC236}">
                  <a16:creationId xmlns:a16="http://schemas.microsoft.com/office/drawing/2014/main" id="{54DF68C8-5C58-7F99-EB3A-60B3D5AF58B6}"/>
                </a:ext>
              </a:extLst>
            </p:cNvPr>
            <p:cNvSpPr/>
            <p:nvPr/>
          </p:nvSpPr>
          <p:spPr>
            <a:xfrm>
              <a:off x="164205" y="3426282"/>
              <a:ext cx="1219372" cy="10914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7" name="Rektangel 16">
              <a:extLst>
                <a:ext uri="{FF2B5EF4-FFF2-40B4-BE49-F238E27FC236}">
                  <a16:creationId xmlns:a16="http://schemas.microsoft.com/office/drawing/2014/main" id="{ED8711D7-0FB7-307C-D684-8E4B8F5586BA}"/>
                </a:ext>
              </a:extLst>
            </p:cNvPr>
            <p:cNvSpPr/>
            <p:nvPr/>
          </p:nvSpPr>
          <p:spPr>
            <a:xfrm>
              <a:off x="164206" y="143036"/>
              <a:ext cx="2140844" cy="3316940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26" name="textruta 25">
              <a:extLst>
                <a:ext uri="{FF2B5EF4-FFF2-40B4-BE49-F238E27FC236}">
                  <a16:creationId xmlns:a16="http://schemas.microsoft.com/office/drawing/2014/main" id="{FC12CAA8-4182-93B6-FC91-7337D764F261}"/>
                </a:ext>
              </a:extLst>
            </p:cNvPr>
            <p:cNvSpPr txBox="1"/>
            <p:nvPr/>
          </p:nvSpPr>
          <p:spPr>
            <a:xfrm>
              <a:off x="861546" y="579022"/>
              <a:ext cx="968495" cy="2769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sv-SE" sz="1200" dirty="0">
                  <a:solidFill>
                    <a:srgbClr val="6D8373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mm/år</a:t>
              </a:r>
              <a:endParaRPr lang="sv-SE" sz="1200" dirty="0">
                <a:solidFill>
                  <a:srgbClr val="6D8373"/>
                </a:solidFill>
              </a:endParaRPr>
            </a:p>
          </p:txBody>
        </p:sp>
        <p:sp>
          <p:nvSpPr>
            <p:cNvPr id="27" name="textruta 26">
              <a:extLst>
                <a:ext uri="{FF2B5EF4-FFF2-40B4-BE49-F238E27FC236}">
                  <a16:creationId xmlns:a16="http://schemas.microsoft.com/office/drawing/2014/main" id="{F1A788A7-A0CD-DBFA-5F86-3962BF6C68E4}"/>
                </a:ext>
              </a:extLst>
            </p:cNvPr>
            <p:cNvSpPr txBox="1"/>
            <p:nvPr/>
          </p:nvSpPr>
          <p:spPr>
            <a:xfrm>
              <a:off x="941678" y="3182977"/>
              <a:ext cx="968495" cy="2769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sv-SE" sz="1200" dirty="0">
                  <a:solidFill>
                    <a:srgbClr val="6D8373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mm/år</a:t>
              </a:r>
              <a:endParaRPr lang="sv-SE" sz="1200" dirty="0">
                <a:solidFill>
                  <a:srgbClr val="6D8373"/>
                </a:solidFill>
              </a:endParaRPr>
            </a:p>
          </p:txBody>
        </p:sp>
      </p:grpSp>
      <p:grpSp>
        <p:nvGrpSpPr>
          <p:cNvPr id="37" name="Grupp 36">
            <a:extLst>
              <a:ext uri="{FF2B5EF4-FFF2-40B4-BE49-F238E27FC236}">
                <a16:creationId xmlns:a16="http://schemas.microsoft.com/office/drawing/2014/main" id="{90ED256D-9731-B7C9-A332-A7B503F9D4B2}"/>
              </a:ext>
            </a:extLst>
          </p:cNvPr>
          <p:cNvGrpSpPr/>
          <p:nvPr/>
        </p:nvGrpSpPr>
        <p:grpSpPr>
          <a:xfrm>
            <a:off x="142913" y="3517318"/>
            <a:ext cx="2140845" cy="3399017"/>
            <a:chOff x="2514981" y="143036"/>
            <a:chExt cx="2140845" cy="3399017"/>
          </a:xfrm>
        </p:grpSpPr>
        <p:sp>
          <p:nvSpPr>
            <p:cNvPr id="31" name="textruta 30">
              <a:extLst>
                <a:ext uri="{FF2B5EF4-FFF2-40B4-BE49-F238E27FC236}">
                  <a16:creationId xmlns:a16="http://schemas.microsoft.com/office/drawing/2014/main" id="{4E4E6F1E-F645-ABD8-6AA9-200F383C857F}"/>
                </a:ext>
              </a:extLst>
            </p:cNvPr>
            <p:cNvSpPr txBox="1"/>
            <p:nvPr/>
          </p:nvSpPr>
          <p:spPr>
            <a:xfrm>
              <a:off x="2857881" y="143036"/>
              <a:ext cx="138852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1200" dirty="0">
                  <a:latin typeface="Arial" panose="020B0604020202020204" pitchFamily="34" charset="0"/>
                  <a:cs typeface="Arial" panose="020B0604020202020204" pitchFamily="34" charset="0"/>
                </a:rPr>
                <a:t>Markrörelse-</a:t>
              </a:r>
            </a:p>
            <a:p>
              <a:r>
                <a:rPr lang="sv-SE" sz="1200" dirty="0">
                  <a:latin typeface="Arial" panose="020B0604020202020204" pitchFamily="34" charset="0"/>
                  <a:cs typeface="Arial" panose="020B0604020202020204" pitchFamily="34" charset="0"/>
                </a:rPr>
                <a:t>hastighet (mm/år)</a:t>
              </a:r>
            </a:p>
          </p:txBody>
        </p:sp>
        <p:sp>
          <p:nvSpPr>
            <p:cNvPr id="32" name="Rektangel 31">
              <a:extLst>
                <a:ext uri="{FF2B5EF4-FFF2-40B4-BE49-F238E27FC236}">
                  <a16:creationId xmlns:a16="http://schemas.microsoft.com/office/drawing/2014/main" id="{5822B1D0-768E-A75E-83B8-AA16ACB22C02}"/>
                </a:ext>
              </a:extLst>
            </p:cNvPr>
            <p:cNvSpPr/>
            <p:nvPr/>
          </p:nvSpPr>
          <p:spPr>
            <a:xfrm>
              <a:off x="2514981" y="3432911"/>
              <a:ext cx="1219372" cy="10914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3" name="Rektangel 32">
              <a:extLst>
                <a:ext uri="{FF2B5EF4-FFF2-40B4-BE49-F238E27FC236}">
                  <a16:creationId xmlns:a16="http://schemas.microsoft.com/office/drawing/2014/main" id="{A0CCF18E-77B7-0E60-09D4-5EC872C16084}"/>
                </a:ext>
              </a:extLst>
            </p:cNvPr>
            <p:cNvSpPr/>
            <p:nvPr/>
          </p:nvSpPr>
          <p:spPr>
            <a:xfrm>
              <a:off x="2514982" y="149665"/>
              <a:ext cx="2140844" cy="3316940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grpSp>
          <p:nvGrpSpPr>
            <p:cNvPr id="36" name="Grupp 35">
              <a:extLst>
                <a:ext uri="{FF2B5EF4-FFF2-40B4-BE49-F238E27FC236}">
                  <a16:creationId xmlns:a16="http://schemas.microsoft.com/office/drawing/2014/main" id="{F533FD8A-1545-E56A-9FA8-CD38957FB555}"/>
                </a:ext>
              </a:extLst>
            </p:cNvPr>
            <p:cNvGrpSpPr/>
            <p:nvPr/>
          </p:nvGrpSpPr>
          <p:grpSpPr>
            <a:xfrm>
              <a:off x="2945050" y="571005"/>
              <a:ext cx="1649274" cy="2895600"/>
              <a:chOff x="2611675" y="571005"/>
              <a:chExt cx="1649274" cy="2895600"/>
            </a:xfrm>
          </p:grpSpPr>
          <p:pic>
            <p:nvPicPr>
              <p:cNvPr id="30" name="Bildobjekt 29">
                <a:extLst>
                  <a:ext uri="{FF2B5EF4-FFF2-40B4-BE49-F238E27FC236}">
                    <a16:creationId xmlns:a16="http://schemas.microsoft.com/office/drawing/2014/main" id="{4F14BC21-ECB2-8D70-A5B7-8D347C2F76E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611675" y="571005"/>
                <a:ext cx="1076325" cy="2895600"/>
              </a:xfrm>
              <a:prstGeom prst="rect">
                <a:avLst/>
              </a:prstGeom>
            </p:spPr>
          </p:pic>
          <p:sp>
            <p:nvSpPr>
              <p:cNvPr id="34" name="textruta 33">
                <a:extLst>
                  <a:ext uri="{FF2B5EF4-FFF2-40B4-BE49-F238E27FC236}">
                    <a16:creationId xmlns:a16="http://schemas.microsoft.com/office/drawing/2014/main" id="{2D6CD782-AE8E-7E67-2E2D-D576A582D873}"/>
                  </a:ext>
                </a:extLst>
              </p:cNvPr>
              <p:cNvSpPr txBox="1"/>
              <p:nvPr/>
            </p:nvSpPr>
            <p:spPr>
              <a:xfrm>
                <a:off x="3212322" y="604701"/>
                <a:ext cx="968495" cy="27699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sv-SE" sz="1200" dirty="0">
                    <a:solidFill>
                      <a:srgbClr val="6D8373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mm/år</a:t>
                </a:r>
                <a:endParaRPr lang="sv-SE" sz="1200" dirty="0">
                  <a:solidFill>
                    <a:srgbClr val="6D8373"/>
                  </a:solidFill>
                </a:endParaRPr>
              </a:p>
            </p:txBody>
          </p:sp>
          <p:sp>
            <p:nvSpPr>
              <p:cNvPr id="35" name="textruta 34">
                <a:extLst>
                  <a:ext uri="{FF2B5EF4-FFF2-40B4-BE49-F238E27FC236}">
                    <a16:creationId xmlns:a16="http://schemas.microsoft.com/office/drawing/2014/main" id="{9A0C7082-10AF-8F28-6DB5-9CA011C8DCB0}"/>
                  </a:ext>
                </a:extLst>
              </p:cNvPr>
              <p:cNvSpPr txBox="1"/>
              <p:nvPr/>
            </p:nvSpPr>
            <p:spPr>
              <a:xfrm>
                <a:off x="3292454" y="3189606"/>
                <a:ext cx="968495" cy="27699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sv-SE" sz="1200" dirty="0">
                    <a:solidFill>
                      <a:srgbClr val="6D8373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mm/år</a:t>
                </a:r>
                <a:endParaRPr lang="sv-SE" sz="1200" dirty="0">
                  <a:solidFill>
                    <a:srgbClr val="6D8373"/>
                  </a:solidFill>
                </a:endParaRPr>
              </a:p>
            </p:txBody>
          </p:sp>
        </p:grpSp>
      </p:grpSp>
      <p:grpSp>
        <p:nvGrpSpPr>
          <p:cNvPr id="39" name="Grupp 38">
            <a:extLst>
              <a:ext uri="{FF2B5EF4-FFF2-40B4-BE49-F238E27FC236}">
                <a16:creationId xmlns:a16="http://schemas.microsoft.com/office/drawing/2014/main" id="{924FC530-CC81-00CC-B9CB-BFA4A815D1C8}"/>
              </a:ext>
            </a:extLst>
          </p:cNvPr>
          <p:cNvGrpSpPr/>
          <p:nvPr/>
        </p:nvGrpSpPr>
        <p:grpSpPr>
          <a:xfrm>
            <a:off x="2806568" y="354439"/>
            <a:ext cx="2140845" cy="3187614"/>
            <a:chOff x="164205" y="347810"/>
            <a:chExt cx="2140845" cy="3187614"/>
          </a:xfrm>
        </p:grpSpPr>
        <p:pic>
          <p:nvPicPr>
            <p:cNvPr id="40" name="Bildobjekt 39">
              <a:extLst>
                <a:ext uri="{FF2B5EF4-FFF2-40B4-BE49-F238E27FC236}">
                  <a16:creationId xmlns:a16="http://schemas.microsoft.com/office/drawing/2014/main" id="{7835ABEE-2E81-BE80-10B2-0AFBB9B9364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41849" y="564376"/>
              <a:ext cx="1076325" cy="2895600"/>
            </a:xfrm>
            <a:prstGeom prst="rect">
              <a:avLst/>
            </a:prstGeom>
          </p:spPr>
        </p:pic>
        <p:sp>
          <p:nvSpPr>
            <p:cNvPr id="41" name="textruta 40">
              <a:extLst>
                <a:ext uri="{FF2B5EF4-FFF2-40B4-BE49-F238E27FC236}">
                  <a16:creationId xmlns:a16="http://schemas.microsoft.com/office/drawing/2014/main" id="{D9D1CFB9-DD7B-9EA4-7353-3CFF8035CB3E}"/>
                </a:ext>
              </a:extLst>
            </p:cNvPr>
            <p:cNvSpPr txBox="1"/>
            <p:nvPr/>
          </p:nvSpPr>
          <p:spPr>
            <a:xfrm>
              <a:off x="169868" y="347810"/>
              <a:ext cx="165942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1200" dirty="0">
                  <a:latin typeface="Arial" panose="020B0604020202020204" pitchFamily="34" charset="0"/>
                  <a:cs typeface="Arial" panose="020B0604020202020204" pitchFamily="34" charset="0"/>
                </a:rPr>
                <a:t>Markrörelsehastighet </a:t>
              </a:r>
            </a:p>
          </p:txBody>
        </p:sp>
        <p:sp>
          <p:nvSpPr>
            <p:cNvPr id="42" name="Rektangel 41">
              <a:extLst>
                <a:ext uri="{FF2B5EF4-FFF2-40B4-BE49-F238E27FC236}">
                  <a16:creationId xmlns:a16="http://schemas.microsoft.com/office/drawing/2014/main" id="{11683920-D507-A899-153A-CE3E46FEF7DB}"/>
                </a:ext>
              </a:extLst>
            </p:cNvPr>
            <p:cNvSpPr/>
            <p:nvPr/>
          </p:nvSpPr>
          <p:spPr>
            <a:xfrm>
              <a:off x="164205" y="3426282"/>
              <a:ext cx="1219372" cy="10914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43" name="Rektangel 42">
              <a:extLst>
                <a:ext uri="{FF2B5EF4-FFF2-40B4-BE49-F238E27FC236}">
                  <a16:creationId xmlns:a16="http://schemas.microsoft.com/office/drawing/2014/main" id="{81EFA691-306F-DB43-A7E9-5F09DD69D2A0}"/>
                </a:ext>
              </a:extLst>
            </p:cNvPr>
            <p:cNvSpPr/>
            <p:nvPr/>
          </p:nvSpPr>
          <p:spPr>
            <a:xfrm>
              <a:off x="164206" y="347810"/>
              <a:ext cx="2140844" cy="3112166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44" name="textruta 43">
              <a:extLst>
                <a:ext uri="{FF2B5EF4-FFF2-40B4-BE49-F238E27FC236}">
                  <a16:creationId xmlns:a16="http://schemas.microsoft.com/office/drawing/2014/main" id="{977759D9-16E4-96C0-8A9B-4050F77821BF}"/>
                </a:ext>
              </a:extLst>
            </p:cNvPr>
            <p:cNvSpPr txBox="1"/>
            <p:nvPr/>
          </p:nvSpPr>
          <p:spPr>
            <a:xfrm>
              <a:off x="861546" y="588547"/>
              <a:ext cx="968495" cy="2769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sv-SE" sz="1200" dirty="0">
                  <a:solidFill>
                    <a:srgbClr val="6D8373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mm/år</a:t>
              </a:r>
              <a:endParaRPr lang="sv-SE" sz="1200" dirty="0">
                <a:solidFill>
                  <a:srgbClr val="6D8373"/>
                </a:solidFill>
              </a:endParaRPr>
            </a:p>
          </p:txBody>
        </p:sp>
        <p:sp>
          <p:nvSpPr>
            <p:cNvPr id="45" name="textruta 44">
              <a:extLst>
                <a:ext uri="{FF2B5EF4-FFF2-40B4-BE49-F238E27FC236}">
                  <a16:creationId xmlns:a16="http://schemas.microsoft.com/office/drawing/2014/main" id="{02C12EF9-90DE-76EA-A2BA-89656B553CE8}"/>
                </a:ext>
              </a:extLst>
            </p:cNvPr>
            <p:cNvSpPr txBox="1"/>
            <p:nvPr/>
          </p:nvSpPr>
          <p:spPr>
            <a:xfrm>
              <a:off x="941678" y="3182977"/>
              <a:ext cx="968495" cy="2769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sv-SE" sz="1200" dirty="0">
                  <a:solidFill>
                    <a:srgbClr val="6D8373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mm/år</a:t>
              </a:r>
              <a:endParaRPr lang="sv-SE" sz="1200" dirty="0">
                <a:solidFill>
                  <a:srgbClr val="6D8373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820309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61</Words>
  <Application>Microsoft Office PowerPoint</Application>
  <PresentationFormat>Bredbild</PresentationFormat>
  <Paragraphs>19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Office-tema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Mats Öberg</dc:creator>
  <cp:lastModifiedBy>Mats Öberg</cp:lastModifiedBy>
  <cp:revision>3</cp:revision>
  <dcterms:created xsi:type="dcterms:W3CDTF">2025-12-12T08:15:01Z</dcterms:created>
  <dcterms:modified xsi:type="dcterms:W3CDTF">2025-12-12T09:26:01Z</dcterms:modified>
</cp:coreProperties>
</file>