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71" r:id="rId4"/>
    <p:sldId id="274" r:id="rId5"/>
    <p:sldId id="272" r:id="rId6"/>
    <p:sldId id="278" r:id="rId7"/>
    <p:sldId id="275" r:id="rId8"/>
    <p:sldId id="276" r:id="rId9"/>
    <p:sldId id="280" r:id="rId10"/>
    <p:sldId id="277" r:id="rId11"/>
    <p:sldId id="279" r:id="rId12"/>
    <p:sldId id="273" r:id="rId1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FF99"/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6" autoAdjust="0"/>
    <p:restoredTop sz="94660"/>
  </p:normalViewPr>
  <p:slideViewPr>
    <p:cSldViewPr>
      <p:cViewPr>
        <p:scale>
          <a:sx n="100" d="100"/>
          <a:sy n="100" d="100"/>
        </p:scale>
        <p:origin x="-1476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9/8/2014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9/8/2014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2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9/8/2014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9/8/2014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9/8/2014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9/8/2014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9/8/2014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9/8/2014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9/8/2014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9/8/2014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83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mats.oberg@swedgeo.se/SGI/2014-04-05</a:t>
            </a:r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5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/>
        </p:nvSpPr>
        <p:spPr>
          <a:xfrm>
            <a:off x="8734426" y="68262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gis.swedgeo.se/startgs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www.msb.se/sv/Insats--beredskap/Naturolyckor/Ras--skred/Ras--skred--saker-och-effektiv-raddningsinsats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395536" y="1412776"/>
            <a:ext cx="79163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/>
              <a:t>Utvecklingsprojektet </a:t>
            </a:r>
          </a:p>
          <a:p>
            <a:r>
              <a:rPr lang="sv-SE" sz="4400" b="1" dirty="0" smtClean="0"/>
              <a:t>”Räddningstjänst-tillämpningar </a:t>
            </a:r>
          </a:p>
          <a:p>
            <a:r>
              <a:rPr lang="sv-SE" sz="4400" b="1" dirty="0"/>
              <a:t>f</a:t>
            </a:r>
            <a:r>
              <a:rPr lang="sv-SE" sz="4400" b="1" dirty="0" smtClean="0"/>
              <a:t>ör georelaterade </a:t>
            </a:r>
            <a:r>
              <a:rPr lang="sv-SE" sz="4400" b="1" dirty="0" smtClean="0"/>
              <a:t>naturolyckor</a:t>
            </a:r>
            <a:r>
              <a:rPr lang="sv-SE" sz="4400" b="1" dirty="0" smtClean="0"/>
              <a:t>”</a:t>
            </a:r>
            <a:endParaRPr lang="en-US" sz="4400" b="1" dirty="0"/>
          </a:p>
        </p:txBody>
      </p:sp>
      <p:sp>
        <p:nvSpPr>
          <p:cNvPr id="2" name="Rektangel 1"/>
          <p:cNvSpPr/>
          <p:nvPr/>
        </p:nvSpPr>
        <p:spPr>
          <a:xfrm>
            <a:off x="106363" y="6381328"/>
            <a:ext cx="3795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Mats Öberg, projektledare, SGI</a:t>
            </a:r>
          </a:p>
        </p:txBody>
      </p:sp>
    </p:spTree>
    <p:extLst>
      <p:ext uri="{BB962C8B-B14F-4D97-AF65-F5344CB8AC3E}">
        <p14:creationId xmlns:p14="http://schemas.microsoft.com/office/powerpoint/2010/main" val="8197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/>
              <a:t>T</a:t>
            </a:r>
            <a:r>
              <a:rPr lang="sv-SE" sz="2800" b="1" dirty="0" smtClean="0"/>
              <a:t>änkbara ”analyslager” i webbapplikationen för stödjande geolog/geotekniker (”stab/back-</a:t>
            </a:r>
            <a:r>
              <a:rPr lang="sv-SE" sz="2800" b="1" dirty="0" err="1" smtClean="0"/>
              <a:t>office</a:t>
            </a:r>
            <a:r>
              <a:rPr lang="sv-SE" sz="2800" b="1" dirty="0" smtClean="0"/>
              <a:t>”)</a:t>
            </a:r>
            <a:endParaRPr lang="en-US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646121"/>
            <a:ext cx="9019936" cy="36116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5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Exempel på tematisering av WMS-tjänster </a:t>
            </a: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1001059"/>
            <a:ext cx="6496050" cy="5683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69" b="83835"/>
          <a:stretch/>
        </p:blipFill>
        <p:spPr bwMode="auto">
          <a:xfrm>
            <a:off x="6777039" y="1019177"/>
            <a:ext cx="1643062" cy="614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55"/>
          <a:stretch/>
        </p:blipFill>
        <p:spPr bwMode="auto">
          <a:xfrm>
            <a:off x="6777039" y="1770403"/>
            <a:ext cx="2314574" cy="851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9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Stöd för </a:t>
            </a:r>
            <a:r>
              <a:rPr lang="sv-SE" sz="2800" b="1" dirty="0" err="1" smtClean="0"/>
              <a:t>offline</a:t>
            </a:r>
            <a:r>
              <a:rPr lang="sv-SE" sz="2800" b="1" dirty="0" smtClean="0"/>
              <a:t>-WMS i RIB Karta?</a:t>
            </a:r>
            <a:endParaRPr lang="sv-SE" sz="2800" b="1" dirty="0"/>
          </a:p>
        </p:txBody>
      </p:sp>
      <p:pic>
        <p:nvPicPr>
          <p:cNvPr id="1026" name="Picture 2" descr="Q:\matobe\matobe-15287-Räddningstjänsttillämpningar i Geoteknisk Sektorportal\rib12_i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856554" cy="4680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ruta 31"/>
          <p:cNvSpPr txBox="1"/>
          <p:nvPr/>
        </p:nvSpPr>
        <p:spPr>
          <a:xfrm>
            <a:off x="117551" y="5661248"/>
            <a:ext cx="78394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solidFill>
                  <a:srgbClr val="C00000"/>
                </a:solidFill>
              </a:rPr>
              <a:t>RIB kan läsa WMS (exempel: de röda punkterna i RIB Karta 1.2 ovan) om man är online. </a:t>
            </a:r>
          </a:p>
          <a:p>
            <a:r>
              <a:rPr lang="sv-SE" sz="1600" u="sng" dirty="0" smtClean="0">
                <a:solidFill>
                  <a:srgbClr val="C00000"/>
                </a:solidFill>
              </a:rPr>
              <a:t>Utvecklingsbehov</a:t>
            </a:r>
            <a:r>
              <a:rPr lang="sv-SE" sz="1600" dirty="0" smtClean="0">
                <a:solidFill>
                  <a:srgbClr val="C00000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rgbClr val="C00000"/>
                </a:solidFill>
              </a:rPr>
              <a:t>Stöd för id-pekning av WMS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rgbClr val="C00000"/>
                </a:solidFill>
              </a:rPr>
              <a:t>Stöd för </a:t>
            </a:r>
            <a:r>
              <a:rPr lang="sv-SE" sz="1600" dirty="0" err="1" smtClean="0">
                <a:solidFill>
                  <a:srgbClr val="C00000"/>
                </a:solidFill>
              </a:rPr>
              <a:t>offline</a:t>
            </a:r>
            <a:r>
              <a:rPr lang="sv-SE" sz="1600" dirty="0" smtClean="0">
                <a:solidFill>
                  <a:srgbClr val="C00000"/>
                </a:solidFill>
              </a:rPr>
              <a:t>-WMS (att kunna se delar av ett WMS-innehåll då man ej är uppkopplad)  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Geoteknisk Sektorportal - </a:t>
            </a:r>
            <a:r>
              <a:rPr lang="sv-SE" sz="2800" b="1" dirty="0"/>
              <a:t>nationell datainfrastruktur för tillgång till genomförda geotekniska undersökningar</a:t>
            </a:r>
            <a:r>
              <a:rPr lang="sv-SE" sz="2800" b="1" dirty="0" smtClean="0"/>
              <a:t> </a:t>
            </a:r>
            <a:endParaRPr lang="sv-SE" sz="2800" b="1" dirty="0"/>
          </a:p>
        </p:txBody>
      </p:sp>
      <p:pic>
        <p:nvPicPr>
          <p:cNvPr id="5122" name="Picture 2" descr="http://gis.swedgeo.se/startgsp/images/arkitektur_enk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98" y="2016224"/>
            <a:ext cx="5985974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is.swedgeo.se/startgsp/images/ngdiparte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74009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k 2"/>
          <p:cNvCxnSpPr/>
          <p:nvPr/>
        </p:nvCxnSpPr>
        <p:spPr>
          <a:xfrm>
            <a:off x="0" y="197473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/>
          <p:cNvSpPr txBox="1"/>
          <p:nvPr/>
        </p:nvSpPr>
        <p:spPr>
          <a:xfrm>
            <a:off x="1108353" y="6603683"/>
            <a:ext cx="30315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>
                <a:hlinkClick r:id="rId4"/>
              </a:rPr>
              <a:t>http://gis.swedgeo.se/startgsp</a:t>
            </a:r>
            <a:r>
              <a:rPr lang="sv-SE" sz="1000" dirty="0" smtClean="0"/>
              <a:t> , Redaktör: Mats Öberg</a:t>
            </a:r>
            <a:endParaRPr lang="en-US" sz="1000" dirty="0"/>
          </a:p>
        </p:txBody>
      </p:sp>
      <p:cxnSp>
        <p:nvCxnSpPr>
          <p:cNvPr id="6" name="Rak 5"/>
          <p:cNvCxnSpPr/>
          <p:nvPr/>
        </p:nvCxnSpPr>
        <p:spPr>
          <a:xfrm>
            <a:off x="1187624" y="6603683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6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/>
              <a:t>Utvecklingsprojektet Räddningstjänst-tillämpningar </a:t>
            </a:r>
          </a:p>
          <a:p>
            <a:r>
              <a:rPr lang="sv-SE" sz="3200" b="1" dirty="0" smtClean="0"/>
              <a:t>i Geoteknisk Sektorportal 2014 (fortsätter 2015)</a:t>
            </a:r>
            <a:endParaRPr lang="en-US" sz="3200" b="1" dirty="0"/>
          </a:p>
        </p:txBody>
      </p:sp>
      <p:sp>
        <p:nvSpPr>
          <p:cNvPr id="3" name="Rektangel 17"/>
          <p:cNvSpPr>
            <a:spLocks noChangeArrowheads="1"/>
          </p:cNvSpPr>
          <p:nvPr/>
        </p:nvSpPr>
        <p:spPr bwMode="auto">
          <a:xfrm>
            <a:off x="323528" y="1622405"/>
            <a:ext cx="871296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800" b="1" dirty="0" smtClean="0"/>
              <a:t>Behovsanalys</a:t>
            </a:r>
            <a:r>
              <a:rPr lang="sv-SE" sz="2800" dirty="0" smtClean="0"/>
              <a:t> (Q2 2014)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800" dirty="0" smtClean="0"/>
              <a:t>Utveckling av </a:t>
            </a:r>
            <a:r>
              <a:rPr lang="sv-SE" sz="2800" b="1" dirty="0" smtClean="0"/>
              <a:t>webbtjänster</a:t>
            </a:r>
            <a:r>
              <a:rPr lang="sv-SE" sz="2800" dirty="0" smtClean="0"/>
              <a:t> baserat på behovsanalys (Q2 2014)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800" b="1" dirty="0" smtClean="0"/>
              <a:t>Konfigurering</a:t>
            </a:r>
            <a:r>
              <a:rPr lang="sv-SE" sz="2800" dirty="0" smtClean="0"/>
              <a:t> och tester/itererad utveckling av webb-applikationer (Q3 2014)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800" b="1" dirty="0" smtClean="0"/>
              <a:t>Tematisering</a:t>
            </a:r>
            <a:r>
              <a:rPr lang="sv-SE" sz="2800" dirty="0" smtClean="0"/>
              <a:t> av vissa WMS-er, t ex förenklad jordarts-karta, signalering av kvickleraområden mm (Q3/4 2014)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800" dirty="0" smtClean="0"/>
              <a:t>Anpassning av/till </a:t>
            </a:r>
            <a:r>
              <a:rPr lang="sv-SE" sz="2800" dirty="0" err="1" smtClean="0"/>
              <a:t>MSB’s</a:t>
            </a:r>
            <a:r>
              <a:rPr lang="sv-SE" sz="2800" dirty="0" smtClean="0"/>
              <a:t> </a:t>
            </a:r>
            <a:r>
              <a:rPr lang="sv-SE" sz="2800" b="1" dirty="0" smtClean="0"/>
              <a:t>RIB Karta </a:t>
            </a:r>
            <a:r>
              <a:rPr lang="sv-SE" sz="2800" dirty="0" smtClean="0"/>
              <a:t>(Q3/4 2014)</a:t>
            </a:r>
          </a:p>
        </p:txBody>
      </p:sp>
    </p:spTree>
    <p:extLst>
      <p:ext uri="{BB962C8B-B14F-4D97-AF65-F5344CB8AC3E}">
        <p14:creationId xmlns:p14="http://schemas.microsoft.com/office/powerpoint/2010/main" val="14915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/>
              <a:t>Utvecklingsprojektet Räddningstjänst-tillämpningar </a:t>
            </a:r>
          </a:p>
          <a:p>
            <a:r>
              <a:rPr lang="sv-SE" sz="3200" b="1" dirty="0" smtClean="0"/>
              <a:t>i Geoteknisk Sektorportal 2015</a:t>
            </a:r>
            <a:endParaRPr lang="en-US" sz="3200" b="1" dirty="0"/>
          </a:p>
        </p:txBody>
      </p:sp>
      <p:sp>
        <p:nvSpPr>
          <p:cNvPr id="3" name="Rektangel 17"/>
          <p:cNvSpPr>
            <a:spLocks noChangeArrowheads="1"/>
          </p:cNvSpPr>
          <p:nvPr/>
        </p:nvSpPr>
        <p:spPr bwMode="auto">
          <a:xfrm>
            <a:off x="323528" y="1431970"/>
            <a:ext cx="871296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sv-SE" sz="2800" b="1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800" dirty="0" smtClean="0"/>
              <a:t>Fält/stabsövning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800" dirty="0" smtClean="0"/>
              <a:t>Utbildnings- och informationsmaterial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800" dirty="0" smtClean="0"/>
              <a:t>Användarworkshops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800" dirty="0" smtClean="0"/>
              <a:t>Rapportering </a:t>
            </a:r>
          </a:p>
        </p:txBody>
      </p:sp>
    </p:spTree>
    <p:extLst>
      <p:ext uri="{BB962C8B-B14F-4D97-AF65-F5344CB8AC3E}">
        <p14:creationId xmlns:p14="http://schemas.microsoft.com/office/powerpoint/2010/main" val="34459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/>
              <a:t>Dataflöden i två Internet-baserade stödapplikationer </a:t>
            </a:r>
            <a:endParaRPr lang="sv-SE" sz="3200" b="1" dirty="0"/>
          </a:p>
        </p:txBody>
      </p:sp>
      <p:pic>
        <p:nvPicPr>
          <p:cNvPr id="2050" name="Picture 2" descr="http://gis.swedgeo.se/startgsp/images/gsp_arkitektur_enke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4" t="37276" r="39139" b="44637"/>
          <a:stretch/>
        </p:blipFill>
        <p:spPr bwMode="auto">
          <a:xfrm>
            <a:off x="567705" y="1628800"/>
            <a:ext cx="1440160" cy="8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ak 11"/>
          <p:cNvCxnSpPr/>
          <p:nvPr/>
        </p:nvCxnSpPr>
        <p:spPr>
          <a:xfrm>
            <a:off x="1287785" y="2564904"/>
            <a:ext cx="0" cy="6480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8" name="Grupp 2067"/>
          <p:cNvGrpSpPr/>
          <p:nvPr/>
        </p:nvGrpSpPr>
        <p:grpSpPr>
          <a:xfrm>
            <a:off x="467544" y="3173021"/>
            <a:ext cx="3240360" cy="759646"/>
            <a:chOff x="467544" y="3173021"/>
            <a:chExt cx="3240360" cy="759646"/>
          </a:xfrm>
        </p:grpSpPr>
        <p:grpSp>
          <p:nvGrpSpPr>
            <p:cNvPr id="7" name="Grupp 6"/>
            <p:cNvGrpSpPr/>
            <p:nvPr/>
          </p:nvGrpSpPr>
          <p:grpSpPr>
            <a:xfrm>
              <a:off x="467544" y="3173021"/>
              <a:ext cx="1640483" cy="759646"/>
              <a:chOff x="776343" y="3389434"/>
              <a:chExt cx="1640483" cy="759646"/>
            </a:xfrm>
          </p:grpSpPr>
          <p:pic>
            <p:nvPicPr>
              <p:cNvPr id="2054" name="Picture 6" descr="http://gis.swedgeo.se/startgsp/images/ngdiparter_logo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055" r="9076"/>
              <a:stretch/>
            </p:blipFill>
            <p:spPr bwMode="auto">
              <a:xfrm>
                <a:off x="776343" y="3809102"/>
                <a:ext cx="936104" cy="339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" name="Grupp 1"/>
              <p:cNvGrpSpPr/>
              <p:nvPr/>
            </p:nvGrpSpPr>
            <p:grpSpPr>
              <a:xfrm>
                <a:off x="776343" y="3389434"/>
                <a:ext cx="1544551" cy="496517"/>
                <a:chOff x="776343" y="3389434"/>
                <a:chExt cx="1544551" cy="496517"/>
              </a:xfrm>
            </p:grpSpPr>
            <p:pic>
              <p:nvPicPr>
                <p:cNvPr id="2052" name="Picture 4" descr="http://gis.swedgeo.se/startgsp/images/ngdiparter_logo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471" r="79007"/>
                <a:stretch/>
              </p:blipFill>
              <p:spPr bwMode="auto">
                <a:xfrm>
                  <a:off x="1308336" y="3389434"/>
                  <a:ext cx="608893" cy="4965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" name="Picture 4" descr="http://gis.swedgeo.se/startgsp/images/ngdiparter_logo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1824"/>
                <a:stretch/>
              </p:blipFill>
              <p:spPr bwMode="auto">
                <a:xfrm>
                  <a:off x="1944917" y="3421668"/>
                  <a:ext cx="375977" cy="4320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4" descr="http://gis.swedgeo.se/startgsp/images/ngdiparter_logo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5" r="91826"/>
                <a:stretch/>
              </p:blipFill>
              <p:spPr bwMode="auto">
                <a:xfrm>
                  <a:off x="776343" y="3389434"/>
                  <a:ext cx="401563" cy="4965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" name="textruta 2"/>
              <p:cNvSpPr txBox="1"/>
              <p:nvPr/>
            </p:nvSpPr>
            <p:spPr>
              <a:xfrm>
                <a:off x="1842630" y="3855973"/>
                <a:ext cx="574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200" b="1" dirty="0" smtClean="0"/>
                  <a:t>M. FL.</a:t>
                </a:r>
                <a:endParaRPr lang="en-US" sz="1200" b="1" dirty="0"/>
              </a:p>
            </p:txBody>
          </p:sp>
        </p:grpSp>
        <p:sp>
          <p:nvSpPr>
            <p:cNvPr id="18" name="V-form med huvud 17"/>
            <p:cNvSpPr/>
            <p:nvPr/>
          </p:nvSpPr>
          <p:spPr>
            <a:xfrm>
              <a:off x="2483768" y="3197737"/>
              <a:ext cx="1224136" cy="710215"/>
            </a:xfrm>
            <a:prstGeom prst="notch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WMS</a:t>
              </a:r>
              <a:endParaRPr lang="en-US" dirty="0"/>
            </a:p>
          </p:txBody>
        </p:sp>
      </p:grpSp>
      <p:sp>
        <p:nvSpPr>
          <p:cNvPr id="19" name="Cylinder 18"/>
          <p:cNvSpPr/>
          <p:nvPr/>
        </p:nvSpPr>
        <p:spPr>
          <a:xfrm>
            <a:off x="5580112" y="5589240"/>
            <a:ext cx="1008112" cy="792088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Databas (SGI)</a:t>
            </a:r>
            <a:endParaRPr lang="en-US" dirty="0"/>
          </a:p>
        </p:txBody>
      </p:sp>
      <p:cxnSp>
        <p:nvCxnSpPr>
          <p:cNvPr id="22" name="Rak pil 21"/>
          <p:cNvCxnSpPr>
            <a:stCxn id="2055" idx="3"/>
            <a:endCxn id="28" idx="1"/>
          </p:cNvCxnSpPr>
          <p:nvPr/>
        </p:nvCxnSpPr>
        <p:spPr>
          <a:xfrm>
            <a:off x="5802821" y="3552844"/>
            <a:ext cx="596726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Bildobjekt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399547" y="2850501"/>
            <a:ext cx="1637060" cy="14046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8" name="Grupp 2047"/>
          <p:cNvGrpSpPr/>
          <p:nvPr/>
        </p:nvGrpSpPr>
        <p:grpSpPr>
          <a:xfrm>
            <a:off x="4217107" y="2863194"/>
            <a:ext cx="1585714" cy="1379300"/>
            <a:chOff x="3995936" y="2664044"/>
            <a:chExt cx="1585714" cy="1379300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315"/>
            <a:stretch/>
          </p:blipFill>
          <p:spPr bwMode="auto">
            <a:xfrm>
              <a:off x="3995936" y="2664044"/>
              <a:ext cx="1585714" cy="1379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9" name="Rektangulär 28"/>
            <p:cNvSpPr/>
            <p:nvPr/>
          </p:nvSpPr>
          <p:spPr>
            <a:xfrm>
              <a:off x="4572000" y="2741154"/>
              <a:ext cx="707504" cy="504056"/>
            </a:xfrm>
            <a:prstGeom prst="wedgeRect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4567783" y="2794517"/>
              <a:ext cx="711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800" dirty="0" smtClean="0"/>
                <a:t>RTJ aktuell  position, läge .....</a:t>
              </a:r>
              <a:endParaRPr lang="en-US" sz="800" dirty="0"/>
            </a:p>
          </p:txBody>
        </p:sp>
      </p:grpSp>
      <p:sp>
        <p:nvSpPr>
          <p:cNvPr id="2064" name="textruta 2063"/>
          <p:cNvSpPr txBox="1"/>
          <p:nvPr/>
        </p:nvSpPr>
        <p:spPr>
          <a:xfrm>
            <a:off x="4133267" y="1727061"/>
            <a:ext cx="1806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RTJ fält</a:t>
            </a:r>
          </a:p>
          <a:p>
            <a:r>
              <a:rPr lang="sv-SE" sz="1600" dirty="0" smtClean="0"/>
              <a:t>Enkel punkt/läge &amp;</a:t>
            </a:r>
          </a:p>
          <a:p>
            <a:r>
              <a:rPr lang="sv-SE" sz="1600" dirty="0" smtClean="0"/>
              <a:t>kort anteckning</a:t>
            </a:r>
            <a:endParaRPr lang="en-US" sz="1600" dirty="0"/>
          </a:p>
        </p:txBody>
      </p:sp>
      <p:sp>
        <p:nvSpPr>
          <p:cNvPr id="50" name="textruta 49"/>
          <p:cNvSpPr txBox="1"/>
          <p:nvPr/>
        </p:nvSpPr>
        <p:spPr>
          <a:xfrm>
            <a:off x="6399547" y="1640923"/>
            <a:ext cx="2184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Geolog/geotekniker</a:t>
            </a:r>
          </a:p>
          <a:p>
            <a:r>
              <a:rPr lang="sv-SE" sz="1600" b="1" dirty="0" smtClean="0"/>
              <a:t>”back-office”/stab</a:t>
            </a:r>
          </a:p>
          <a:p>
            <a:r>
              <a:rPr lang="sv-SE" sz="1600" dirty="0" smtClean="0"/>
              <a:t>Analysresultat, område &amp; utlåtande </a:t>
            </a:r>
            <a:endParaRPr lang="en-US" sz="1600" dirty="0"/>
          </a:p>
        </p:txBody>
      </p:sp>
      <p:sp>
        <p:nvSpPr>
          <p:cNvPr id="2066" name="textruta 2065"/>
          <p:cNvSpPr txBox="1"/>
          <p:nvPr/>
        </p:nvSpPr>
        <p:spPr>
          <a:xfrm rot="5400000">
            <a:off x="7194931" y="2915787"/>
            <a:ext cx="294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CC00CC"/>
                </a:solidFill>
              </a:rPr>
              <a:t>Webbapplikationer #1 och #2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2067" name="textruta 2066"/>
          <p:cNvSpPr txBox="1"/>
          <p:nvPr/>
        </p:nvSpPr>
        <p:spPr>
          <a:xfrm>
            <a:off x="429259" y="4216909"/>
            <a:ext cx="29186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rgbClr val="C00000"/>
                </a:solidFill>
              </a:rPr>
              <a:t>Tematiserade ”jordartskartor”, ”infiltrationsbenägenhet”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C00000"/>
                </a:solidFill>
              </a:rPr>
              <a:t>Tematiserade borrhål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rgbClr val="C00000"/>
                </a:solidFill>
              </a:rPr>
              <a:t>Utförda stabilitetskarteringar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rgbClr val="C00000"/>
                </a:solidFill>
              </a:rPr>
              <a:t>LM bakgrundkarta/ortofoto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2069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/>
          <a:stretch/>
        </p:blipFill>
        <p:spPr bwMode="auto">
          <a:xfrm>
            <a:off x="5545013" y="2655412"/>
            <a:ext cx="611163" cy="34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11" descr="C:\Users\matobe\AppData\Local\Microsoft\Windows\Temporary Internet Files\Content.IE5\JVYXI3D6\MP90038555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69" y="2641682"/>
            <a:ext cx="504056" cy="3600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upp 31"/>
          <p:cNvGrpSpPr>
            <a:grpSpLocks noChangeAspect="1"/>
          </p:cNvGrpSpPr>
          <p:nvPr/>
        </p:nvGrpSpPr>
        <p:grpSpPr>
          <a:xfrm>
            <a:off x="4860032" y="3573016"/>
            <a:ext cx="144016" cy="144016"/>
            <a:chOff x="3959932" y="2996952"/>
            <a:chExt cx="1008112" cy="1008112"/>
          </a:xfrm>
          <a:pattFill prst="pct10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33" name="Koppling 32"/>
            <p:cNvSpPr/>
            <p:nvPr/>
          </p:nvSpPr>
          <p:spPr>
            <a:xfrm>
              <a:off x="3959932" y="2996952"/>
              <a:ext cx="1008112" cy="1008112"/>
            </a:xfrm>
            <a:prstGeom prst="flowChartConnector">
              <a:avLst/>
            </a:prstGeom>
            <a:solidFill>
              <a:schemeClr val="accent1">
                <a:alpha val="12000"/>
              </a:schemeClr>
            </a:solidFill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Koppling 33"/>
            <p:cNvSpPr/>
            <p:nvPr/>
          </p:nvSpPr>
          <p:spPr>
            <a:xfrm>
              <a:off x="4427984" y="3465004"/>
              <a:ext cx="72008" cy="72008"/>
            </a:xfrm>
            <a:prstGeom prst="flowChartConnector">
              <a:avLst/>
            </a:prstGeom>
            <a:solidFill>
              <a:srgbClr val="0066FF"/>
            </a:solidFill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Koppling 8"/>
          <p:cNvSpPr/>
          <p:nvPr/>
        </p:nvSpPr>
        <p:spPr>
          <a:xfrm>
            <a:off x="7129406" y="3715053"/>
            <a:ext cx="88671" cy="95250"/>
          </a:xfrm>
          <a:prstGeom prst="flowChartConnec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Vinklad  15"/>
          <p:cNvCxnSpPr>
            <a:stCxn id="2055" idx="2"/>
            <a:endCxn id="19" idx="2"/>
          </p:cNvCxnSpPr>
          <p:nvPr/>
        </p:nvCxnSpPr>
        <p:spPr>
          <a:xfrm rot="16200000" flipH="1">
            <a:off x="4423643" y="4828815"/>
            <a:ext cx="1742790" cy="570148"/>
          </a:xfrm>
          <a:prstGeom prst="bentConnector2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Vinklad  44"/>
          <p:cNvCxnSpPr>
            <a:stCxn id="28" idx="2"/>
            <a:endCxn id="19" idx="4"/>
          </p:cNvCxnSpPr>
          <p:nvPr/>
        </p:nvCxnSpPr>
        <p:spPr>
          <a:xfrm rot="5400000">
            <a:off x="6038103" y="4805309"/>
            <a:ext cx="1730097" cy="629853"/>
          </a:xfrm>
          <a:prstGeom prst="bentConnector2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5" name="Rektangel 2064"/>
          <p:cNvSpPr/>
          <p:nvPr/>
        </p:nvSpPr>
        <p:spPr>
          <a:xfrm>
            <a:off x="3995936" y="1628800"/>
            <a:ext cx="4464496" cy="2880320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88677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sv-SE" sz="3200" b="1" dirty="0" smtClean="0"/>
              <a:t>Komponenter i webbapplikationen för RTJ fält – </a:t>
            </a:r>
          </a:p>
          <a:p>
            <a:pPr lvl="0"/>
            <a:r>
              <a:rPr lang="en-US" sz="3200" b="1" dirty="0" smtClean="0"/>
              <a:t>mycket enkel </a:t>
            </a:r>
            <a:r>
              <a:rPr lang="en-US" sz="3200" b="1" dirty="0"/>
              <a:t>och robust fältapplikation</a:t>
            </a:r>
            <a:r>
              <a:rPr lang="en-US" sz="3200" dirty="0"/>
              <a:t> </a:t>
            </a:r>
            <a:r>
              <a:rPr lang="sv-SE" sz="3200" b="1" dirty="0" smtClean="0"/>
              <a:t>  </a:t>
            </a:r>
            <a:endParaRPr lang="en-US" sz="3200" b="1" dirty="0"/>
          </a:p>
        </p:txBody>
      </p:sp>
      <p:sp>
        <p:nvSpPr>
          <p:cNvPr id="2" name="Rektangel 1"/>
          <p:cNvSpPr/>
          <p:nvPr/>
        </p:nvSpPr>
        <p:spPr>
          <a:xfrm>
            <a:off x="0" y="1683008"/>
            <a:ext cx="685652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err="1"/>
              <a:t>I</a:t>
            </a:r>
            <a:r>
              <a:rPr lang="en-US" sz="2800" dirty="0" err="1" smtClean="0"/>
              <a:t>nsatspersonal</a:t>
            </a:r>
            <a:r>
              <a:rPr lang="en-US" sz="2800" dirty="0" smtClean="0"/>
              <a:t> </a:t>
            </a:r>
            <a:r>
              <a:rPr lang="en-US" sz="2800" dirty="0" err="1"/>
              <a:t>ser</a:t>
            </a:r>
            <a:r>
              <a:rPr lang="en-US" sz="2800" dirty="0"/>
              <a:t> </a:t>
            </a:r>
            <a:r>
              <a:rPr lang="en-US" sz="2800" dirty="0" err="1"/>
              <a:t>var</a:t>
            </a:r>
            <a:r>
              <a:rPr lang="en-US" sz="2800" dirty="0"/>
              <a:t> de </a:t>
            </a:r>
            <a:r>
              <a:rPr lang="en-US" sz="2800" dirty="0" err="1"/>
              <a:t>befinner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buClr>
                <a:srgbClr val="FF0000"/>
              </a:buClr>
            </a:pPr>
            <a:r>
              <a:rPr lang="en-US" sz="2800" dirty="0" smtClean="0"/>
              <a:t>      sig via GPS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LM WMS </a:t>
            </a:r>
            <a:r>
              <a:rPr lang="en-US" sz="2800" dirty="0" err="1" smtClean="0"/>
              <a:t>topowebbkartan</a:t>
            </a:r>
            <a:r>
              <a:rPr lang="en-US" sz="2800" dirty="0" smtClean="0"/>
              <a:t> </a:t>
            </a:r>
            <a:r>
              <a:rPr lang="en-US" sz="2800" dirty="0" err="1" smtClean="0"/>
              <a:t>färg</a:t>
            </a:r>
            <a:r>
              <a:rPr lang="en-US" sz="2800" dirty="0" smtClean="0"/>
              <a:t> </a:t>
            </a:r>
            <a:r>
              <a:rPr lang="en-US" sz="2800" dirty="0" err="1" smtClean="0"/>
              <a:t>och</a:t>
            </a:r>
            <a:r>
              <a:rPr lang="en-US" sz="2800" dirty="0" smtClean="0"/>
              <a:t> </a:t>
            </a:r>
            <a:r>
              <a:rPr lang="en-US" sz="2800" dirty="0" err="1" smtClean="0"/>
              <a:t>gråskala</a:t>
            </a:r>
            <a:r>
              <a:rPr lang="en-US" sz="2800" dirty="0" smtClean="0"/>
              <a:t>, </a:t>
            </a:r>
            <a:r>
              <a:rPr lang="en-US" sz="2800" dirty="0" err="1" smtClean="0"/>
              <a:t>ortofoto</a:t>
            </a:r>
            <a:r>
              <a:rPr lang="en-US" sz="2800" dirty="0" smtClean="0"/>
              <a:t> 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V</a:t>
            </a:r>
            <a:r>
              <a:rPr lang="en-US" sz="2800" b="1" dirty="0" smtClean="0"/>
              <a:t>ia </a:t>
            </a:r>
            <a:r>
              <a:rPr lang="en-US" sz="2800" b="1" dirty="0"/>
              <a:t>en </a:t>
            </a:r>
            <a:r>
              <a:rPr lang="en-US" sz="2800" b="1" dirty="0" err="1"/>
              <a:t>enkel</a:t>
            </a:r>
            <a:r>
              <a:rPr lang="en-US" sz="2800" b="1" dirty="0"/>
              <a:t> </a:t>
            </a:r>
            <a:r>
              <a:rPr lang="en-US" sz="2800" b="1" dirty="0" err="1"/>
              <a:t>ritfunktion</a:t>
            </a:r>
            <a:r>
              <a:rPr lang="en-US" sz="2800" dirty="0"/>
              <a:t> </a:t>
            </a:r>
            <a:r>
              <a:rPr lang="en-US" sz="2800" b="1" dirty="0" err="1"/>
              <a:t>påföra</a:t>
            </a:r>
            <a:r>
              <a:rPr lang="en-US" sz="2800" b="1" dirty="0"/>
              <a:t> </a:t>
            </a:r>
            <a:r>
              <a:rPr lang="en-US" sz="2800" b="1" dirty="0" err="1"/>
              <a:t>ett</a:t>
            </a:r>
            <a:r>
              <a:rPr lang="en-US" sz="2800" b="1" dirty="0"/>
              <a:t> </a:t>
            </a:r>
            <a:r>
              <a:rPr lang="en-US" sz="2800" b="1" dirty="0" err="1"/>
              <a:t>läge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buClr>
                <a:srgbClr val="FF0000"/>
              </a:buClr>
            </a:pPr>
            <a:r>
              <a:rPr lang="en-US" sz="2800" dirty="0" smtClean="0"/>
              <a:t>      (t ex en </a:t>
            </a:r>
            <a:r>
              <a:rPr lang="en-US" sz="2800" dirty="0" err="1" smtClean="0"/>
              <a:t>punkt</a:t>
            </a:r>
            <a:r>
              <a:rPr lang="en-US" sz="2800" dirty="0" smtClean="0"/>
              <a:t>) </a:t>
            </a:r>
            <a:r>
              <a:rPr lang="en-US" sz="2800" dirty="0" err="1" smtClean="0"/>
              <a:t>och</a:t>
            </a:r>
            <a:r>
              <a:rPr lang="en-US" sz="2800" dirty="0" smtClean="0"/>
              <a:t> </a:t>
            </a:r>
            <a:r>
              <a:rPr lang="en-US" sz="2800" dirty="0" err="1" smtClean="0"/>
              <a:t>kortfattad</a:t>
            </a:r>
            <a:r>
              <a:rPr lang="en-US" sz="2800" dirty="0" smtClean="0"/>
              <a:t> </a:t>
            </a:r>
            <a:r>
              <a:rPr lang="en-US" sz="2800" dirty="0" err="1" smtClean="0"/>
              <a:t>anteckning</a:t>
            </a:r>
            <a:r>
              <a:rPr lang="en-US" sz="2800" dirty="0" smtClean="0"/>
              <a:t> 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err="1" smtClean="0"/>
              <a:t>Ev</a:t>
            </a:r>
            <a:r>
              <a:rPr lang="en-US" sz="2800" dirty="0"/>
              <a:t>. </a:t>
            </a:r>
            <a:r>
              <a:rPr lang="en-US" sz="2800" dirty="0" err="1" smtClean="0"/>
              <a:t>vissa</a:t>
            </a:r>
            <a:r>
              <a:rPr lang="en-US" sz="2800" dirty="0" smtClean="0"/>
              <a:t> </a:t>
            </a:r>
            <a:r>
              <a:rPr lang="en-US" sz="2800" dirty="0"/>
              <a:t>lager (</a:t>
            </a:r>
            <a:r>
              <a:rPr lang="en-US" sz="2800" dirty="0" err="1"/>
              <a:t>som</a:t>
            </a:r>
            <a:r>
              <a:rPr lang="en-US" sz="2800" dirty="0"/>
              <a:t> t ex </a:t>
            </a:r>
            <a:r>
              <a:rPr lang="en-US" sz="2800" dirty="0" err="1" smtClean="0"/>
              <a:t>tematiserad</a:t>
            </a:r>
            <a:r>
              <a:rPr lang="en-US" sz="2800" dirty="0" smtClean="0"/>
              <a:t> </a:t>
            </a:r>
            <a:r>
              <a:rPr lang="en-US" sz="2800" dirty="0" err="1" smtClean="0"/>
              <a:t>jordartsgeologi</a:t>
            </a:r>
            <a:r>
              <a:rPr lang="en-US" sz="2800" dirty="0" smtClean="0"/>
              <a:t> </a:t>
            </a:r>
            <a:r>
              <a:rPr lang="en-US" sz="2800" dirty="0" err="1"/>
              <a:t>typ</a:t>
            </a:r>
            <a:r>
              <a:rPr lang="en-US" sz="2800" dirty="0"/>
              <a:t> </a:t>
            </a:r>
            <a:r>
              <a:rPr lang="en-US" sz="2800" dirty="0" err="1"/>
              <a:t>fastmark</a:t>
            </a:r>
            <a:r>
              <a:rPr lang="en-US" sz="2800" dirty="0"/>
              <a:t>/</a:t>
            </a:r>
            <a:r>
              <a:rPr lang="en-US" sz="2800" dirty="0" err="1"/>
              <a:t>icke</a:t>
            </a:r>
            <a:r>
              <a:rPr lang="en-US" sz="2800" dirty="0"/>
              <a:t> </a:t>
            </a:r>
            <a:r>
              <a:rPr lang="en-US" sz="2800" dirty="0" err="1" smtClean="0"/>
              <a:t>fastmark</a:t>
            </a:r>
            <a:r>
              <a:rPr lang="en-US" sz="2800" dirty="0" smtClean="0"/>
              <a:t>) 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err="1" smtClean="0"/>
              <a:t>Slå</a:t>
            </a:r>
            <a:r>
              <a:rPr lang="en-US" sz="2800" dirty="0" smtClean="0"/>
              <a:t> </a:t>
            </a:r>
            <a:r>
              <a:rPr lang="en-US" sz="2800" dirty="0" err="1"/>
              <a:t>på</a:t>
            </a:r>
            <a:r>
              <a:rPr lang="en-US" sz="2800" dirty="0"/>
              <a:t> </a:t>
            </a:r>
            <a:r>
              <a:rPr lang="en-US" sz="2800" dirty="0" err="1" smtClean="0"/>
              <a:t>lagret</a:t>
            </a:r>
            <a:r>
              <a:rPr lang="en-US" sz="2800" dirty="0" smtClean="0"/>
              <a:t> </a:t>
            </a:r>
            <a:r>
              <a:rPr lang="en-US" sz="2800" dirty="0" err="1" smtClean="0"/>
              <a:t>för</a:t>
            </a:r>
            <a:r>
              <a:rPr lang="en-US" sz="2800" dirty="0" smtClean="0"/>
              <a:t> </a:t>
            </a:r>
            <a:r>
              <a:rPr lang="en-US" sz="2800" dirty="0" err="1" smtClean="0"/>
              <a:t>geoteknikers</a:t>
            </a:r>
            <a:r>
              <a:rPr lang="en-US" sz="2800" dirty="0" smtClean="0"/>
              <a:t>/</a:t>
            </a:r>
            <a:r>
              <a:rPr lang="en-US" sz="2800" dirty="0" err="1" smtClean="0"/>
              <a:t>geologs</a:t>
            </a:r>
            <a:r>
              <a:rPr lang="en-US" sz="2800" dirty="0" smtClean="0"/>
              <a:t> </a:t>
            </a:r>
            <a:r>
              <a:rPr lang="en-US" sz="2800" dirty="0" err="1" smtClean="0"/>
              <a:t>expertutlåtande</a:t>
            </a:r>
            <a:endParaRPr lang="en-US" sz="2800" dirty="0"/>
          </a:p>
        </p:txBody>
      </p:sp>
      <p:grpSp>
        <p:nvGrpSpPr>
          <p:cNvPr id="3" name="Grupp 2"/>
          <p:cNvGrpSpPr/>
          <p:nvPr/>
        </p:nvGrpSpPr>
        <p:grpSpPr>
          <a:xfrm>
            <a:off x="6856523" y="1862833"/>
            <a:ext cx="2109503" cy="1834907"/>
            <a:chOff x="6856523" y="1862833"/>
            <a:chExt cx="2109503" cy="1834907"/>
          </a:xfrm>
        </p:grpSpPr>
        <p:grpSp>
          <p:nvGrpSpPr>
            <p:cNvPr id="11" name="Grupp 10"/>
            <p:cNvGrpSpPr>
              <a:grpSpLocks noChangeAspect="1"/>
            </p:cNvGrpSpPr>
            <p:nvPr/>
          </p:nvGrpSpPr>
          <p:grpSpPr>
            <a:xfrm>
              <a:off x="6856523" y="1862833"/>
              <a:ext cx="2109503" cy="1834907"/>
              <a:chOff x="3995936" y="2664044"/>
              <a:chExt cx="1585714" cy="1379300"/>
            </a:xfrm>
          </p:grpSpPr>
          <p:pic>
            <p:nvPicPr>
              <p:cNvPr id="15" name="Picture 7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7315"/>
              <a:stretch/>
            </p:blipFill>
            <p:spPr bwMode="auto">
              <a:xfrm>
                <a:off x="3995936" y="2664044"/>
                <a:ext cx="1585714" cy="13793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6" name="Rektangulär 15"/>
              <p:cNvSpPr/>
              <p:nvPr/>
            </p:nvSpPr>
            <p:spPr>
              <a:xfrm>
                <a:off x="4572000" y="2741154"/>
                <a:ext cx="707504" cy="504056"/>
              </a:xfrm>
              <a:prstGeom prst="wedgeRectCallou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7" name="textruta 16"/>
              <p:cNvSpPr txBox="1"/>
              <p:nvPr/>
            </p:nvSpPr>
            <p:spPr>
              <a:xfrm>
                <a:off x="4567783" y="2794517"/>
                <a:ext cx="711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800" dirty="0" smtClean="0"/>
                  <a:t>RTJ aktuell  position, läge .....</a:t>
                </a:r>
                <a:endParaRPr lang="en-US" sz="800" dirty="0"/>
              </a:p>
            </p:txBody>
          </p:sp>
        </p:grpSp>
        <p:grpSp>
          <p:nvGrpSpPr>
            <p:cNvPr id="12" name="Grupp 11"/>
            <p:cNvGrpSpPr>
              <a:grpSpLocks noChangeAspect="1"/>
            </p:cNvGrpSpPr>
            <p:nvPr/>
          </p:nvGrpSpPr>
          <p:grpSpPr>
            <a:xfrm>
              <a:off x="7739623" y="2818386"/>
              <a:ext cx="144016" cy="144016"/>
              <a:chOff x="3959932" y="2996952"/>
              <a:chExt cx="1008112" cy="1008112"/>
            </a:xfrm>
            <a:pattFill prst="pct10">
              <a:fgClr>
                <a:schemeClr val="accent1"/>
              </a:fgClr>
              <a:bgClr>
                <a:schemeClr val="bg1"/>
              </a:bgClr>
            </a:pattFill>
          </p:grpSpPr>
          <p:sp>
            <p:nvSpPr>
              <p:cNvPr id="13" name="Koppling 12"/>
              <p:cNvSpPr/>
              <p:nvPr/>
            </p:nvSpPr>
            <p:spPr>
              <a:xfrm>
                <a:off x="3959932" y="2996952"/>
                <a:ext cx="1008112" cy="1008112"/>
              </a:xfrm>
              <a:prstGeom prst="flowChartConnector">
                <a:avLst/>
              </a:prstGeom>
              <a:solidFill>
                <a:schemeClr val="accent1">
                  <a:alpha val="12000"/>
                </a:schemeClr>
              </a:solidFill>
              <a:ln w="19050"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Koppling 13"/>
              <p:cNvSpPr/>
              <p:nvPr/>
            </p:nvSpPr>
            <p:spPr>
              <a:xfrm>
                <a:off x="4427984" y="3465004"/>
                <a:ext cx="72008" cy="72008"/>
              </a:xfrm>
              <a:prstGeom prst="flowChartConnector">
                <a:avLst/>
              </a:prstGeom>
              <a:solidFill>
                <a:srgbClr val="0066FF"/>
              </a:solidFill>
              <a:ln w="19050"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41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0011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/>
              <a:t>Komponenter i webbapplikationen g</a:t>
            </a:r>
            <a:r>
              <a:rPr lang="en-US" sz="3200" b="1" dirty="0" err="1" smtClean="0"/>
              <a:t>eoteknikers</a:t>
            </a:r>
            <a:r>
              <a:rPr lang="en-US" sz="3200" b="1" dirty="0" smtClean="0"/>
              <a:t>/ </a:t>
            </a:r>
            <a:r>
              <a:rPr lang="en-US" sz="3200" b="1" dirty="0" err="1" smtClean="0"/>
              <a:t>geologs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expertutlåtande</a:t>
            </a:r>
            <a:r>
              <a:rPr lang="en-US" sz="3200" b="1" dirty="0" smtClean="0"/>
              <a:t> – </a:t>
            </a:r>
          </a:p>
          <a:p>
            <a:r>
              <a:rPr lang="en-US" sz="3200" b="1" dirty="0" err="1" smtClean="0"/>
              <a:t>fler</a:t>
            </a:r>
            <a:r>
              <a:rPr lang="en-US" sz="3200" b="1" dirty="0" smtClean="0"/>
              <a:t> lager, </a:t>
            </a:r>
            <a:r>
              <a:rPr lang="en-US" sz="3200" b="1" dirty="0" err="1" smtClean="0"/>
              <a:t>utökade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funktioner</a:t>
            </a:r>
            <a:endParaRPr lang="en-US" sz="3200" b="1" dirty="0"/>
          </a:p>
        </p:txBody>
      </p:sp>
      <p:sp>
        <p:nvSpPr>
          <p:cNvPr id="20" name="Rektangel 19"/>
          <p:cNvSpPr/>
          <p:nvPr/>
        </p:nvSpPr>
        <p:spPr>
          <a:xfrm>
            <a:off x="85825" y="2492896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err="1" smtClean="0"/>
              <a:t>Ser</a:t>
            </a:r>
            <a:r>
              <a:rPr lang="en-US" sz="2800" dirty="0" smtClean="0"/>
              <a:t> RTJ’s </a:t>
            </a:r>
            <a:r>
              <a:rPr lang="en-US" sz="2800" dirty="0" err="1" smtClean="0"/>
              <a:t>påförda</a:t>
            </a:r>
            <a:r>
              <a:rPr lang="en-US" sz="2800" dirty="0" smtClean="0"/>
              <a:t> </a:t>
            </a:r>
            <a:r>
              <a:rPr lang="en-US" sz="2800" dirty="0" err="1" smtClean="0"/>
              <a:t>läge</a:t>
            </a:r>
            <a:r>
              <a:rPr lang="en-US" sz="2800" dirty="0" smtClean="0"/>
              <a:t> </a:t>
            </a:r>
            <a:r>
              <a:rPr lang="en-US" sz="2800" dirty="0" err="1" smtClean="0"/>
              <a:t>och</a:t>
            </a:r>
            <a:r>
              <a:rPr lang="en-US" sz="2800" dirty="0" smtClean="0"/>
              <a:t> </a:t>
            </a:r>
            <a:r>
              <a:rPr lang="en-US" sz="2800" dirty="0" err="1" smtClean="0"/>
              <a:t>anteckning</a:t>
            </a:r>
            <a:endParaRPr lang="en-US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b="1" dirty="0" smtClean="0"/>
              <a:t>Via </a:t>
            </a:r>
            <a:r>
              <a:rPr lang="en-US" sz="2800" b="1" dirty="0"/>
              <a:t>en </a:t>
            </a:r>
            <a:r>
              <a:rPr lang="en-US" sz="2800" b="1" dirty="0" err="1"/>
              <a:t>enkel</a:t>
            </a:r>
            <a:r>
              <a:rPr lang="en-US" sz="2800" b="1" dirty="0"/>
              <a:t> </a:t>
            </a:r>
            <a:r>
              <a:rPr lang="en-US" sz="2800" b="1" dirty="0" err="1"/>
              <a:t>ritfunktion</a:t>
            </a:r>
            <a:r>
              <a:rPr lang="en-US" sz="2800" dirty="0"/>
              <a:t> </a:t>
            </a:r>
            <a:r>
              <a:rPr lang="en-US" sz="2800" b="1" dirty="0" err="1"/>
              <a:t>påföra</a:t>
            </a:r>
            <a:r>
              <a:rPr lang="en-US" sz="2800" b="1" dirty="0"/>
              <a:t> </a:t>
            </a:r>
            <a:r>
              <a:rPr lang="en-US" sz="2800" b="1" dirty="0" smtClean="0"/>
              <a:t>“</a:t>
            </a:r>
            <a:r>
              <a:rPr lang="en-US" sz="2800" b="1" dirty="0" err="1" smtClean="0"/>
              <a:t>observationsområde</a:t>
            </a:r>
            <a:r>
              <a:rPr lang="en-US" sz="2800" b="1" dirty="0" smtClean="0"/>
              <a:t>” </a:t>
            </a:r>
            <a:r>
              <a:rPr lang="en-US" sz="2800" b="1" dirty="0" err="1" smtClean="0"/>
              <a:t>och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tillhörande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utlåtande</a:t>
            </a:r>
            <a:r>
              <a:rPr lang="en-US" sz="2800" b="1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som</a:t>
            </a:r>
            <a:r>
              <a:rPr lang="en-US" sz="2800" dirty="0" smtClean="0"/>
              <a:t> </a:t>
            </a:r>
            <a:r>
              <a:rPr lang="en-US" sz="2800" dirty="0" err="1" smtClean="0"/>
              <a:t>kompl</a:t>
            </a:r>
            <a:r>
              <a:rPr lang="en-US" sz="2800" dirty="0" smtClean="0"/>
              <a:t>. till </a:t>
            </a:r>
            <a:r>
              <a:rPr lang="en-US" sz="2800" dirty="0" err="1" smtClean="0"/>
              <a:t>annan</a:t>
            </a:r>
            <a:r>
              <a:rPr lang="en-US" sz="2800" dirty="0" smtClean="0"/>
              <a:t> </a:t>
            </a:r>
            <a:r>
              <a:rPr lang="en-US" sz="2800" dirty="0" err="1" smtClean="0"/>
              <a:t>kommunikation</a:t>
            </a:r>
            <a:r>
              <a:rPr lang="en-US" sz="2800" dirty="0" smtClean="0"/>
              <a:t> </a:t>
            </a:r>
            <a:r>
              <a:rPr lang="en-US" sz="2800" dirty="0" err="1" smtClean="0"/>
              <a:t>som</a:t>
            </a:r>
            <a:r>
              <a:rPr lang="en-US" sz="2800" dirty="0" smtClean="0"/>
              <a:t> </a:t>
            </a:r>
            <a:r>
              <a:rPr lang="en-US" sz="2800" dirty="0" err="1" smtClean="0"/>
              <a:t>tfn</a:t>
            </a:r>
            <a:r>
              <a:rPr lang="en-US" sz="2800" dirty="0" smtClean="0"/>
              <a:t>/mail)</a:t>
            </a:r>
            <a:r>
              <a:rPr lang="en-US" sz="2800" dirty="0"/>
              <a:t> </a:t>
            </a:r>
            <a:endParaRPr lang="en-US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err="1" smtClean="0"/>
              <a:t>Ett</a:t>
            </a:r>
            <a:r>
              <a:rPr lang="en-US" sz="2800" dirty="0" smtClean="0"/>
              <a:t> </a:t>
            </a:r>
            <a:r>
              <a:rPr lang="en-US" sz="2800" dirty="0" err="1"/>
              <a:t>antal</a:t>
            </a:r>
            <a:r>
              <a:rPr lang="en-US" sz="2800" dirty="0"/>
              <a:t> “</a:t>
            </a:r>
            <a:r>
              <a:rPr lang="en-US" sz="2800" dirty="0" err="1"/>
              <a:t>analyslager</a:t>
            </a:r>
            <a:r>
              <a:rPr lang="en-US" sz="2800" dirty="0"/>
              <a:t>” 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slås</a:t>
            </a:r>
            <a:r>
              <a:rPr lang="en-US" sz="2800" dirty="0"/>
              <a:t> </a:t>
            </a:r>
            <a:r>
              <a:rPr lang="en-US" sz="2800" dirty="0" err="1"/>
              <a:t>på</a:t>
            </a:r>
            <a:r>
              <a:rPr lang="en-US" sz="2800" dirty="0"/>
              <a:t>/</a:t>
            </a:r>
            <a:r>
              <a:rPr lang="en-US" sz="2800" dirty="0" err="1"/>
              <a:t>av</a:t>
            </a:r>
            <a:r>
              <a:rPr lang="en-US" sz="2800" dirty="0"/>
              <a:t> (se </a:t>
            </a:r>
            <a:r>
              <a:rPr lang="en-US" sz="2800" dirty="0" err="1"/>
              <a:t>bruttolista</a:t>
            </a:r>
            <a:r>
              <a:rPr lang="en-US" sz="2800" dirty="0"/>
              <a:t> WMS-</a:t>
            </a:r>
            <a:r>
              <a:rPr lang="en-US" sz="2800" dirty="0" err="1"/>
              <a:t>tjänster</a:t>
            </a:r>
            <a:r>
              <a:rPr lang="en-US" sz="2800" dirty="0"/>
              <a:t> </a:t>
            </a:r>
            <a:r>
              <a:rPr lang="en-US" sz="2800" dirty="0" err="1"/>
              <a:t>sid</a:t>
            </a:r>
            <a:r>
              <a:rPr lang="en-US" sz="2800" dirty="0"/>
              <a:t> </a:t>
            </a:r>
            <a:r>
              <a:rPr lang="en-US" sz="2800" dirty="0" smtClean="0"/>
              <a:t>10) </a:t>
            </a:r>
            <a:endParaRPr lang="en-US" sz="2800" dirty="0"/>
          </a:p>
        </p:txBody>
      </p:sp>
      <p:grpSp>
        <p:nvGrpSpPr>
          <p:cNvPr id="22" name="Grupp 21"/>
          <p:cNvGrpSpPr/>
          <p:nvPr/>
        </p:nvGrpSpPr>
        <p:grpSpPr>
          <a:xfrm>
            <a:off x="6638553" y="2636912"/>
            <a:ext cx="2328299" cy="1997806"/>
            <a:chOff x="6672825" y="1862833"/>
            <a:chExt cx="2328299" cy="1997806"/>
          </a:xfrm>
        </p:grpSpPr>
        <p:grpSp>
          <p:nvGrpSpPr>
            <p:cNvPr id="21" name="Grupp 20"/>
            <p:cNvGrpSpPr/>
            <p:nvPr/>
          </p:nvGrpSpPr>
          <p:grpSpPr>
            <a:xfrm>
              <a:off x="6672825" y="1862833"/>
              <a:ext cx="2328299" cy="1997806"/>
              <a:chOff x="6672825" y="1862833"/>
              <a:chExt cx="2328299" cy="1997806"/>
            </a:xfrm>
          </p:grpSpPr>
          <p:pic>
            <p:nvPicPr>
              <p:cNvPr id="18" name="Bildobjekt 1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 bwMode="auto">
              <a:xfrm>
                <a:off x="6672825" y="1862833"/>
                <a:ext cx="2328299" cy="199780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" name="Koppling 18"/>
              <p:cNvSpPr/>
              <p:nvPr/>
            </p:nvSpPr>
            <p:spPr>
              <a:xfrm>
                <a:off x="7672331" y="3142889"/>
                <a:ext cx="88671" cy="95250"/>
              </a:xfrm>
              <a:prstGeom prst="flowChartConnector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1099" y="1962150"/>
              <a:ext cx="2000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32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/>
              <a:t>Arbetsgång vid insats</a:t>
            </a:r>
            <a:endParaRPr lang="en-US" sz="3200" b="1" dirty="0"/>
          </a:p>
        </p:txBody>
      </p:sp>
      <p:sp>
        <p:nvSpPr>
          <p:cNvPr id="3" name="Rektangel 2"/>
          <p:cNvSpPr/>
          <p:nvPr/>
        </p:nvSpPr>
        <p:spPr>
          <a:xfrm>
            <a:off x="145504" y="1556792"/>
            <a:ext cx="70187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dirty="0" smtClean="0"/>
              <a:t>MSB </a:t>
            </a:r>
            <a:r>
              <a:rPr lang="en-US" sz="2800" dirty="0" err="1" smtClean="0"/>
              <a:t>har</a:t>
            </a:r>
            <a:r>
              <a:rPr lang="en-US" sz="2800" dirty="0" smtClean="0"/>
              <a:t> </a:t>
            </a:r>
            <a:r>
              <a:rPr lang="en-US" sz="2800" dirty="0" err="1" smtClean="0"/>
              <a:t>tagit</a:t>
            </a:r>
            <a:r>
              <a:rPr lang="en-US" sz="2800" dirty="0" smtClean="0"/>
              <a:t> </a:t>
            </a:r>
            <a:r>
              <a:rPr lang="en-US" sz="2800" dirty="0" err="1" smtClean="0"/>
              <a:t>fram</a:t>
            </a:r>
            <a:r>
              <a:rPr lang="en-US" sz="2800" dirty="0" smtClean="0"/>
              <a:t> en </a:t>
            </a:r>
            <a:r>
              <a:rPr lang="en-US" sz="2800" b="1" dirty="0" err="1" smtClean="0"/>
              <a:t>Åtgärdskalender</a:t>
            </a:r>
            <a:r>
              <a:rPr lang="en-US" sz="2800" b="1" dirty="0" smtClean="0"/>
              <a:t> </a:t>
            </a:r>
            <a:r>
              <a:rPr lang="en-US" sz="2800" b="1" dirty="0"/>
              <a:t>vid </a:t>
            </a:r>
            <a:r>
              <a:rPr lang="en-US" sz="2800" b="1" dirty="0" err="1"/>
              <a:t>ras</a:t>
            </a:r>
            <a:r>
              <a:rPr lang="en-US" sz="2800" b="1" dirty="0"/>
              <a:t>, </a:t>
            </a:r>
            <a:r>
              <a:rPr lang="en-US" sz="2800" b="1" dirty="0" err="1"/>
              <a:t>skred</a:t>
            </a:r>
            <a:r>
              <a:rPr lang="en-US" sz="2800" b="1" dirty="0"/>
              <a:t> </a:t>
            </a:r>
            <a:r>
              <a:rPr lang="en-US" sz="2800" b="1" dirty="0" err="1"/>
              <a:t>och</a:t>
            </a:r>
            <a:r>
              <a:rPr lang="en-US" sz="2800" b="1" dirty="0"/>
              <a:t> </a:t>
            </a:r>
            <a:r>
              <a:rPr lang="en-US" sz="2800" b="1" dirty="0" err="1" smtClean="0"/>
              <a:t>slamströmmar</a:t>
            </a:r>
            <a:r>
              <a:rPr lang="en-US" sz="2800" b="1" baseline="30000" dirty="0" smtClean="0"/>
              <a:t>*)</a:t>
            </a:r>
            <a:r>
              <a:rPr lang="en-US" sz="2800" dirty="0" smtClean="0"/>
              <a:t>. </a:t>
            </a:r>
            <a:r>
              <a:rPr lang="en-US" sz="2800" dirty="0" err="1" smtClean="0"/>
              <a:t>Här</a:t>
            </a:r>
            <a:r>
              <a:rPr lang="en-US" sz="2800" dirty="0" smtClean="0"/>
              <a:t> </a:t>
            </a:r>
            <a:r>
              <a:rPr lang="en-US" sz="2800" dirty="0" err="1" smtClean="0"/>
              <a:t>framgår</a:t>
            </a:r>
            <a:r>
              <a:rPr lang="en-US" sz="2800" dirty="0" smtClean="0"/>
              <a:t> </a:t>
            </a:r>
            <a:r>
              <a:rPr lang="en-US" sz="2800" dirty="0" err="1" smtClean="0"/>
              <a:t>metodik</a:t>
            </a:r>
            <a:r>
              <a:rPr lang="en-US" sz="2800" dirty="0" smtClean="0"/>
              <a:t> </a:t>
            </a:r>
            <a:r>
              <a:rPr lang="en-US" sz="2800" dirty="0" err="1" smtClean="0"/>
              <a:t>för</a:t>
            </a:r>
            <a:r>
              <a:rPr lang="en-US" sz="2800" dirty="0" smtClean="0"/>
              <a:t> </a:t>
            </a:r>
            <a:r>
              <a:rPr lang="en-US" sz="2800" dirty="0" err="1" smtClean="0"/>
              <a:t>räddningsinsats</a:t>
            </a:r>
            <a:r>
              <a:rPr lang="en-US" sz="2800" dirty="0" smtClean="0"/>
              <a:t> vid </a:t>
            </a:r>
            <a:r>
              <a:rPr lang="en-US" sz="2800" dirty="0" err="1" smtClean="0"/>
              <a:t>överhängande</a:t>
            </a:r>
            <a:r>
              <a:rPr lang="en-US" sz="2800" dirty="0" smtClean="0"/>
              <a:t> </a:t>
            </a:r>
            <a:r>
              <a:rPr lang="en-US" sz="2800" dirty="0" err="1" smtClean="0"/>
              <a:t>fara</a:t>
            </a:r>
            <a:r>
              <a:rPr lang="en-US" sz="2800" dirty="0" smtClean="0"/>
              <a:t> </a:t>
            </a:r>
            <a:r>
              <a:rPr lang="en-US" sz="2800" dirty="0" err="1" smtClean="0"/>
              <a:t>för</a:t>
            </a:r>
            <a:r>
              <a:rPr lang="en-US" sz="2800" dirty="0" smtClean="0"/>
              <a:t> (resp. vid </a:t>
            </a:r>
            <a:r>
              <a:rPr lang="en-US" sz="2800" smtClean="0"/>
              <a:t>inträffad) </a:t>
            </a:r>
            <a:r>
              <a:rPr lang="en-US" sz="2800" dirty="0" err="1" smtClean="0"/>
              <a:t>ras</a:t>
            </a:r>
            <a:r>
              <a:rPr lang="en-US" sz="2800" dirty="0" smtClean="0"/>
              <a:t>-, </a:t>
            </a:r>
            <a:r>
              <a:rPr lang="en-US" sz="2800" dirty="0" err="1" smtClean="0"/>
              <a:t>skred</a:t>
            </a:r>
            <a:r>
              <a:rPr lang="en-US" sz="2800" dirty="0" smtClean="0"/>
              <a:t>- </a:t>
            </a:r>
            <a:r>
              <a:rPr lang="en-US" sz="2800" dirty="0" err="1" smtClean="0"/>
              <a:t>eller</a:t>
            </a:r>
            <a:r>
              <a:rPr lang="en-US" sz="2800" dirty="0" smtClean="0"/>
              <a:t> </a:t>
            </a:r>
            <a:r>
              <a:rPr lang="en-US" sz="2800" dirty="0" err="1" smtClean="0"/>
              <a:t>slamströmsolycka</a:t>
            </a:r>
            <a:r>
              <a:rPr lang="en-US" sz="2800" dirty="0" smtClean="0"/>
              <a:t>. </a:t>
            </a:r>
            <a:r>
              <a:rPr lang="en-US" sz="2800" dirty="0" err="1" smtClean="0"/>
              <a:t>Här</a:t>
            </a:r>
            <a:r>
              <a:rPr lang="en-US" sz="2800" dirty="0" smtClean="0"/>
              <a:t> </a:t>
            </a:r>
            <a:r>
              <a:rPr lang="en-US" sz="2800" dirty="0" err="1" smtClean="0"/>
              <a:t>står</a:t>
            </a:r>
            <a:r>
              <a:rPr lang="en-US" sz="2800" dirty="0" smtClean="0"/>
              <a:t> bl. </a:t>
            </a:r>
            <a:r>
              <a:rPr lang="en-US" sz="2800" dirty="0"/>
              <a:t>a</a:t>
            </a:r>
            <a:r>
              <a:rPr lang="en-US" sz="2800" dirty="0" smtClean="0"/>
              <a:t>.:</a:t>
            </a:r>
          </a:p>
          <a:p>
            <a:pPr>
              <a:buClr>
                <a:srgbClr val="FF0000"/>
              </a:buClr>
            </a:pPr>
            <a:endParaRPr lang="en-US" sz="2800" dirty="0" smtClean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…ta </a:t>
            </a:r>
            <a:r>
              <a:rPr lang="en-US" sz="2800" dirty="0" err="1" smtClean="0"/>
              <a:t>fram</a:t>
            </a:r>
            <a:r>
              <a:rPr lang="en-US" sz="2800" dirty="0" smtClean="0"/>
              <a:t> </a:t>
            </a:r>
            <a:r>
              <a:rPr lang="en-US" sz="2800" dirty="0" err="1" smtClean="0"/>
              <a:t>tillgängligt</a:t>
            </a:r>
            <a:r>
              <a:rPr lang="en-US" sz="2800" dirty="0" smtClean="0"/>
              <a:t> relevant </a:t>
            </a:r>
            <a:r>
              <a:rPr lang="en-US" sz="2800" b="1" dirty="0" err="1" smtClean="0"/>
              <a:t>kartunderlag</a:t>
            </a:r>
            <a:r>
              <a:rPr lang="en-US" sz="2800" dirty="0" smtClean="0"/>
              <a:t>…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800" dirty="0" smtClean="0"/>
              <a:t>…analysera riskerna i området i samråd med </a:t>
            </a:r>
            <a:r>
              <a:rPr lang="sv-SE" sz="2800" b="1" dirty="0" smtClean="0"/>
              <a:t>geotekniker</a:t>
            </a:r>
            <a:r>
              <a:rPr lang="sv-SE" sz="2800" dirty="0" smtClean="0"/>
              <a:t> med hjälp av kartstödet…</a:t>
            </a:r>
            <a:endParaRPr lang="en-US" sz="2800" dirty="0" smtClean="0"/>
          </a:p>
          <a:p>
            <a:pPr>
              <a:buClr>
                <a:srgbClr val="FF0000"/>
              </a:buClr>
            </a:pPr>
            <a:r>
              <a:rPr lang="en-US" sz="2800" dirty="0" smtClean="0"/>
              <a:t>  </a:t>
            </a:r>
            <a:r>
              <a:rPr lang="en-US" sz="2800" b="1" dirty="0" smtClean="0"/>
              <a:t> </a:t>
            </a:r>
            <a:r>
              <a:rPr lang="en-US" sz="2800" dirty="0" smtClean="0"/>
              <a:t> </a:t>
            </a:r>
          </a:p>
        </p:txBody>
      </p:sp>
      <p:sp>
        <p:nvSpPr>
          <p:cNvPr id="2" name="Rektangel 1"/>
          <p:cNvSpPr/>
          <p:nvPr/>
        </p:nvSpPr>
        <p:spPr>
          <a:xfrm>
            <a:off x="115788" y="6525344"/>
            <a:ext cx="70485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*) </a:t>
            </a:r>
            <a:r>
              <a:rPr lang="en-US" sz="1000" dirty="0" smtClean="0"/>
              <a:t> </a:t>
            </a:r>
            <a:r>
              <a:rPr lang="en-US" sz="1000" dirty="0" smtClean="0">
                <a:hlinkClick r:id="rId2"/>
              </a:rPr>
              <a:t>https</a:t>
            </a:r>
            <a:r>
              <a:rPr lang="en-US" sz="1000" dirty="0">
                <a:hlinkClick r:id="rId2"/>
              </a:rPr>
              <a:t>://www.msb.se/sv/Insats-</a:t>
            </a:r>
            <a:r>
              <a:rPr lang="en-US" sz="1000" dirty="0" smtClean="0">
                <a:hlinkClick r:id="rId2"/>
              </a:rPr>
              <a:t>--</a:t>
            </a:r>
            <a:r>
              <a:rPr lang="en-US" sz="1000" dirty="0">
                <a:hlinkClick r:id="rId2"/>
              </a:rPr>
              <a:t>skred/Ras--skred--saker-och-effektiv-raddningsinsats</a:t>
            </a:r>
            <a:r>
              <a:rPr lang="en-US" sz="1000" dirty="0" smtClean="0">
                <a:hlinkClick r:id="rId2"/>
              </a:rPr>
              <a:t>/</a:t>
            </a:r>
            <a:endParaRPr lang="en-US" sz="1000" dirty="0"/>
          </a:p>
        </p:txBody>
      </p:sp>
      <p:cxnSp>
        <p:nvCxnSpPr>
          <p:cNvPr id="8" name="Rak 7"/>
          <p:cNvCxnSpPr/>
          <p:nvPr/>
        </p:nvCxnSpPr>
        <p:spPr>
          <a:xfrm>
            <a:off x="0" y="6453336"/>
            <a:ext cx="70567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Åtgärdskalender vid ras, skred och slamströmm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00808"/>
            <a:ext cx="1584176" cy="24950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/>
              <a:t>Arbetsgång vid insats gällande användningen av tilltänkta webbapplikationer (och RIB Karta)</a:t>
            </a:r>
            <a:endParaRPr lang="en-US" sz="3200" b="1" dirty="0"/>
          </a:p>
        </p:txBody>
      </p:sp>
      <p:sp>
        <p:nvSpPr>
          <p:cNvPr id="3" name="Rektangel 2"/>
          <p:cNvSpPr/>
          <p:nvPr/>
        </p:nvSpPr>
        <p:spPr>
          <a:xfrm>
            <a:off x="49113" y="1600339"/>
            <a:ext cx="90282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sv-SE" sz="2000" dirty="0" smtClean="0"/>
              <a:t>Åtgärdskalenders två punkter (… kartunderlag ... kontakta geotekniker/geolog …) underlättas i de två webbapplikationer som tas fram i utvecklingsprojektet.</a:t>
            </a:r>
          </a:p>
          <a:p>
            <a:pPr>
              <a:buClr>
                <a:srgbClr val="FF0000"/>
              </a:buClr>
            </a:pPr>
            <a:endParaRPr lang="sv-SE" sz="2000" dirty="0" smtClean="0"/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sv-SE" sz="2000" dirty="0" smtClean="0"/>
              <a:t>RTJ-personal påför geografiskt läge (m h a GPS-stödet i surfplatta e. motsv.) i webbapp#1 som en </a:t>
            </a:r>
            <a:r>
              <a:rPr lang="sv-SE" sz="2000" b="1" dirty="0" smtClean="0"/>
              <a:t>punkt</a:t>
            </a:r>
            <a:r>
              <a:rPr lang="sv-SE" sz="2000" dirty="0" smtClean="0"/>
              <a:t> samt skriver ev. en kort fältanteckning. Punkten och anteckningen överförs</a:t>
            </a:r>
            <a:r>
              <a:rPr lang="sv-SE" sz="2000" baseline="30000" dirty="0" smtClean="0"/>
              <a:t>*)</a:t>
            </a:r>
            <a:r>
              <a:rPr lang="sv-SE" sz="2000" dirty="0" smtClean="0"/>
              <a:t> till en central databas.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endParaRPr lang="sv-SE" sz="2000" dirty="0" smtClean="0"/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sv-SE" sz="2000" dirty="0" smtClean="0"/>
              <a:t>Geolog/geotekniker ser punktanteckningen och utför, i dialog med RTJ-personalen, analys (</a:t>
            </a:r>
            <a:r>
              <a:rPr lang="sv-SE" sz="2000" dirty="0" err="1" smtClean="0"/>
              <a:t>mha</a:t>
            </a:r>
            <a:r>
              <a:rPr lang="sv-SE" sz="2000" dirty="0" smtClean="0"/>
              <a:t> av ett antal inlagda WMS-er) i webbapp#2. Ev. ritas en </a:t>
            </a:r>
            <a:r>
              <a:rPr lang="sv-SE" sz="2000" b="1" dirty="0" smtClean="0"/>
              <a:t>yta</a:t>
            </a:r>
            <a:r>
              <a:rPr lang="sv-SE" sz="2000" dirty="0" smtClean="0"/>
              <a:t> (”</a:t>
            </a:r>
            <a:r>
              <a:rPr lang="sv-SE" sz="2000" dirty="0" err="1" smtClean="0"/>
              <a:t>observationsomr</a:t>
            </a:r>
            <a:r>
              <a:rPr lang="sv-SE" sz="2000" dirty="0" smtClean="0"/>
              <a:t>.”/”</a:t>
            </a:r>
            <a:r>
              <a:rPr lang="sv-SE" sz="2000" dirty="0" err="1" smtClean="0"/>
              <a:t>tolkningomr</a:t>
            </a:r>
            <a:r>
              <a:rPr lang="sv-SE" sz="2000" dirty="0" smtClean="0"/>
              <a:t>.”/”</a:t>
            </a:r>
            <a:r>
              <a:rPr lang="sv-SE" sz="2000" dirty="0" err="1" smtClean="0"/>
              <a:t>analysomr</a:t>
            </a:r>
            <a:r>
              <a:rPr lang="sv-SE" sz="2000" dirty="0" smtClean="0"/>
              <a:t>.”/”</a:t>
            </a:r>
            <a:r>
              <a:rPr lang="sv-SE" sz="2000" dirty="0" err="1" smtClean="0"/>
              <a:t>prioomr</a:t>
            </a:r>
            <a:r>
              <a:rPr lang="sv-SE" sz="2000" dirty="0" smtClean="0"/>
              <a:t>”/”</a:t>
            </a:r>
            <a:r>
              <a:rPr lang="sv-SE" sz="2000" dirty="0" err="1" smtClean="0"/>
              <a:t>utlåtandeomr</a:t>
            </a:r>
            <a:r>
              <a:rPr lang="sv-SE" sz="2000" dirty="0" smtClean="0"/>
              <a:t>”) och tillhörande utlåtande/rekommendation påföres. Ytan </a:t>
            </a:r>
            <a:r>
              <a:rPr lang="sv-SE" sz="2000" dirty="0"/>
              <a:t>och anteckningen överförs</a:t>
            </a:r>
            <a:r>
              <a:rPr lang="sv-SE" sz="2000" baseline="30000" dirty="0"/>
              <a:t>*)</a:t>
            </a:r>
            <a:r>
              <a:rPr lang="sv-SE" sz="2000" dirty="0"/>
              <a:t> till en central databas.</a:t>
            </a:r>
            <a:r>
              <a:rPr lang="sv-SE" sz="2000" dirty="0" smtClean="0"/>
              <a:t> 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endParaRPr lang="sv-SE" sz="2000" dirty="0" smtClean="0"/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sv-SE" sz="2000" dirty="0" smtClean="0"/>
              <a:t>RTJ-personalen kan se ytan (slå på) i webbapp#1. Kontinuerlig dialog förs. Dialogen kompletteras ev. med fältfoton (via mail eller i webbapp#1). </a:t>
            </a:r>
          </a:p>
        </p:txBody>
      </p:sp>
      <p:sp>
        <p:nvSpPr>
          <p:cNvPr id="2" name="Rektangel 1"/>
          <p:cNvSpPr/>
          <p:nvPr/>
        </p:nvSpPr>
        <p:spPr>
          <a:xfrm>
            <a:off x="115788" y="6485274"/>
            <a:ext cx="7048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*) Med </a:t>
            </a:r>
            <a:r>
              <a:rPr lang="en-US" sz="1000" dirty="0" err="1" smtClean="0"/>
              <a:t>välkänd</a:t>
            </a:r>
            <a:r>
              <a:rPr lang="en-US" sz="1000" dirty="0" smtClean="0"/>
              <a:t> </a:t>
            </a:r>
            <a:r>
              <a:rPr lang="en-US" sz="1000" dirty="0" err="1" smtClean="0"/>
              <a:t>teknik</a:t>
            </a:r>
            <a:r>
              <a:rPr lang="en-US" sz="1000" dirty="0" smtClean="0"/>
              <a:t>/</a:t>
            </a:r>
            <a:r>
              <a:rPr lang="en-US" sz="1000" dirty="0" err="1" smtClean="0"/>
              <a:t>standardiserat</a:t>
            </a:r>
            <a:r>
              <a:rPr lang="en-US" sz="1000" dirty="0" smtClean="0"/>
              <a:t> </a:t>
            </a:r>
            <a:r>
              <a:rPr lang="en-US" sz="1000" dirty="0" err="1" smtClean="0"/>
              <a:t>protokoll</a:t>
            </a:r>
            <a:r>
              <a:rPr lang="en-US" sz="1000" dirty="0" smtClean="0"/>
              <a:t> WFS-Transactional. </a:t>
            </a:r>
            <a:r>
              <a:rPr lang="en-US" sz="1000" dirty="0" err="1" smtClean="0"/>
              <a:t>Webbapplikationerna</a:t>
            </a:r>
            <a:r>
              <a:rPr lang="en-US" sz="1000" dirty="0" smtClean="0"/>
              <a:t> </a:t>
            </a:r>
            <a:r>
              <a:rPr lang="en-US" sz="1000" dirty="0" err="1" smtClean="0"/>
              <a:t>är</a:t>
            </a:r>
            <a:r>
              <a:rPr lang="en-US" sz="1000" dirty="0" smtClean="0"/>
              <a:t> just </a:t>
            </a:r>
            <a:r>
              <a:rPr lang="en-US" sz="1000" dirty="0" err="1" smtClean="0"/>
              <a:t>webbapplikationer</a:t>
            </a:r>
            <a:r>
              <a:rPr lang="en-US" sz="1000" dirty="0" smtClean="0"/>
              <a:t> </a:t>
            </a:r>
            <a:r>
              <a:rPr lang="en-US" sz="1000" dirty="0" err="1" smtClean="0"/>
              <a:t>och</a:t>
            </a:r>
            <a:r>
              <a:rPr lang="en-US" sz="1000" dirty="0" smtClean="0"/>
              <a:t> </a:t>
            </a:r>
            <a:r>
              <a:rPr lang="en-US" sz="1000" u="sng" dirty="0" err="1" smtClean="0"/>
              <a:t>inte</a:t>
            </a:r>
            <a:r>
              <a:rPr lang="en-US" sz="1000" dirty="0" smtClean="0"/>
              <a:t> </a:t>
            </a:r>
            <a:r>
              <a:rPr lang="en-US" sz="1000" dirty="0" err="1" smtClean="0"/>
              <a:t>någon</a:t>
            </a:r>
            <a:r>
              <a:rPr lang="en-US" sz="1000" dirty="0" smtClean="0"/>
              <a:t> iPad- </a:t>
            </a:r>
            <a:r>
              <a:rPr lang="en-US" sz="1000" dirty="0" err="1" smtClean="0"/>
              <a:t>eller</a:t>
            </a:r>
            <a:r>
              <a:rPr lang="en-US" sz="1000" dirty="0" smtClean="0"/>
              <a:t> Android-app </a:t>
            </a:r>
            <a:r>
              <a:rPr lang="en-US" sz="1000" dirty="0" err="1" smtClean="0"/>
              <a:t>som</a:t>
            </a:r>
            <a:r>
              <a:rPr lang="en-US" sz="1000" dirty="0" smtClean="0"/>
              <a:t> </a:t>
            </a:r>
            <a:r>
              <a:rPr lang="en-US" sz="1000" dirty="0" err="1" smtClean="0"/>
              <a:t>måste</a:t>
            </a:r>
            <a:r>
              <a:rPr lang="en-US" sz="1000" dirty="0" smtClean="0"/>
              <a:t> </a:t>
            </a:r>
            <a:r>
              <a:rPr lang="en-US" sz="1000" dirty="0" err="1" smtClean="0"/>
              <a:t>tankas</a:t>
            </a:r>
            <a:r>
              <a:rPr lang="en-US" sz="1000" dirty="0" smtClean="0"/>
              <a:t> ned.</a:t>
            </a:r>
            <a:endParaRPr lang="en-US" sz="1000" dirty="0"/>
          </a:p>
        </p:txBody>
      </p:sp>
      <p:cxnSp>
        <p:nvCxnSpPr>
          <p:cNvPr id="8" name="Rak 7"/>
          <p:cNvCxnSpPr/>
          <p:nvPr/>
        </p:nvCxnSpPr>
        <p:spPr>
          <a:xfrm>
            <a:off x="0" y="6453336"/>
            <a:ext cx="70567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3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611</Words>
  <Application>Microsoft Office PowerPoint</Application>
  <PresentationFormat>Bildspel på skärmen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225</cp:revision>
  <cp:lastPrinted>2014-04-07T12:46:44Z</cp:lastPrinted>
  <dcterms:created xsi:type="dcterms:W3CDTF">2013-06-26T10:22:31Z</dcterms:created>
  <dcterms:modified xsi:type="dcterms:W3CDTF">2014-09-08T09:14:14Z</dcterms:modified>
</cp:coreProperties>
</file>