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2" r:id="rId2"/>
    <p:sldId id="274" r:id="rId3"/>
    <p:sldId id="275" r:id="rId4"/>
    <p:sldId id="276" r:id="rId5"/>
    <p:sldId id="277" r:id="rId6"/>
    <p:sldId id="278" r:id="rId7"/>
    <p:sldId id="281" r:id="rId8"/>
    <p:sldId id="279" r:id="rId9"/>
    <p:sldId id="280" r:id="rId10"/>
    <p:sldId id="282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99FF"/>
    <a:srgbClr val="0000FF"/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4" autoAdjust="0"/>
    <p:restoredTop sz="94638" autoAdjust="0"/>
  </p:normalViewPr>
  <p:slideViewPr>
    <p:cSldViewPr>
      <p:cViewPr>
        <p:scale>
          <a:sx n="100" d="100"/>
          <a:sy n="100" d="100"/>
        </p:scale>
        <p:origin x="-2442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11/22/2014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11/22/2014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11/22/2014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11/22/2014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11/22/2014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11/22/2014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11/22/2014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11/22/2014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11/22/2014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mats.oberg@swedgeo.se/SGI/2014-11-17</a:t>
            </a:r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5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/>
        </p:nvSpPr>
        <p:spPr>
          <a:xfrm>
            <a:off x="8734426" y="68262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Demo två </a:t>
            </a:r>
            <a:r>
              <a:rPr lang="sv-SE" sz="2800" b="1" dirty="0" err="1" smtClean="0"/>
              <a:t>webbapp</a:t>
            </a:r>
            <a:r>
              <a:rPr lang="sv-SE" sz="2800" b="1" dirty="0" smtClean="0"/>
              <a:t> styrgruppsmöte 141117: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1" dirty="0" smtClean="0"/>
              <a:t>Räddningstjänsten fält (klar 90%)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1" dirty="0" err="1" smtClean="0"/>
              <a:t>Geostab</a:t>
            </a:r>
            <a:r>
              <a:rPr lang="sv-SE" sz="2400" b="1" dirty="0" smtClean="0"/>
              <a:t> analys (ej klart, konceptuell ’</a:t>
            </a:r>
            <a:r>
              <a:rPr lang="sv-SE" sz="2400" b="1" dirty="0" err="1" smtClean="0"/>
              <a:t>testbed</a:t>
            </a:r>
            <a:r>
              <a:rPr lang="sv-SE" sz="2400" b="1" dirty="0" smtClean="0"/>
              <a:t>’ WMS visades) </a:t>
            </a:r>
            <a:endParaRPr lang="sv-SE" sz="2400" b="1" dirty="0"/>
          </a:p>
        </p:txBody>
      </p:sp>
      <p:grpSp>
        <p:nvGrpSpPr>
          <p:cNvPr id="6" name="Grupp 5"/>
          <p:cNvGrpSpPr/>
          <p:nvPr/>
        </p:nvGrpSpPr>
        <p:grpSpPr>
          <a:xfrm>
            <a:off x="506067" y="2584715"/>
            <a:ext cx="8026373" cy="3739646"/>
            <a:chOff x="429259" y="1628800"/>
            <a:chExt cx="8421991" cy="4752528"/>
          </a:xfrm>
        </p:grpSpPr>
        <p:sp>
          <p:nvSpPr>
            <p:cNvPr id="2065" name="Rektangel 2064"/>
            <p:cNvSpPr/>
            <p:nvPr/>
          </p:nvSpPr>
          <p:spPr>
            <a:xfrm>
              <a:off x="3995935" y="1628800"/>
              <a:ext cx="4464496" cy="2880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http://gis.swedgeo.se/startgsp/images/gsp_arkitektur_enkel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4" t="37276" r="39139" b="44637"/>
            <a:stretch/>
          </p:blipFill>
          <p:spPr bwMode="auto">
            <a:xfrm>
              <a:off x="567705" y="1628800"/>
              <a:ext cx="1440160" cy="809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Rak 11"/>
            <p:cNvCxnSpPr/>
            <p:nvPr/>
          </p:nvCxnSpPr>
          <p:spPr>
            <a:xfrm>
              <a:off x="1287785" y="2564904"/>
              <a:ext cx="0" cy="64807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8" name="Grupp 2067"/>
            <p:cNvGrpSpPr/>
            <p:nvPr/>
          </p:nvGrpSpPr>
          <p:grpSpPr>
            <a:xfrm>
              <a:off x="467544" y="3173021"/>
              <a:ext cx="3240360" cy="759646"/>
              <a:chOff x="467544" y="3173021"/>
              <a:chExt cx="3240360" cy="759646"/>
            </a:xfrm>
          </p:grpSpPr>
          <p:grpSp>
            <p:nvGrpSpPr>
              <p:cNvPr id="7" name="Grupp 6"/>
              <p:cNvGrpSpPr/>
              <p:nvPr/>
            </p:nvGrpSpPr>
            <p:grpSpPr>
              <a:xfrm>
                <a:off x="467544" y="3173021"/>
                <a:ext cx="1640483" cy="759646"/>
                <a:chOff x="776343" y="3389434"/>
                <a:chExt cx="1640483" cy="759646"/>
              </a:xfrm>
            </p:grpSpPr>
            <p:pic>
              <p:nvPicPr>
                <p:cNvPr id="2054" name="Picture 6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055" r="9076"/>
                <a:stretch/>
              </p:blipFill>
              <p:spPr bwMode="auto">
                <a:xfrm>
                  <a:off x="776343" y="3809102"/>
                  <a:ext cx="936104" cy="3399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" name="Grupp 1"/>
                <p:cNvGrpSpPr/>
                <p:nvPr/>
              </p:nvGrpSpPr>
              <p:grpSpPr>
                <a:xfrm>
                  <a:off x="776343" y="3389434"/>
                  <a:ext cx="1544551" cy="496517"/>
                  <a:chOff x="776343" y="3389434"/>
                  <a:chExt cx="1544551" cy="496517"/>
                </a:xfrm>
              </p:grpSpPr>
              <p:pic>
                <p:nvPicPr>
                  <p:cNvPr id="2052" name="Picture 4" descr="http://gis.swedgeo.se/startgsp/images/ngdiparter_logo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471" r="79007"/>
                  <a:stretch/>
                </p:blipFill>
                <p:spPr bwMode="auto">
                  <a:xfrm>
                    <a:off x="1308336" y="3389434"/>
                    <a:ext cx="608893" cy="49651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4" descr="http://gis.swedgeo.se/startgsp/images/ngdiparter_logo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1824"/>
                  <a:stretch/>
                </p:blipFill>
                <p:spPr bwMode="auto">
                  <a:xfrm>
                    <a:off x="1944917" y="3421668"/>
                    <a:ext cx="375977" cy="4320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" name="Picture 4" descr="http://gis.swedgeo.se/startgsp/images/ngdiparter_logo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5" r="91826"/>
                  <a:stretch/>
                </p:blipFill>
                <p:spPr bwMode="auto">
                  <a:xfrm>
                    <a:off x="776343" y="3389434"/>
                    <a:ext cx="401563" cy="49651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3" name="textruta 2"/>
                <p:cNvSpPr txBox="1"/>
                <p:nvPr/>
              </p:nvSpPr>
              <p:spPr>
                <a:xfrm>
                  <a:off x="1842630" y="3855973"/>
                  <a:ext cx="5741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b="1" dirty="0" smtClean="0"/>
                    <a:t>M. FL.</a:t>
                  </a:r>
                  <a:endParaRPr lang="en-US" sz="1200" b="1" dirty="0"/>
                </a:p>
              </p:txBody>
            </p:sp>
          </p:grpSp>
          <p:sp>
            <p:nvSpPr>
              <p:cNvPr id="18" name="V-form med huvud 17"/>
              <p:cNvSpPr/>
              <p:nvPr/>
            </p:nvSpPr>
            <p:spPr>
              <a:xfrm>
                <a:off x="2483768" y="3197737"/>
                <a:ext cx="1224136" cy="710215"/>
              </a:xfrm>
              <a:prstGeom prst="notched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 smtClean="0"/>
                  <a:t>WMS</a:t>
                </a:r>
                <a:endParaRPr lang="en-US" dirty="0"/>
              </a:p>
            </p:txBody>
          </p:sp>
        </p:grpSp>
        <p:sp>
          <p:nvSpPr>
            <p:cNvPr id="19" name="Cylinder 18"/>
            <p:cNvSpPr/>
            <p:nvPr/>
          </p:nvSpPr>
          <p:spPr>
            <a:xfrm>
              <a:off x="5757106" y="5589240"/>
              <a:ext cx="1008112" cy="792088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Databas (SGI)</a:t>
              </a:r>
              <a:endParaRPr lang="en-US" dirty="0"/>
            </a:p>
          </p:txBody>
        </p:sp>
        <p:cxnSp>
          <p:nvCxnSpPr>
            <p:cNvPr id="22" name="Rak pil 21"/>
            <p:cNvCxnSpPr>
              <a:stCxn id="2055" idx="2"/>
            </p:cNvCxnSpPr>
            <p:nvPr/>
          </p:nvCxnSpPr>
          <p:spPr>
            <a:xfrm>
              <a:off x="5009964" y="4242494"/>
              <a:ext cx="1082427" cy="141875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Bildobjekt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399547" y="2850501"/>
              <a:ext cx="1637060" cy="140468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48" name="Grupp 2047"/>
            <p:cNvGrpSpPr/>
            <p:nvPr/>
          </p:nvGrpSpPr>
          <p:grpSpPr>
            <a:xfrm>
              <a:off x="4217107" y="2863194"/>
              <a:ext cx="1585714" cy="1379300"/>
              <a:chOff x="3995936" y="2664044"/>
              <a:chExt cx="1585714" cy="1379300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315"/>
              <a:stretch/>
            </p:blipFill>
            <p:spPr bwMode="auto">
              <a:xfrm>
                <a:off x="3995936" y="2664044"/>
                <a:ext cx="1585714" cy="1379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9" name="Rektangulär 28"/>
              <p:cNvSpPr/>
              <p:nvPr/>
            </p:nvSpPr>
            <p:spPr>
              <a:xfrm>
                <a:off x="4572000" y="2741154"/>
                <a:ext cx="707504" cy="504056"/>
              </a:xfrm>
              <a:prstGeom prst="wedgeRectCallou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textruta 30"/>
              <p:cNvSpPr txBox="1"/>
              <p:nvPr/>
            </p:nvSpPr>
            <p:spPr>
              <a:xfrm>
                <a:off x="4567783" y="2794517"/>
                <a:ext cx="711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800" dirty="0" smtClean="0"/>
                  <a:t>RTJ aktuell  position, läge .....</a:t>
                </a:r>
                <a:endParaRPr lang="en-US" sz="800" dirty="0"/>
              </a:p>
            </p:txBody>
          </p:sp>
        </p:grpSp>
        <p:cxnSp>
          <p:nvCxnSpPr>
            <p:cNvPr id="40" name="Rak pil 39"/>
            <p:cNvCxnSpPr>
              <a:stCxn id="28" idx="2"/>
            </p:cNvCxnSpPr>
            <p:nvPr/>
          </p:nvCxnSpPr>
          <p:spPr>
            <a:xfrm flipH="1">
              <a:off x="6399547" y="4255187"/>
              <a:ext cx="818530" cy="140606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4" name="textruta 2063"/>
            <p:cNvSpPr txBox="1"/>
            <p:nvPr/>
          </p:nvSpPr>
          <p:spPr>
            <a:xfrm>
              <a:off x="4133267" y="1727061"/>
              <a:ext cx="1806885" cy="105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/>
                <a:t>RTJ fält</a:t>
              </a:r>
            </a:p>
            <a:p>
              <a:r>
                <a:rPr lang="sv-SE" sz="1600" dirty="0" smtClean="0"/>
                <a:t>Enkel punkt/läge &amp;kort anteckning</a:t>
              </a:r>
              <a:endParaRPr lang="en-US" sz="1600" dirty="0"/>
            </a:p>
          </p:txBody>
        </p:sp>
        <p:sp>
          <p:nvSpPr>
            <p:cNvPr id="50" name="textruta 49"/>
            <p:cNvSpPr txBox="1"/>
            <p:nvPr/>
          </p:nvSpPr>
          <p:spPr>
            <a:xfrm>
              <a:off x="6399547" y="1640923"/>
              <a:ext cx="2184995" cy="136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/>
                <a:t>Geolog/geotekniker</a:t>
              </a:r>
            </a:p>
            <a:p>
              <a:r>
                <a:rPr lang="sv-SE" sz="1600" b="1" dirty="0" smtClean="0"/>
                <a:t>”back-</a:t>
              </a:r>
              <a:r>
                <a:rPr lang="sv-SE" sz="1600" b="1" dirty="0" err="1" smtClean="0"/>
                <a:t>office</a:t>
              </a:r>
              <a:r>
                <a:rPr lang="sv-SE" sz="1600" b="1" dirty="0" smtClean="0"/>
                <a:t>”/stab</a:t>
              </a:r>
            </a:p>
            <a:p>
              <a:r>
                <a:rPr lang="sv-SE" sz="1600" dirty="0" smtClean="0"/>
                <a:t>Analys, utlåtande, ’fokusområde’</a:t>
              </a:r>
              <a:endParaRPr lang="en-US" sz="1600" dirty="0"/>
            </a:p>
          </p:txBody>
        </p:sp>
        <p:sp>
          <p:nvSpPr>
            <p:cNvPr id="2066" name="textruta 2065"/>
            <p:cNvSpPr txBox="1"/>
            <p:nvPr/>
          </p:nvSpPr>
          <p:spPr>
            <a:xfrm rot="5400000">
              <a:off x="7694266" y="3208120"/>
              <a:ext cx="1944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rgbClr val="CC00CC"/>
                  </a:solidFill>
                </a:rPr>
                <a:t>webbapplikationer</a:t>
              </a:r>
              <a:endParaRPr lang="en-US" dirty="0">
                <a:solidFill>
                  <a:srgbClr val="CC00CC"/>
                </a:solidFill>
              </a:endParaRPr>
            </a:p>
          </p:txBody>
        </p:sp>
        <p:sp>
          <p:nvSpPr>
            <p:cNvPr id="2067" name="textruta 2066"/>
            <p:cNvSpPr txBox="1"/>
            <p:nvPr/>
          </p:nvSpPr>
          <p:spPr>
            <a:xfrm>
              <a:off x="429259" y="4032066"/>
              <a:ext cx="315721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smtClean="0">
                  <a:solidFill>
                    <a:srgbClr val="C00000"/>
                  </a:solidFill>
                </a:rPr>
                <a:t>Tematiserade (förenklade) jordartskartor</a:t>
              </a:r>
            </a:p>
            <a:p>
              <a:r>
                <a:rPr lang="sv-SE" sz="1400" dirty="0">
                  <a:solidFill>
                    <a:srgbClr val="C00000"/>
                  </a:solidFill>
                </a:rPr>
                <a:t>Tematiserade borrhål</a:t>
              </a:r>
            </a:p>
            <a:p>
              <a:r>
                <a:rPr lang="sv-SE" sz="1400" dirty="0" smtClean="0">
                  <a:solidFill>
                    <a:srgbClr val="C00000"/>
                  </a:solidFill>
                </a:rPr>
                <a:t>Utförda stabilitetskarteringar</a:t>
              </a:r>
            </a:p>
            <a:p>
              <a:r>
                <a:rPr lang="sv-SE" sz="1400" dirty="0" smtClean="0">
                  <a:solidFill>
                    <a:srgbClr val="C00000"/>
                  </a:solidFill>
                </a:rPr>
                <a:t>LM bakgrundkarta/</a:t>
              </a:r>
              <a:r>
                <a:rPr lang="sv-SE" sz="1400" dirty="0" err="1" smtClean="0">
                  <a:solidFill>
                    <a:srgbClr val="C00000"/>
                  </a:solidFill>
                </a:rPr>
                <a:t>ortofoto</a:t>
              </a:r>
              <a:endParaRPr lang="sv-SE" sz="1400" dirty="0" smtClean="0">
                <a:solidFill>
                  <a:srgbClr val="C00000"/>
                </a:solidFill>
              </a:endParaRPr>
            </a:p>
            <a:p>
              <a:r>
                <a:rPr lang="sv-SE" sz="1400" dirty="0" smtClean="0">
                  <a:solidFill>
                    <a:srgbClr val="C00000"/>
                  </a:solidFill>
                </a:rPr>
                <a:t>Vattenskyddsområden</a:t>
              </a:r>
            </a:p>
            <a:p>
              <a:r>
                <a:rPr lang="sv-SE" sz="1400" dirty="0" smtClean="0">
                  <a:solidFill>
                    <a:srgbClr val="C00000"/>
                  </a:solidFill>
                </a:rPr>
                <a:t>mm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pic>
          <p:nvPicPr>
            <p:cNvPr id="2069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11"/>
            <a:stretch/>
          </p:blipFill>
          <p:spPr bwMode="auto">
            <a:xfrm>
              <a:off x="5500675" y="2692424"/>
              <a:ext cx="611163" cy="34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11" descr="C:\Users\matobe\AppData\Local\Microsoft\Windows\Temporary Internet Files\Content.IE5\JVYXI3D6\MP900385557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579" y="2760283"/>
              <a:ext cx="504056" cy="36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upp 29"/>
            <p:cNvGrpSpPr>
              <a:grpSpLocks noChangeAspect="1"/>
            </p:cNvGrpSpPr>
            <p:nvPr/>
          </p:nvGrpSpPr>
          <p:grpSpPr>
            <a:xfrm>
              <a:off x="4860032" y="3573016"/>
              <a:ext cx="144016" cy="144016"/>
              <a:chOff x="3959932" y="2996952"/>
              <a:chExt cx="1008112" cy="1008112"/>
            </a:xfrm>
            <a:pattFill prst="pct10">
              <a:fgClr>
                <a:schemeClr val="accent1"/>
              </a:fgClr>
              <a:bgClr>
                <a:schemeClr val="bg1"/>
              </a:bgClr>
            </a:pattFill>
          </p:grpSpPr>
          <p:sp>
            <p:nvSpPr>
              <p:cNvPr id="32" name="Koppling 31"/>
              <p:cNvSpPr/>
              <p:nvPr/>
            </p:nvSpPr>
            <p:spPr>
              <a:xfrm>
                <a:off x="3959932" y="2996952"/>
                <a:ext cx="1008112" cy="1008112"/>
              </a:xfrm>
              <a:prstGeom prst="flowChartConnector">
                <a:avLst/>
              </a:prstGeom>
              <a:solidFill>
                <a:schemeClr val="accent1">
                  <a:alpha val="12000"/>
                </a:schemeClr>
              </a:solidFill>
              <a:ln w="1905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Koppling 32"/>
              <p:cNvSpPr/>
              <p:nvPr/>
            </p:nvSpPr>
            <p:spPr>
              <a:xfrm>
                <a:off x="4427984" y="3465004"/>
                <a:ext cx="72008" cy="72008"/>
              </a:xfrm>
              <a:prstGeom prst="flowChartConnector">
                <a:avLst/>
              </a:prstGeom>
              <a:solidFill>
                <a:srgbClr val="0066FF"/>
              </a:solidFill>
              <a:ln w="1905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70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476672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RTJ fält version 1.0 (141121)</a:t>
            </a:r>
            <a:endParaRPr lang="sv-SE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3241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 bwMode="auto">
          <a:xfrm>
            <a:off x="2843808" y="1271489"/>
            <a:ext cx="1957387" cy="359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5220072" y="1290539"/>
            <a:ext cx="3779912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Olika sätt att påföra (och flytta/ta bort) en punkt </a:t>
            </a:r>
            <a:r>
              <a:rPr lang="sv-SE" sz="1200" dirty="0" smtClean="0"/>
              <a:t>:</a:t>
            </a:r>
          </a:p>
          <a:p>
            <a:endParaRPr lang="sv-SE" sz="1200" dirty="0" smtClean="0"/>
          </a:p>
          <a:p>
            <a:r>
              <a:rPr lang="sv-SE" sz="1200" dirty="0" smtClean="0"/>
              <a:t>1.PUNKT VID POSITION  - Välj detta verktyg. GPS slås på tillfälligt, en ny punkt sätts vid denna position och attributformuläret kommer upp för ifyllnad.</a:t>
            </a:r>
          </a:p>
          <a:p>
            <a:endParaRPr lang="sv-SE" sz="1200" dirty="0"/>
          </a:p>
          <a:p>
            <a:r>
              <a:rPr lang="sv-SE" sz="1200" dirty="0" smtClean="0"/>
              <a:t>2.SÄTT PUNKT - Välj detta verktyg, placera ut punkt fritt med klick i </a:t>
            </a:r>
            <a:r>
              <a:rPr lang="sv-SE" sz="1200" dirty="0"/>
              <a:t>kartan, attributformuläret kommer upp för </a:t>
            </a:r>
            <a:r>
              <a:rPr lang="sv-SE" sz="1200" dirty="0" smtClean="0"/>
              <a:t>ifyllnad.</a:t>
            </a:r>
            <a:r>
              <a:rPr lang="sv-SE" sz="1200" dirty="0" smtClean="0"/>
              <a:t> Glöm inte att växla tillbaka verktygen till Navigera.   </a:t>
            </a:r>
          </a:p>
          <a:p>
            <a:endParaRPr lang="sv-SE" sz="1200" dirty="0"/>
          </a:p>
          <a:p>
            <a:r>
              <a:rPr lang="sv-SE" sz="1200" dirty="0" smtClean="0"/>
              <a:t>FLYTTA PUNKT - Välj detta </a:t>
            </a:r>
            <a:r>
              <a:rPr lang="sv-SE" sz="1200" dirty="0" smtClean="0"/>
              <a:t>verktyg, m</a:t>
            </a:r>
            <a:r>
              <a:rPr lang="sv-SE" sz="1200" dirty="0" smtClean="0"/>
              <a:t>arkera därefter </a:t>
            </a:r>
            <a:r>
              <a:rPr lang="sv-SE" sz="1200" dirty="0" smtClean="0"/>
              <a:t>befintlig (lila) punkt i kartan (som då markeras röd för vald). Dra punkten till annan plats och ”klicka loss” genom att peka i kartan – den röda markeringen släpper och den nu flyttade punkten blir lila. Glöm inte ställa tillbaka verktyget till ”NAVIGERA”.</a:t>
            </a:r>
          </a:p>
          <a:p>
            <a:endParaRPr lang="sv-SE" sz="1200" dirty="0"/>
          </a:p>
          <a:p>
            <a:r>
              <a:rPr lang="sv-SE" sz="1200" dirty="0" smtClean="0"/>
              <a:t>TA BORT MARKERAT. Markera först lila punkt (med default-verktyget NAVIGERA aktivt). Punkten grönmarkeras och attributformuläret kommer upp (man kan då redigera dessa attribut) eller välja verktyget </a:t>
            </a:r>
            <a:r>
              <a:rPr lang="sv-SE" sz="1200" dirty="0"/>
              <a:t>TA BORT </a:t>
            </a:r>
            <a:r>
              <a:rPr lang="sv-SE" sz="1200" dirty="0" smtClean="0"/>
              <a:t>MARKERAT, som då tar bort punkten helt. </a:t>
            </a:r>
          </a:p>
          <a:p>
            <a:endParaRPr lang="sv-SE" sz="1200" dirty="0"/>
          </a:p>
          <a:p>
            <a:endParaRPr lang="sv-SE" sz="1200" dirty="0"/>
          </a:p>
        </p:txBody>
      </p:sp>
      <p:cxnSp>
        <p:nvCxnSpPr>
          <p:cNvPr id="4" name="Rak pil 3"/>
          <p:cNvCxnSpPr/>
          <p:nvPr/>
        </p:nvCxnSpPr>
        <p:spPr>
          <a:xfrm flipH="1">
            <a:off x="3203848" y="1988840"/>
            <a:ext cx="2016224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3275856" y="2708920"/>
            <a:ext cx="194421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 flipH="1">
            <a:off x="3275856" y="3573016"/>
            <a:ext cx="1957164" cy="1722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flipH="1" flipV="1">
            <a:off x="3203848" y="4149080"/>
            <a:ext cx="2033736" cy="7133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0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Räddningstjänst fält (med testlager för utvärdering) </a:t>
            </a:r>
            <a:endParaRPr lang="sv-SE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659190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3635896" y="2276872"/>
            <a:ext cx="504056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Responsiv</a:t>
            </a:r>
            <a:r>
              <a:rPr lang="sv-SE" sz="1400" dirty="0" smtClean="0"/>
              <a:t> design, anpassar sig till PC, </a:t>
            </a:r>
            <a:r>
              <a:rPr lang="sv-SE" sz="1400" dirty="0" err="1" smtClean="0"/>
              <a:t>iPad</a:t>
            </a:r>
            <a:r>
              <a:rPr lang="sv-SE" sz="1400" dirty="0" smtClean="0"/>
              <a:t>, </a:t>
            </a:r>
            <a:r>
              <a:rPr lang="sv-SE" sz="1400" dirty="0" err="1" smtClean="0"/>
              <a:t>Android</a:t>
            </a:r>
            <a:r>
              <a:rPr lang="sv-SE" sz="1400" dirty="0" smtClean="0"/>
              <a:t>, (</a:t>
            </a:r>
            <a:r>
              <a:rPr lang="sv-SE" sz="1400" dirty="0" err="1" smtClean="0"/>
              <a:t>mobiltfn</a:t>
            </a:r>
            <a:r>
              <a:rPr lang="sv-S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GPS-stöd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 smtClean="0"/>
              <a:t>CSS-styrd</a:t>
            </a:r>
            <a:r>
              <a:rPr lang="sv-SE" sz="1400" dirty="0" smtClean="0"/>
              <a:t> grafisk profil </a:t>
            </a:r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6225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3342"/>
            <a:ext cx="5328593" cy="5973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5724128" y="1052736"/>
            <a:ext cx="316835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2 nyutvecklade temalager från SGU</a:t>
            </a:r>
          </a:p>
          <a:p>
            <a:endParaRPr lang="sv-SE" sz="1400" dirty="0"/>
          </a:p>
          <a:p>
            <a:r>
              <a:rPr lang="sv-SE" sz="1400" dirty="0" smtClean="0"/>
              <a:t>1 editerbart punktlager RTJ</a:t>
            </a:r>
          </a:p>
          <a:p>
            <a:r>
              <a:rPr lang="sv-SE" sz="1400" dirty="0" smtClean="0"/>
              <a:t>1 </a:t>
            </a:r>
            <a:r>
              <a:rPr lang="sv-SE" sz="1400" dirty="0"/>
              <a:t>läsbart ytlager </a:t>
            </a:r>
            <a:r>
              <a:rPr lang="sv-SE" sz="1400" dirty="0" smtClean="0"/>
              <a:t>’GEOSTAB fokusområde’</a:t>
            </a:r>
            <a:endParaRPr lang="sv-S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46" y="2780928"/>
            <a:ext cx="3187376" cy="3088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5771052" y="5869112"/>
            <a:ext cx="26981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 smtClean="0"/>
              <a:t>Mark-genomsläpplighet; GEOSTAB fokusområde</a:t>
            </a:r>
            <a:endParaRPr lang="sv-SE" sz="1000" dirty="0"/>
          </a:p>
        </p:txBody>
      </p:sp>
      <p:sp>
        <p:nvSpPr>
          <p:cNvPr id="4" name="textruta 3"/>
          <p:cNvSpPr txBox="1"/>
          <p:nvPr/>
        </p:nvSpPr>
        <p:spPr>
          <a:xfrm>
            <a:off x="899592" y="504453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GPS</a:t>
            </a:r>
            <a:endParaRPr lang="sv-SE" dirty="0">
              <a:solidFill>
                <a:srgbClr val="FF0000"/>
              </a:solidFill>
            </a:endParaRPr>
          </a:p>
        </p:txBody>
      </p:sp>
      <p:cxnSp>
        <p:nvCxnSpPr>
          <p:cNvPr id="6" name="Vinklad  5"/>
          <p:cNvCxnSpPr>
            <a:stCxn id="4" idx="2"/>
          </p:cNvCxnSpPr>
          <p:nvPr/>
        </p:nvCxnSpPr>
        <p:spPr>
          <a:xfrm rot="5400000">
            <a:off x="770625" y="5326809"/>
            <a:ext cx="319390" cy="49350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3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" y="620688"/>
            <a:ext cx="3000375" cy="33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5791200" cy="437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411760" y="5229200"/>
            <a:ext cx="446449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Snabb ansättning av GPS-punkt, skriv signatur och fritext, ta bild med </a:t>
            </a:r>
            <a:r>
              <a:rPr lang="sv-SE" sz="1400" dirty="0" err="1" smtClean="0"/>
              <a:t>iPad</a:t>
            </a:r>
            <a:r>
              <a:rPr lang="sv-SE" sz="1400" dirty="0" smtClean="0"/>
              <a:t>/</a:t>
            </a:r>
            <a:r>
              <a:rPr lang="sv-SE" sz="1400" dirty="0" err="1" smtClean="0"/>
              <a:t>Android</a:t>
            </a:r>
            <a:r>
              <a:rPr lang="sv-SE" sz="1400" dirty="0" smtClean="0"/>
              <a:t> och bifoga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423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347788"/>
            <a:ext cx="5934075" cy="416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843980" y="5752420"/>
            <a:ext cx="46641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Se GEOSTAB-experts analys, rekommendation, fokusområde </a:t>
            </a:r>
          </a:p>
          <a:p>
            <a:r>
              <a:rPr lang="sv-SE" sz="1400" dirty="0" smtClean="0"/>
              <a:t>(denna yta skapas i GEOSTAB-applikationen)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4223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GEOSTAB applikation konceptuell: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/>
              <a:t>Så här kommer den inte att se ut i OpenLayers3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/>
              <a:t>Detta är en bruttolista med olika relevanta (och fullt funktionella) WMS-er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 smtClean="0"/>
              <a:t>Fokusområde blir redigerbart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92896"/>
            <a:ext cx="8843389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GEOSTAB med ett antal lager påslagna</a:t>
            </a:r>
            <a:endParaRPr lang="sv-SE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8" y="1017446"/>
            <a:ext cx="8954606" cy="5003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7"/>
            <a:ext cx="1800200" cy="590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123728" y="692696"/>
            <a:ext cx="676875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Bruttolistan kommer att ha KLARTEXTNAMN, gruppering, teckenförklaring mm</a:t>
            </a:r>
            <a:endParaRPr lang="sv-SE" sz="1400" dirty="0"/>
          </a:p>
        </p:txBody>
      </p:sp>
      <p:sp>
        <p:nvSpPr>
          <p:cNvPr id="2" name="Rektangel 1"/>
          <p:cNvSpPr/>
          <p:nvPr/>
        </p:nvSpPr>
        <p:spPr>
          <a:xfrm>
            <a:off x="2123728" y="1412776"/>
            <a:ext cx="67687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Några helt </a:t>
            </a:r>
            <a:r>
              <a:rPr lang="sv-SE" sz="2400" b="1" u="sng" dirty="0" smtClean="0"/>
              <a:t>öppna</a:t>
            </a:r>
            <a:r>
              <a:rPr lang="sv-SE" sz="2400" b="1" dirty="0" smtClean="0"/>
              <a:t> lager (=</a:t>
            </a:r>
            <a:r>
              <a:rPr lang="sv-SE" sz="2400" b="1" u="sng" dirty="0" smtClean="0"/>
              <a:t>finns på geodata.se</a:t>
            </a:r>
            <a:r>
              <a:rPr lang="sv-SE" sz="2400" b="1" dirty="0" smtClean="0"/>
              <a:t>):</a:t>
            </a:r>
            <a:endParaRPr lang="sv-SE" sz="2400" dirty="0" smtClean="0"/>
          </a:p>
          <a:p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SGU: jordarter, raviner, skredärr, jordlagerföljd, brunnar,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SGI: geotekniska undersökningsområden, BGA borrhål, </a:t>
            </a:r>
            <a:r>
              <a:rPr lang="sv-SE" i="1" dirty="0" err="1" smtClean="0"/>
              <a:t>Max_sensit</a:t>
            </a:r>
            <a:r>
              <a:rPr lang="sv-SE" dirty="0" smtClean="0"/>
              <a:t>, skreddatabas, stabilitetsberäkningar GÄU mm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NV: Vattenskyddsområden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LM: </a:t>
            </a:r>
            <a:r>
              <a:rPr lang="sv-SE" i="1" dirty="0" smtClean="0"/>
              <a:t>fastighetsgränser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TrV</a:t>
            </a:r>
            <a:r>
              <a:rPr lang="sv-SE" dirty="0" smtClean="0"/>
              <a:t>: Borrhål (ej publik än); </a:t>
            </a:r>
            <a:r>
              <a:rPr lang="sv-SE" dirty="0" err="1" smtClean="0"/>
              <a:t>SthlmStad</a:t>
            </a:r>
            <a:r>
              <a:rPr lang="sv-SE" dirty="0" smtClean="0"/>
              <a:t>: borrhål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LST: Miljöfarlig verksamhet, Förorenade områden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MSB: Tre stabilitetszoner, översiktlig översvämningskartering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92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476672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Teckenförklaring från </a:t>
            </a:r>
            <a:r>
              <a:rPr lang="sv-SE" sz="2400" b="1" dirty="0" err="1" smtClean="0"/>
              <a:t>WMS-en</a:t>
            </a:r>
            <a:r>
              <a:rPr lang="sv-SE" sz="2400" b="1" dirty="0" smtClean="0"/>
              <a:t>, metadatapost på geodata.se</a:t>
            </a:r>
            <a:endParaRPr lang="sv-SE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20480" cy="5554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903909" cy="316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449</Words>
  <Application>Microsoft Office PowerPoint</Application>
  <PresentationFormat>Bildspel på skärmen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211</cp:revision>
  <cp:lastPrinted>2013-06-27T09:47:24Z</cp:lastPrinted>
  <dcterms:created xsi:type="dcterms:W3CDTF">2013-06-26T10:22:31Z</dcterms:created>
  <dcterms:modified xsi:type="dcterms:W3CDTF">2014-11-22T09:04:04Z</dcterms:modified>
</cp:coreProperties>
</file>