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16"/>
  </p:notesMasterIdLst>
  <p:handoutMasterIdLst>
    <p:handoutMasterId r:id="rId17"/>
  </p:handoutMasterIdLst>
  <p:sldIdLst>
    <p:sldId id="277" r:id="rId3"/>
    <p:sldId id="278" r:id="rId4"/>
    <p:sldId id="279" r:id="rId5"/>
    <p:sldId id="280" r:id="rId6"/>
    <p:sldId id="281" r:id="rId7"/>
    <p:sldId id="288" r:id="rId8"/>
    <p:sldId id="282" r:id="rId9"/>
    <p:sldId id="287" r:id="rId10"/>
    <p:sldId id="289" r:id="rId11"/>
    <p:sldId id="283" r:id="rId12"/>
    <p:sldId id="284" r:id="rId13"/>
    <p:sldId id="285" r:id="rId14"/>
    <p:sldId id="286" r:id="rId15"/>
  </p:sldIdLst>
  <p:sldSz cx="9144000" cy="6858000" type="screen4x3"/>
  <p:notesSz cx="6797675" cy="9928225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66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1704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-3150" y="-102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958" cy="496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94" tIns="46497" rIns="92994" bIns="4649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098" y="0"/>
            <a:ext cx="2944958" cy="496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94" tIns="46497" rIns="92994" bIns="4649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041"/>
            <a:ext cx="2944958" cy="496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94" tIns="46497" rIns="92994" bIns="4649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098" y="9430041"/>
            <a:ext cx="2944958" cy="496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94" tIns="46497" rIns="92994" bIns="4649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25363E5-90A2-49D5-934C-6990BAAE840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96896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958" cy="496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94" tIns="46497" rIns="92994" bIns="4649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098" y="0"/>
            <a:ext cx="2944958" cy="496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94" tIns="46497" rIns="92994" bIns="4649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606" y="4715827"/>
            <a:ext cx="5438464" cy="4467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94" tIns="46497" rIns="92994" bIns="464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41"/>
            <a:ext cx="2944958" cy="496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94" tIns="46497" rIns="92994" bIns="4649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098" y="9430041"/>
            <a:ext cx="2944958" cy="496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94" tIns="46497" rIns="92994" bIns="4649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FAF1FCE-4DBD-4CE7-84EA-59B16E37562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696254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AF1FCE-4DBD-4CE7-84EA-59B16E37562E}" type="slidenum">
              <a:rPr lang="sv-SE" smtClean="0"/>
              <a:pPr>
                <a:defRPr/>
              </a:pPr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3905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65753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290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5110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1836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3791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80594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2572244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6225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96932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61857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0589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65775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7437944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6065299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52389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6617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152628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1474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2176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747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882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506087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051438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1" descr="förslag sid 1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54" r="14476" b="464"/>
          <a:stretch>
            <a:fillRect/>
          </a:stretch>
        </p:blipFill>
        <p:spPr bwMode="auto">
          <a:xfrm>
            <a:off x="0" y="0"/>
            <a:ext cx="91440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4"/>
          <p:cNvSpPr txBox="1">
            <a:spLocks noChangeArrowheads="1"/>
          </p:cNvSpPr>
          <p:nvPr userDrawn="1"/>
        </p:nvSpPr>
        <p:spPr bwMode="auto">
          <a:xfrm>
            <a:off x="5176838" y="4565650"/>
            <a:ext cx="1971675" cy="220663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782" tIns="47891" rIns="95782" bIns="47891">
            <a:spAutoFit/>
          </a:bodyPr>
          <a:lstStyle>
            <a:lvl1pPr defTabSz="957263">
              <a:defRPr>
                <a:solidFill>
                  <a:schemeClr val="tx1"/>
                </a:solidFill>
                <a:latin typeface="Arial" charset="0"/>
              </a:defRPr>
            </a:lvl1pPr>
            <a:lvl2pPr marL="479425" defTabSz="957263">
              <a:defRPr>
                <a:solidFill>
                  <a:schemeClr val="tx1"/>
                </a:solidFill>
                <a:latin typeface="Arial" charset="0"/>
              </a:defRPr>
            </a:lvl2pPr>
            <a:lvl3pPr marL="957263" defTabSz="957263">
              <a:defRPr>
                <a:solidFill>
                  <a:schemeClr val="tx1"/>
                </a:solidFill>
                <a:latin typeface="Arial" charset="0"/>
              </a:defRPr>
            </a:lvl3pPr>
            <a:lvl4pPr marL="1436688" defTabSz="957263">
              <a:defRPr>
                <a:solidFill>
                  <a:schemeClr val="tx1"/>
                </a:solidFill>
                <a:latin typeface="Arial" charset="0"/>
              </a:defRPr>
            </a:lvl4pPr>
            <a:lvl5pPr marL="1916113" defTabSz="957263">
              <a:defRPr>
                <a:solidFill>
                  <a:schemeClr val="tx1"/>
                </a:solidFill>
                <a:latin typeface="Arial" charset="0"/>
              </a:defRPr>
            </a:lvl5pPr>
            <a:lvl6pPr marL="23733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305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877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49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sv-SE" sz="800" u="sng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  <p:sp>
        <p:nvSpPr>
          <p:cNvPr id="6" name="Text Box 35"/>
          <p:cNvSpPr txBox="1">
            <a:spLocks noChangeArrowheads="1"/>
          </p:cNvSpPr>
          <p:nvPr userDrawn="1"/>
        </p:nvSpPr>
        <p:spPr bwMode="auto">
          <a:xfrm>
            <a:off x="8083550" y="1012825"/>
            <a:ext cx="3270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57263">
              <a:defRPr>
                <a:solidFill>
                  <a:schemeClr val="tx1"/>
                </a:solidFill>
                <a:latin typeface="Arial" charset="0"/>
              </a:defRPr>
            </a:lvl1pPr>
            <a:lvl2pPr defTabSz="957263">
              <a:defRPr>
                <a:solidFill>
                  <a:schemeClr val="tx1"/>
                </a:solidFill>
                <a:latin typeface="Arial" charset="0"/>
              </a:defRPr>
            </a:lvl2pPr>
            <a:lvl3pPr defTabSz="957263">
              <a:defRPr>
                <a:solidFill>
                  <a:schemeClr val="tx1"/>
                </a:solidFill>
                <a:latin typeface="Arial" charset="0"/>
              </a:defRPr>
            </a:lvl3pPr>
            <a:lvl4pPr defTabSz="957263">
              <a:defRPr>
                <a:solidFill>
                  <a:schemeClr val="tx1"/>
                </a:solidFill>
                <a:latin typeface="Arial" charset="0"/>
              </a:defRPr>
            </a:lvl4pPr>
            <a:lvl5pPr defTabSz="957263">
              <a:defRPr>
                <a:solidFill>
                  <a:schemeClr val="tx1"/>
                </a:solidFill>
                <a:latin typeface="Arial" charset="0"/>
              </a:defRPr>
            </a:lvl5pPr>
            <a:lvl6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2C73D0DB-0D8E-4E32-A075-F8D697A0736D}" type="slidenum">
              <a:rPr lang="sv-SE" sz="1000">
                <a:solidFill>
                  <a:schemeClr val="bg1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sv-SE" sz="1000" dirty="0">
              <a:solidFill>
                <a:schemeClr val="bg1"/>
              </a:solidFill>
            </a:endParaRPr>
          </a:p>
        </p:txBody>
      </p:sp>
      <p:sp>
        <p:nvSpPr>
          <p:cNvPr id="2" name="Rektangel 1"/>
          <p:cNvSpPr/>
          <p:nvPr userDrawn="1"/>
        </p:nvSpPr>
        <p:spPr>
          <a:xfrm>
            <a:off x="8771782" y="3969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C94B0683-8D09-4B51-B5A0-D220E32CF7B0}" type="slidenum">
              <a:rPr lang="sv-SE" sz="1200" baseline="0" smtClean="0">
                <a:solidFill>
                  <a:schemeClr val="bg1"/>
                </a:solidFill>
              </a:rPr>
              <a:pPr/>
              <a:t>‹#›</a:t>
            </a:fld>
            <a:endParaRPr lang="en-US" sz="1200" baseline="0" dirty="0"/>
          </a:p>
        </p:txBody>
      </p:sp>
      <p:sp>
        <p:nvSpPr>
          <p:cNvPr id="3" name="textruta 2"/>
          <p:cNvSpPr txBox="1"/>
          <p:nvPr userDrawn="1"/>
        </p:nvSpPr>
        <p:spPr>
          <a:xfrm>
            <a:off x="7148513" y="6642556"/>
            <a:ext cx="19954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 smtClean="0">
                <a:solidFill>
                  <a:srgbClr val="0000FF"/>
                </a:solidFill>
              </a:rPr>
              <a:t>mats.oberg@swedgeo.se/2014-06-25</a:t>
            </a:r>
            <a:endParaRPr lang="en-US" sz="800" dirty="0">
              <a:solidFill>
                <a:srgbClr val="0000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4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 userDrawn="1"/>
        </p:nvSpPr>
        <p:spPr bwMode="auto">
          <a:xfrm>
            <a:off x="7250113" y="6643688"/>
            <a:ext cx="1893887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v-SE" sz="800" smtClean="0">
                <a:solidFill>
                  <a:schemeClr val="accent2"/>
                </a:solidFill>
              </a:rPr>
              <a:t>mats.oberg@swedgeo.se/2012-08-15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hyperlink" Target="http://www.swedgeo.se/upload/publikationer/Varia/pdf/SGI-V641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131373" y="768461"/>
            <a:ext cx="507880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 smtClean="0"/>
              <a:t>GIS-metodik för sårbarhetskartering stranderosion = Erosionsindex    </a:t>
            </a:r>
            <a:endParaRPr lang="en-US" sz="3200" b="1" dirty="0"/>
          </a:p>
        </p:txBody>
      </p:sp>
      <p:pic>
        <p:nvPicPr>
          <p:cNvPr id="5" name="Bildobjekt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768461"/>
            <a:ext cx="3505200" cy="56698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textruta 5"/>
          <p:cNvSpPr txBox="1"/>
          <p:nvPr/>
        </p:nvSpPr>
        <p:spPr>
          <a:xfrm>
            <a:off x="131374" y="6040492"/>
            <a:ext cx="253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 smtClean="0">
                <a:solidFill>
                  <a:srgbClr val="FF0000"/>
                </a:solidFill>
              </a:rPr>
              <a:t>Mats Öberg/GIS-arkitekt/SGI </a:t>
            </a:r>
          </a:p>
          <a:p>
            <a:r>
              <a:rPr lang="sv-SE" sz="1200" b="1" dirty="0" smtClean="0">
                <a:solidFill>
                  <a:srgbClr val="FF0000"/>
                </a:solidFill>
              </a:rPr>
              <a:t>Presentation Ängelholms Kn </a:t>
            </a:r>
          </a:p>
          <a:p>
            <a:r>
              <a:rPr lang="sv-SE" sz="1200" b="1" dirty="0" smtClean="0">
                <a:solidFill>
                  <a:srgbClr val="FF0000"/>
                </a:solidFill>
              </a:rPr>
              <a:t>2014-06-25</a:t>
            </a:r>
            <a:endParaRPr lang="en-US" sz="1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6"/>
          <p:cNvSpPr txBox="1"/>
          <p:nvPr/>
        </p:nvSpPr>
        <p:spPr>
          <a:xfrm>
            <a:off x="0" y="488510"/>
            <a:ext cx="89725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 smtClean="0">
                <a:solidFill>
                  <a:srgbClr val="0000FF"/>
                </a:solidFill>
              </a:rPr>
              <a:t>Parameterar - sammanställning</a:t>
            </a:r>
            <a:endParaRPr lang="en-US" sz="1200" b="1" dirty="0">
              <a:solidFill>
                <a:srgbClr val="0000FF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89"/>
          <a:stretch/>
        </p:blipFill>
        <p:spPr bwMode="auto">
          <a:xfrm>
            <a:off x="119062" y="765509"/>
            <a:ext cx="8467725" cy="5881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01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1387475"/>
            <a:ext cx="6715898" cy="53657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textruta 4"/>
          <p:cNvSpPr txBox="1"/>
          <p:nvPr/>
        </p:nvSpPr>
        <p:spPr>
          <a:xfrm>
            <a:off x="0" y="435394"/>
            <a:ext cx="8972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 err="1" smtClean="0"/>
              <a:t>ArcGIS</a:t>
            </a:r>
            <a:r>
              <a:rPr lang="sv-SE" sz="2800" b="1" dirty="0" smtClean="0"/>
              <a:t> </a:t>
            </a:r>
            <a:r>
              <a:rPr lang="sv-SE" sz="2800" b="1" dirty="0" err="1" smtClean="0"/>
              <a:t>Model</a:t>
            </a:r>
            <a:r>
              <a:rPr lang="sv-SE" sz="2800" b="1" dirty="0" smtClean="0"/>
              <a:t> </a:t>
            </a:r>
            <a:r>
              <a:rPr lang="sv-SE" sz="2800" b="1" dirty="0" err="1" smtClean="0"/>
              <a:t>Builder</a:t>
            </a:r>
            <a:r>
              <a:rPr lang="sv-SE" sz="2800" b="1" dirty="0" smtClean="0"/>
              <a:t> – färdiga parameterar (raster) </a:t>
            </a:r>
            <a:r>
              <a:rPr lang="sv-SE" sz="2800" b="1" dirty="0" smtClean="0">
                <a:sym typeface="Wingdings" panose="05000000000000000000" pitchFamily="2" charset="2"/>
              </a:rPr>
              <a:t></a:t>
            </a:r>
            <a:r>
              <a:rPr lang="sv-SE" sz="2800" b="1" dirty="0" smtClean="0"/>
              <a:t> delindex </a:t>
            </a:r>
            <a:r>
              <a:rPr lang="sv-SE" sz="2800" b="1" dirty="0" smtClean="0">
                <a:sym typeface="Wingdings" panose="05000000000000000000" pitchFamily="2" charset="2"/>
              </a:rPr>
              <a:t> Erosionsindex</a:t>
            </a:r>
            <a:endParaRPr lang="en-US" sz="2800" b="1" dirty="0"/>
          </a:p>
        </p:txBody>
      </p:sp>
      <p:sp>
        <p:nvSpPr>
          <p:cNvPr id="2" name="Rektangel 1"/>
          <p:cNvSpPr/>
          <p:nvPr/>
        </p:nvSpPr>
        <p:spPr>
          <a:xfrm>
            <a:off x="2219325" y="2073444"/>
            <a:ext cx="683895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200" dirty="0"/>
              <a:t>(("%se1%" + "%se2%" + "%se3%" + "%se4%" + "%se5%" + "%se6%" + "%se7%" - 7) * 100) / 14</a:t>
            </a:r>
          </a:p>
        </p:txBody>
      </p:sp>
      <p:cxnSp>
        <p:nvCxnSpPr>
          <p:cNvPr id="4" name="Vinklad  3"/>
          <p:cNvCxnSpPr>
            <a:endCxn id="2" idx="1"/>
          </p:cNvCxnSpPr>
          <p:nvPr/>
        </p:nvCxnSpPr>
        <p:spPr bwMode="auto">
          <a:xfrm rot="5400000" flipH="1" flipV="1">
            <a:off x="1972747" y="2229922"/>
            <a:ext cx="264556" cy="228600"/>
          </a:xfrm>
          <a:prstGeom prst="bentConnector2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6196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/>
          <p:cNvSpPr txBox="1"/>
          <p:nvPr/>
        </p:nvSpPr>
        <p:spPr>
          <a:xfrm>
            <a:off x="0" y="435394"/>
            <a:ext cx="8972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 smtClean="0"/>
              <a:t>Resultat, översikt</a:t>
            </a:r>
            <a:endParaRPr lang="en-US" sz="2800" b="1" dirty="0"/>
          </a:p>
        </p:txBody>
      </p:sp>
      <p:pic>
        <p:nvPicPr>
          <p:cNvPr id="6" name="Bildobjekt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24" y="609600"/>
            <a:ext cx="2752725" cy="6067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textruta 6"/>
          <p:cNvSpPr txBox="1"/>
          <p:nvPr/>
        </p:nvSpPr>
        <p:spPr>
          <a:xfrm>
            <a:off x="142873" y="946844"/>
            <a:ext cx="5962651" cy="60016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 smtClean="0"/>
              <a:t>1:10.000 A3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 smtClean="0"/>
              <a:t>Erosionsskydd och pågående erosion plottas som </a:t>
            </a:r>
            <a:r>
              <a:rPr lang="sv-SE" sz="2400" dirty="0" smtClean="0"/>
              <a:t>symboler/</a:t>
            </a:r>
            <a:r>
              <a:rPr lang="sv-SE" sz="2400" dirty="0" err="1" smtClean="0"/>
              <a:t>overlays</a:t>
            </a:r>
            <a:r>
              <a:rPr lang="sv-SE" sz="2400" dirty="0" smtClean="0"/>
              <a:t> (</a:t>
            </a:r>
            <a:r>
              <a:rPr lang="sv-SE" sz="2400" dirty="0" err="1" smtClean="0"/>
              <a:t>SGU’s</a:t>
            </a:r>
            <a:r>
              <a:rPr lang="sv-SE" sz="2400" dirty="0" smtClean="0"/>
              <a:t> inventering)</a:t>
            </a:r>
            <a:endParaRPr lang="sv-SE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 smtClean="0"/>
              <a:t>Datamängden klipps där avstånd till strand är 500 meter eller höjdkurvan är &lt;= 3 meter.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 smtClean="0"/>
              <a:t>EI-index uppgår här till max 75 (vilket beror på att det inte finns några ytor där </a:t>
            </a:r>
            <a:r>
              <a:rPr lang="sv-SE" sz="2400" u="sng" dirty="0" smtClean="0"/>
              <a:t>samtliga</a:t>
            </a:r>
            <a:r>
              <a:rPr lang="sv-SE" sz="2400" dirty="0" smtClean="0"/>
              <a:t> parameterar uppnår maxvärde</a:t>
            </a:r>
            <a:r>
              <a:rPr lang="sv-SE" sz="2400" dirty="0" smtClean="0"/>
              <a:t>). En ’</a:t>
            </a:r>
            <a:r>
              <a:rPr lang="sv-SE" sz="2400" dirty="0" err="1" smtClean="0"/>
              <a:t>rainbow</a:t>
            </a:r>
            <a:r>
              <a:rPr lang="sv-SE" sz="2400" dirty="0" smtClean="0"/>
              <a:t>’-</a:t>
            </a:r>
            <a:r>
              <a:rPr lang="sv-SE" sz="2400" dirty="0" err="1" smtClean="0"/>
              <a:t>symbologi</a:t>
            </a:r>
            <a:r>
              <a:rPr lang="sv-SE" sz="2400" dirty="0" smtClean="0"/>
              <a:t> i 10 klasser (som här) är bättre än att endast ha tre klasser</a:t>
            </a:r>
            <a:endParaRPr lang="en-US" sz="2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911839"/>
            <a:ext cx="1381125" cy="1971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"/>
          <p:cNvGrpSpPr/>
          <p:nvPr/>
        </p:nvGrpSpPr>
        <p:grpSpPr>
          <a:xfrm>
            <a:off x="0" y="435394"/>
            <a:ext cx="8972550" cy="6222581"/>
            <a:chOff x="0" y="435394"/>
            <a:chExt cx="8972550" cy="6222581"/>
          </a:xfrm>
        </p:grpSpPr>
        <p:sp>
          <p:nvSpPr>
            <p:cNvPr id="5" name="textruta 4"/>
            <p:cNvSpPr txBox="1"/>
            <p:nvPr/>
          </p:nvSpPr>
          <p:spPr>
            <a:xfrm>
              <a:off x="0" y="435394"/>
              <a:ext cx="89725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800" b="1" dirty="0" smtClean="0"/>
                <a:t>Resultat, detalj (av 5 blad)</a:t>
              </a:r>
              <a:endParaRPr lang="en-US" sz="2800" b="1" dirty="0"/>
            </a:p>
          </p:txBody>
        </p:sp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987" y="958614"/>
              <a:ext cx="8008520" cy="5699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9604" y="1114426"/>
              <a:ext cx="759567" cy="324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36" y="2149173"/>
            <a:ext cx="2125314" cy="365699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75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 10"/>
          <p:cNvGrpSpPr/>
          <p:nvPr/>
        </p:nvGrpSpPr>
        <p:grpSpPr>
          <a:xfrm>
            <a:off x="-3675" y="551552"/>
            <a:ext cx="9005523" cy="6306448"/>
            <a:chOff x="-3675" y="551552"/>
            <a:chExt cx="9005523" cy="6306448"/>
          </a:xfrm>
        </p:grpSpPr>
        <p:pic>
          <p:nvPicPr>
            <p:cNvPr id="8" name="Bildobjekt 7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0" y="768461"/>
              <a:ext cx="3505200" cy="56698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4714" y="583074"/>
              <a:ext cx="1375886" cy="213286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7" name="Bildobjekt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89153" y="844684"/>
              <a:ext cx="735370" cy="13715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7677" y="4434026"/>
              <a:ext cx="1184171" cy="187300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grpSp>
          <p:nvGrpSpPr>
            <p:cNvPr id="9" name="Grupp 8"/>
            <p:cNvGrpSpPr/>
            <p:nvPr/>
          </p:nvGrpSpPr>
          <p:grpSpPr>
            <a:xfrm>
              <a:off x="-3675" y="6084257"/>
              <a:ext cx="4109684" cy="708153"/>
              <a:chOff x="-3676" y="5521569"/>
              <a:chExt cx="4364661" cy="840056"/>
            </a:xfrm>
          </p:grpSpPr>
          <p:pic>
            <p:nvPicPr>
              <p:cNvPr id="10" name="Bildobjekt 9"/>
              <p:cNvPicPr/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676" y="5521569"/>
                <a:ext cx="4364661" cy="84005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" name="textruta 5"/>
              <p:cNvSpPr txBox="1"/>
              <p:nvPr/>
            </p:nvSpPr>
            <p:spPr>
              <a:xfrm>
                <a:off x="1092762" y="6137389"/>
                <a:ext cx="254878" cy="18466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sv-SE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100</a:t>
                </a:r>
                <a:endParaRPr 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14" name="Rak 13"/>
            <p:cNvCxnSpPr/>
            <p:nvPr/>
          </p:nvCxnSpPr>
          <p:spPr>
            <a:xfrm>
              <a:off x="4954910" y="551552"/>
              <a:ext cx="0" cy="630644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ktangel 14"/>
            <p:cNvSpPr/>
            <p:nvPr/>
          </p:nvSpPr>
          <p:spPr>
            <a:xfrm>
              <a:off x="64086" y="583074"/>
              <a:ext cx="3256814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b="1" dirty="0" smtClean="0"/>
                <a:t>KONCEPTUELL METOD</a:t>
              </a:r>
            </a:p>
            <a:p>
              <a:r>
                <a:rPr lang="en-US" sz="800" dirty="0" smtClean="0">
                  <a:hlinkClick r:id="rId7"/>
                </a:rPr>
                <a:t>www.swedgeo.se/upload/publikationer/Varia/pdf/SGI-V641.pdf</a:t>
              </a:r>
              <a:r>
                <a:rPr lang="sv-SE" sz="800" dirty="0" smtClean="0"/>
                <a:t> </a:t>
              </a:r>
              <a:endParaRPr lang="en-US" sz="800" dirty="0"/>
            </a:p>
          </p:txBody>
        </p:sp>
        <p:sp>
          <p:nvSpPr>
            <p:cNvPr id="18" name="Rektangel 17"/>
            <p:cNvSpPr/>
            <p:nvPr/>
          </p:nvSpPr>
          <p:spPr>
            <a:xfrm>
              <a:off x="5039429" y="561077"/>
              <a:ext cx="3083049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b="1" dirty="0" smtClean="0"/>
                <a:t>GIS IMPLEMENTERING </a:t>
              </a:r>
              <a:endParaRPr lang="en-US" dirty="0"/>
            </a:p>
          </p:txBody>
        </p:sp>
        <p:grpSp>
          <p:nvGrpSpPr>
            <p:cNvPr id="19" name="Grupp 18"/>
            <p:cNvGrpSpPr/>
            <p:nvPr/>
          </p:nvGrpSpPr>
          <p:grpSpPr>
            <a:xfrm>
              <a:off x="508116" y="2990628"/>
              <a:ext cx="3086101" cy="2970270"/>
              <a:chOff x="508117" y="2591280"/>
              <a:chExt cx="3086101" cy="2970270"/>
            </a:xfrm>
          </p:grpSpPr>
          <p:pic>
            <p:nvPicPr>
              <p:cNvPr id="2" name="Picture 2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8117" y="2817589"/>
                <a:ext cx="3086101" cy="27439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" name="Rektangel 15"/>
              <p:cNvSpPr/>
              <p:nvPr/>
            </p:nvSpPr>
            <p:spPr>
              <a:xfrm>
                <a:off x="2011486" y="2591280"/>
                <a:ext cx="42832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/>
                  <a:t>CC</a:t>
                </a:r>
                <a:endParaRPr lang="en-US" dirty="0"/>
              </a:p>
            </p:txBody>
          </p:sp>
          <p:sp>
            <p:nvSpPr>
              <p:cNvPr id="20" name="Rektangel 19"/>
              <p:cNvSpPr/>
              <p:nvPr/>
            </p:nvSpPr>
            <p:spPr>
              <a:xfrm>
                <a:off x="2269390" y="3526168"/>
                <a:ext cx="41229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/>
                  <a:t>CF</a:t>
                </a:r>
              </a:p>
            </p:txBody>
          </p:sp>
          <p:sp>
            <p:nvSpPr>
              <p:cNvPr id="21" name="Rektangel 20"/>
              <p:cNvSpPr/>
              <p:nvPr/>
            </p:nvSpPr>
            <p:spPr>
              <a:xfrm>
                <a:off x="1929053" y="4475763"/>
                <a:ext cx="4058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/>
                  <a:t>SE</a:t>
                </a:r>
                <a:endParaRPr lang="en-US" dirty="0"/>
              </a:p>
            </p:txBody>
          </p:sp>
        </p:grpSp>
        <p:sp>
          <p:nvSpPr>
            <p:cNvPr id="24" name="Rektangel 23"/>
            <p:cNvSpPr/>
            <p:nvPr/>
          </p:nvSpPr>
          <p:spPr>
            <a:xfrm>
              <a:off x="64086" y="2721064"/>
              <a:ext cx="137409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smtClean="0"/>
                <a:t>1 </a:t>
              </a:r>
              <a:r>
                <a:rPr lang="en-US" sz="1200" b="1" dirty="0" err="1" smtClean="0"/>
                <a:t>Erosionsindex</a:t>
              </a:r>
              <a:endParaRPr lang="en-US" sz="1200" dirty="0"/>
            </a:p>
          </p:txBody>
        </p:sp>
        <p:sp>
          <p:nvSpPr>
            <p:cNvPr id="25" name="Rektangel 24"/>
            <p:cNvSpPr/>
            <p:nvPr/>
          </p:nvSpPr>
          <p:spPr>
            <a:xfrm>
              <a:off x="1660398" y="2729856"/>
              <a:ext cx="93807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smtClean="0"/>
                <a:t>3 </a:t>
              </a:r>
              <a:r>
                <a:rPr lang="en-US" sz="1200" b="1" dirty="0" err="1" smtClean="0"/>
                <a:t>delindex</a:t>
              </a:r>
              <a:endParaRPr lang="en-US" sz="1200" dirty="0"/>
            </a:p>
          </p:txBody>
        </p:sp>
        <p:sp>
          <p:nvSpPr>
            <p:cNvPr id="26" name="Rektangel 25"/>
            <p:cNvSpPr/>
            <p:nvPr/>
          </p:nvSpPr>
          <p:spPr>
            <a:xfrm>
              <a:off x="2605158" y="2738648"/>
              <a:ext cx="234975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dirty="0" smtClean="0"/>
                <a:t>6+2+6 = 14 </a:t>
              </a:r>
              <a:r>
                <a:rPr lang="en-US" sz="1200" b="1" dirty="0" err="1" smtClean="0"/>
                <a:t>parameterar</a:t>
              </a:r>
              <a:r>
                <a:rPr lang="en-US" sz="1200" b="1" dirty="0" smtClean="0"/>
                <a:t> (</a:t>
              </a:r>
              <a:r>
                <a:rPr lang="en-US" sz="1200" b="1" dirty="0" err="1" smtClean="0"/>
                <a:t>kust</a:t>
              </a:r>
              <a:r>
                <a:rPr lang="en-US" sz="1200" b="1" dirty="0" smtClean="0"/>
                <a:t>)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5916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ruta 21"/>
          <p:cNvSpPr txBox="1"/>
          <p:nvPr/>
        </p:nvSpPr>
        <p:spPr>
          <a:xfrm>
            <a:off x="0" y="506851"/>
            <a:ext cx="5078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 smtClean="0"/>
              <a:t>Principer</a:t>
            </a:r>
            <a:endParaRPr lang="en-US" sz="2800" b="1" dirty="0"/>
          </a:p>
        </p:txBody>
      </p:sp>
      <p:sp>
        <p:nvSpPr>
          <p:cNvPr id="3" name="Rektangel 2"/>
          <p:cNvSpPr/>
          <p:nvPr/>
        </p:nvSpPr>
        <p:spPr>
          <a:xfrm>
            <a:off x="1200150" y="4726127"/>
            <a:ext cx="7484852" cy="181588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 smtClean="0"/>
              <a:t>Coastal </a:t>
            </a:r>
            <a:r>
              <a:rPr lang="en-US" sz="1600" b="1" dirty="0"/>
              <a:t>Characteristics CC </a:t>
            </a:r>
            <a:r>
              <a:rPr lang="en-US" sz="1600" b="1" dirty="0" err="1"/>
              <a:t>delindex</a:t>
            </a:r>
            <a:r>
              <a:rPr lang="en-US" sz="1600" b="1" dirty="0"/>
              <a:t> </a:t>
            </a:r>
            <a:r>
              <a:rPr lang="en-US" sz="1600" dirty="0"/>
              <a:t>= [(</a:t>
            </a:r>
            <a:r>
              <a:rPr lang="en-US" sz="1600" dirty="0" err="1" smtClean="0"/>
              <a:t>parametersumma</a:t>
            </a:r>
            <a:r>
              <a:rPr lang="en-US" sz="1600" dirty="0" smtClean="0"/>
              <a:t> - </a:t>
            </a:r>
            <a:r>
              <a:rPr lang="en-US" sz="1600" dirty="0"/>
              <a:t>6)/12]* 100</a:t>
            </a:r>
          </a:p>
          <a:p>
            <a:r>
              <a:rPr lang="en-US" sz="1600" b="1" dirty="0"/>
              <a:t>Costal Forces CF </a:t>
            </a:r>
            <a:r>
              <a:rPr lang="en-US" sz="1600" b="1" dirty="0" err="1"/>
              <a:t>delindex</a:t>
            </a:r>
            <a:r>
              <a:rPr lang="en-US" sz="1600" b="1" dirty="0"/>
              <a:t> </a:t>
            </a:r>
            <a:r>
              <a:rPr lang="en-US" sz="1600" dirty="0"/>
              <a:t>= </a:t>
            </a:r>
            <a:r>
              <a:rPr lang="en-US" sz="1600" dirty="0" smtClean="0"/>
              <a:t>[(</a:t>
            </a:r>
            <a:r>
              <a:rPr lang="en-US" sz="1600" dirty="0" err="1"/>
              <a:t>parametersumma</a:t>
            </a:r>
            <a:r>
              <a:rPr lang="en-US" sz="1600" dirty="0"/>
              <a:t> </a:t>
            </a:r>
            <a:r>
              <a:rPr lang="en-US" sz="1600" dirty="0" smtClean="0"/>
              <a:t>- </a:t>
            </a:r>
            <a:r>
              <a:rPr lang="en-US" sz="1600" dirty="0"/>
              <a:t>2)/4]* 100</a:t>
            </a:r>
          </a:p>
          <a:p>
            <a:r>
              <a:rPr lang="en-US" sz="1600" b="1" dirty="0" err="1"/>
              <a:t>SocioEconomic</a:t>
            </a:r>
            <a:r>
              <a:rPr lang="en-US" sz="1600" b="1" dirty="0"/>
              <a:t> SE </a:t>
            </a:r>
            <a:r>
              <a:rPr lang="en-US" sz="1600" b="1" dirty="0" err="1"/>
              <a:t>delindex</a:t>
            </a:r>
            <a:r>
              <a:rPr lang="en-US" sz="1600" b="1" dirty="0"/>
              <a:t> </a:t>
            </a:r>
            <a:r>
              <a:rPr lang="en-US" sz="1600" dirty="0"/>
              <a:t>= </a:t>
            </a:r>
            <a:r>
              <a:rPr lang="en-US" sz="1600" dirty="0" smtClean="0"/>
              <a:t>[(</a:t>
            </a:r>
            <a:r>
              <a:rPr lang="en-US" sz="1600" dirty="0" err="1"/>
              <a:t>parametersumma</a:t>
            </a:r>
            <a:r>
              <a:rPr lang="en-US" sz="1600" dirty="0"/>
              <a:t> </a:t>
            </a:r>
            <a:r>
              <a:rPr lang="en-US" sz="1600" dirty="0" smtClean="0"/>
              <a:t>- </a:t>
            </a:r>
            <a:r>
              <a:rPr lang="en-US" sz="1600" dirty="0"/>
              <a:t>6)/12]* 100</a:t>
            </a:r>
          </a:p>
          <a:p>
            <a:r>
              <a:rPr lang="en-US" sz="1600" b="1" dirty="0" err="1" smtClean="0"/>
              <a:t>Erosionsindex</a:t>
            </a:r>
            <a:r>
              <a:rPr lang="en-US" sz="1600" b="1" dirty="0" smtClean="0"/>
              <a:t> EI </a:t>
            </a:r>
            <a:r>
              <a:rPr lang="en-US" sz="1600" dirty="0"/>
              <a:t>= [CC </a:t>
            </a:r>
            <a:r>
              <a:rPr lang="en-US" sz="1600" dirty="0" err="1"/>
              <a:t>delindex</a:t>
            </a:r>
            <a:r>
              <a:rPr lang="en-US" sz="1600" dirty="0"/>
              <a:t> + CF </a:t>
            </a:r>
            <a:r>
              <a:rPr lang="en-US" sz="1600" dirty="0" err="1"/>
              <a:t>delindex</a:t>
            </a:r>
            <a:r>
              <a:rPr lang="en-US" sz="1600" dirty="0"/>
              <a:t> + SE </a:t>
            </a:r>
            <a:r>
              <a:rPr lang="en-US" sz="1600" dirty="0" err="1"/>
              <a:t>delindex</a:t>
            </a:r>
            <a:r>
              <a:rPr lang="en-US" sz="1600" dirty="0"/>
              <a:t>]/</a:t>
            </a:r>
            <a:r>
              <a:rPr lang="en-US" sz="1600" dirty="0" smtClean="0"/>
              <a:t>3</a:t>
            </a:r>
          </a:p>
          <a:p>
            <a:endParaRPr lang="sv-SE" sz="1600" dirty="0"/>
          </a:p>
          <a:p>
            <a:r>
              <a:rPr lang="en-US" sz="1600" dirty="0" err="1" smtClean="0"/>
              <a:t>Parametervärde</a:t>
            </a:r>
            <a:r>
              <a:rPr lang="en-US" sz="1600" dirty="0" smtClean="0"/>
              <a:t> </a:t>
            </a:r>
            <a:r>
              <a:rPr lang="sv-SE" sz="1600" dirty="0" smtClean="0"/>
              <a:t>kan vara 1, 2 eller 3. Delindex kan vara mellan 0 och 100. </a:t>
            </a:r>
          </a:p>
          <a:p>
            <a:r>
              <a:rPr lang="sv-SE" sz="1600" dirty="0" smtClean="0"/>
              <a:t>T ex kan CC bli max </a:t>
            </a:r>
            <a:r>
              <a:rPr lang="en-US" sz="1600" dirty="0" smtClean="0"/>
              <a:t>[(6</a:t>
            </a:r>
            <a:r>
              <a:rPr lang="en-US" sz="1600" baseline="-25000" dirty="0" smtClean="0"/>
              <a:t>parameter</a:t>
            </a:r>
            <a:r>
              <a:rPr lang="en-US" sz="1600" dirty="0" smtClean="0"/>
              <a:t>*3</a:t>
            </a:r>
            <a:r>
              <a:rPr lang="en-US" sz="1600" baseline="-25000" dirty="0" smtClean="0"/>
              <a:t>klassvärde</a:t>
            </a:r>
            <a:r>
              <a:rPr lang="en-US" sz="1600" dirty="0" smtClean="0"/>
              <a:t> - </a:t>
            </a:r>
            <a:r>
              <a:rPr lang="en-US" sz="1600" dirty="0"/>
              <a:t>6)/12]* </a:t>
            </a:r>
            <a:r>
              <a:rPr lang="en-US" sz="1600" dirty="0" smtClean="0"/>
              <a:t>100 = 100</a:t>
            </a:r>
            <a:endParaRPr lang="en-US" sz="1600" dirty="0"/>
          </a:p>
        </p:txBody>
      </p:sp>
      <p:sp>
        <p:nvSpPr>
          <p:cNvPr id="23" name="Rektangel 22"/>
          <p:cNvSpPr/>
          <p:nvPr/>
        </p:nvSpPr>
        <p:spPr>
          <a:xfrm>
            <a:off x="200025" y="1268196"/>
            <a:ext cx="88773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 smtClean="0"/>
              <a:t>Rasterprocessering</a:t>
            </a:r>
            <a:r>
              <a:rPr lang="en-US" sz="2400" dirty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ArcGIS </a:t>
            </a:r>
            <a:r>
              <a:rPr lang="en-US" sz="2400" dirty="0" err="1" smtClean="0"/>
              <a:t>SpatialAnalyst</a:t>
            </a:r>
            <a:r>
              <a:rPr lang="en-US" sz="2400" dirty="0" smtClean="0"/>
              <a:t> (div. Tools </a:t>
            </a:r>
            <a:r>
              <a:rPr lang="en-US" sz="2400" dirty="0" err="1" smtClean="0"/>
              <a:t>inkl</a:t>
            </a:r>
            <a:r>
              <a:rPr lang="en-US" sz="2400" dirty="0" smtClean="0"/>
              <a:t>. </a:t>
            </a:r>
            <a:r>
              <a:rPr lang="en-US" sz="2400" dirty="0" err="1" smtClean="0"/>
              <a:t>MapAlgebra</a:t>
            </a:r>
            <a:r>
              <a:rPr lang="en-US" sz="2400" dirty="0" smtClean="0"/>
              <a:t> </a:t>
            </a:r>
            <a:r>
              <a:rPr lang="en-US" sz="2400" dirty="0" err="1" smtClean="0"/>
              <a:t>samt</a:t>
            </a:r>
            <a:r>
              <a:rPr lang="en-US" sz="2400" dirty="0" smtClean="0"/>
              <a:t> </a:t>
            </a:r>
            <a:r>
              <a:rPr lang="en-US" sz="2400" dirty="0" err="1"/>
              <a:t>M</a:t>
            </a:r>
            <a:r>
              <a:rPr lang="en-US" sz="2400" dirty="0" err="1" smtClean="0"/>
              <a:t>odelBuilder</a:t>
            </a:r>
            <a:r>
              <a:rPr lang="en-US" sz="2400" dirty="0" smtClean="0"/>
              <a:t>). </a:t>
            </a:r>
            <a:r>
              <a:rPr lang="en-US" sz="2400" dirty="0" err="1" smtClean="0"/>
              <a:t>MapAlgebra</a:t>
            </a:r>
            <a:r>
              <a:rPr lang="en-US" sz="2400" dirty="0" smtClean="0"/>
              <a:t> </a:t>
            </a:r>
            <a:r>
              <a:rPr lang="en-US" sz="2400" dirty="0" err="1" smtClean="0"/>
              <a:t>utför</a:t>
            </a:r>
            <a:r>
              <a:rPr lang="en-US" sz="2400" dirty="0" smtClean="0"/>
              <a:t> </a:t>
            </a:r>
            <a:r>
              <a:rPr lang="en-US" sz="2400" dirty="0" err="1" smtClean="0"/>
              <a:t>beräkning</a:t>
            </a:r>
            <a:r>
              <a:rPr lang="en-US" sz="2400" dirty="0" smtClean="0"/>
              <a:t> pixel per pixel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b="1" dirty="0" smtClean="0"/>
              <a:t>10m pixel </a:t>
            </a:r>
            <a:r>
              <a:rPr lang="sv-SE" sz="2400" dirty="0" smtClean="0"/>
              <a:t>som upplösning rasterprocessen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b="1" dirty="0" smtClean="0"/>
              <a:t>Klassning</a:t>
            </a:r>
            <a:r>
              <a:rPr lang="sv-SE" sz="2400" dirty="0" smtClean="0"/>
              <a:t> (påförande av parametervärde 1, 2 eller 3) enligt Varia 641 med mindre modifieringar</a:t>
            </a:r>
          </a:p>
        </p:txBody>
      </p:sp>
    </p:spTree>
    <p:extLst>
      <p:ext uri="{BB962C8B-B14F-4D97-AF65-F5344CB8AC3E}">
        <p14:creationId xmlns:p14="http://schemas.microsoft.com/office/powerpoint/2010/main" val="47868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6"/>
          <p:cNvGrpSpPr/>
          <p:nvPr/>
        </p:nvGrpSpPr>
        <p:grpSpPr>
          <a:xfrm>
            <a:off x="0" y="506851"/>
            <a:ext cx="9150582" cy="5703450"/>
            <a:chOff x="0" y="506851"/>
            <a:chExt cx="9150582" cy="5703450"/>
          </a:xfrm>
        </p:grpSpPr>
        <p:sp>
          <p:nvSpPr>
            <p:cNvPr id="22" name="textruta 21"/>
            <p:cNvSpPr txBox="1"/>
            <p:nvPr/>
          </p:nvSpPr>
          <p:spPr>
            <a:xfrm>
              <a:off x="0" y="506851"/>
              <a:ext cx="89725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800" b="1" dirty="0" smtClean="0"/>
                <a:t>Exempel på klassning (påförande av värde)</a:t>
              </a:r>
              <a:endParaRPr lang="en-US" sz="2800" b="1" dirty="0"/>
            </a:p>
          </p:txBody>
        </p:sp>
        <p:pic>
          <p:nvPicPr>
            <p:cNvPr id="6" name="Bildobjekt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854"/>
            <a:stretch/>
          </p:blipFill>
          <p:spPr bwMode="auto">
            <a:xfrm>
              <a:off x="161926" y="1282127"/>
              <a:ext cx="6093057" cy="492817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4" name="Rektangel 3"/>
            <p:cNvSpPr/>
            <p:nvPr/>
          </p:nvSpPr>
          <p:spPr>
            <a:xfrm>
              <a:off x="57151" y="1033703"/>
              <a:ext cx="270298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200" b="1" dirty="0" smtClean="0">
                  <a:solidFill>
                    <a:srgbClr val="0000FF"/>
                  </a:solidFill>
                </a:rPr>
                <a:t>Parameter: CC6 - markanvändning</a:t>
              </a:r>
              <a:endParaRPr lang="en-US" sz="1200" b="1" dirty="0">
                <a:solidFill>
                  <a:srgbClr val="0000FF"/>
                </a:solidFill>
              </a:endParaRPr>
            </a:p>
          </p:txBody>
        </p:sp>
        <p:sp>
          <p:nvSpPr>
            <p:cNvPr id="5" name="Rektangel 4"/>
            <p:cNvSpPr/>
            <p:nvPr/>
          </p:nvSpPr>
          <p:spPr>
            <a:xfrm>
              <a:off x="6312133" y="3465256"/>
              <a:ext cx="2838449" cy="2554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u="sng" dirty="0" err="1" smtClean="0"/>
                <a:t>direkt</a:t>
              </a:r>
              <a:r>
                <a:rPr lang="en-US" u="sng" dirty="0" smtClean="0"/>
                <a:t> </a:t>
              </a:r>
              <a:r>
                <a:rPr lang="en-US" u="sng" dirty="0" err="1"/>
                <a:t>samband</a:t>
              </a:r>
              <a:r>
                <a:rPr lang="en-US" dirty="0"/>
                <a:t> </a:t>
              </a:r>
              <a:r>
                <a:rPr lang="en-US" dirty="0" err="1"/>
                <a:t>mellan</a:t>
              </a:r>
              <a:r>
                <a:rPr lang="en-US" dirty="0"/>
                <a:t> </a:t>
              </a:r>
              <a:r>
                <a:rPr lang="en-US" dirty="0" err="1" smtClean="0"/>
                <a:t>attribut</a:t>
              </a:r>
              <a:r>
                <a:rPr lang="en-US" dirty="0" smtClean="0"/>
                <a:t> </a:t>
              </a:r>
              <a:r>
                <a:rPr lang="en-US" dirty="0" err="1" smtClean="0"/>
                <a:t>och</a:t>
              </a:r>
              <a:r>
                <a:rPr lang="en-US" dirty="0" smtClean="0"/>
                <a:t> </a:t>
              </a:r>
              <a:r>
                <a:rPr lang="en-US" dirty="0" err="1" smtClean="0"/>
                <a:t>värde</a:t>
              </a:r>
              <a:endParaRPr lang="en-US" dirty="0" smtClean="0"/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n-US" dirty="0"/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dirty="0" err="1" smtClean="0"/>
                <a:t>ibland</a:t>
              </a:r>
              <a:r>
                <a:rPr lang="en-US" dirty="0" smtClean="0"/>
                <a:t> </a:t>
              </a:r>
              <a:r>
                <a:rPr lang="en-US" u="sng" dirty="0" err="1" smtClean="0"/>
                <a:t>delvis</a:t>
              </a:r>
              <a:endParaRPr lang="en-US" dirty="0"/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n-US" dirty="0" smtClean="0"/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dirty="0" err="1" smtClean="0"/>
                <a:t>ibland</a:t>
              </a:r>
              <a:r>
                <a:rPr lang="en-US" dirty="0" smtClean="0"/>
                <a:t> </a:t>
              </a:r>
              <a:r>
                <a:rPr lang="en-US" u="sng" dirty="0" err="1"/>
                <a:t>inte</a:t>
              </a:r>
              <a:r>
                <a:rPr lang="en-US" u="sng" dirty="0"/>
                <a:t> </a:t>
              </a:r>
              <a:r>
                <a:rPr lang="en-US" u="sng" dirty="0" err="1" smtClean="0"/>
                <a:t>alls</a:t>
              </a:r>
              <a:r>
                <a:rPr lang="en-US" dirty="0"/>
                <a:t> </a:t>
              </a:r>
              <a:r>
                <a:rPr lang="en-US" dirty="0" smtClean="0">
                  <a:sym typeface="Wingdings" panose="05000000000000000000" pitchFamily="2" charset="2"/>
                </a:rPr>
                <a:t> “</a:t>
              </a:r>
              <a:r>
                <a:rPr lang="en-US" dirty="0" err="1" smtClean="0">
                  <a:sym typeface="Wingdings" panose="05000000000000000000" pitchFamily="2" charset="2"/>
                </a:rPr>
                <a:t>bedömning</a:t>
              </a:r>
              <a:r>
                <a:rPr lang="en-US" dirty="0" smtClean="0">
                  <a:sym typeface="Wingdings" panose="05000000000000000000" pitchFamily="2" charset="2"/>
                </a:rPr>
                <a:t>”</a:t>
              </a:r>
              <a:r>
                <a:rPr lang="en-US" dirty="0" smtClean="0"/>
                <a:t>.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9385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 2"/>
          <p:cNvGrpSpPr/>
          <p:nvPr/>
        </p:nvGrpSpPr>
        <p:grpSpPr>
          <a:xfrm>
            <a:off x="-1" y="501817"/>
            <a:ext cx="8988218" cy="6010749"/>
            <a:chOff x="-1" y="501817"/>
            <a:chExt cx="8988218" cy="6010749"/>
          </a:xfrm>
        </p:grpSpPr>
        <p:pic>
          <p:nvPicPr>
            <p:cNvPr id="8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05"/>
            <a:stretch/>
          </p:blipFill>
          <p:spPr bwMode="auto">
            <a:xfrm>
              <a:off x="209549" y="769291"/>
              <a:ext cx="4437459" cy="5743275"/>
            </a:xfrm>
            <a:prstGeom prst="rect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6" r="-336" b="20738"/>
            <a:stretch/>
          </p:blipFill>
          <p:spPr bwMode="auto">
            <a:xfrm>
              <a:off x="4756545" y="769291"/>
              <a:ext cx="4231672" cy="574135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899" y="3188341"/>
              <a:ext cx="2276475" cy="3276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2" name="textruta 1"/>
            <p:cNvSpPr txBox="1"/>
            <p:nvPr/>
          </p:nvSpPr>
          <p:spPr>
            <a:xfrm>
              <a:off x="6237683" y="6061495"/>
              <a:ext cx="2687242" cy="4154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v-SE" sz="1000" dirty="0" smtClean="0"/>
                <a:t>Klass 3 i havet är inte med i beräkningen (maskas av senare…)</a:t>
              </a:r>
              <a:endParaRPr lang="en-US" sz="1000" dirty="0"/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6545" y="5826767"/>
              <a:ext cx="695325" cy="6477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2" name="Rektangel 11"/>
            <p:cNvSpPr/>
            <p:nvPr/>
          </p:nvSpPr>
          <p:spPr>
            <a:xfrm>
              <a:off x="-1" y="501817"/>
              <a:ext cx="270298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200" b="1" dirty="0" smtClean="0">
                  <a:solidFill>
                    <a:srgbClr val="0000FF"/>
                  </a:solidFill>
                </a:rPr>
                <a:t>Parameter: CC6 - markanvändning</a:t>
              </a:r>
              <a:endParaRPr lang="en-US" sz="1200" b="1" dirty="0">
                <a:solidFill>
                  <a:srgbClr val="0000FF"/>
                </a:solidFill>
              </a:endParaRPr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8130" y="845491"/>
              <a:ext cx="2151340" cy="16287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3297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 3"/>
          <p:cNvGrpSpPr/>
          <p:nvPr/>
        </p:nvGrpSpPr>
        <p:grpSpPr>
          <a:xfrm>
            <a:off x="0" y="504050"/>
            <a:ext cx="7013276" cy="6172974"/>
            <a:chOff x="0" y="504050"/>
            <a:chExt cx="7013276" cy="6172974"/>
          </a:xfrm>
        </p:grpSpPr>
        <p:sp>
          <p:nvSpPr>
            <p:cNvPr id="12" name="Rektangel 11"/>
            <p:cNvSpPr/>
            <p:nvPr/>
          </p:nvSpPr>
          <p:spPr>
            <a:xfrm>
              <a:off x="0" y="504050"/>
              <a:ext cx="214033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200" b="1" dirty="0" smtClean="0">
                  <a:solidFill>
                    <a:srgbClr val="0000FF"/>
                  </a:solidFill>
                </a:rPr>
                <a:t>Parameter: CC2 - topografi</a:t>
              </a:r>
              <a:endParaRPr lang="en-US" sz="1200" b="1" dirty="0">
                <a:solidFill>
                  <a:srgbClr val="0000FF"/>
                </a:solidFill>
              </a:endParaRPr>
            </a:p>
          </p:txBody>
        </p:sp>
        <p:pic>
          <p:nvPicPr>
            <p:cNvPr id="3" name="Bildobjekt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67"/>
            <a:stretch/>
          </p:blipFill>
          <p:spPr bwMode="auto">
            <a:xfrm>
              <a:off x="209549" y="857249"/>
              <a:ext cx="6803727" cy="58197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grpSp>
          <p:nvGrpSpPr>
            <p:cNvPr id="2" name="Grupp 1"/>
            <p:cNvGrpSpPr/>
            <p:nvPr/>
          </p:nvGrpSpPr>
          <p:grpSpPr>
            <a:xfrm>
              <a:off x="2266950" y="933449"/>
              <a:ext cx="1885950" cy="781050"/>
              <a:chOff x="6429375" y="857249"/>
              <a:chExt cx="1885950" cy="781050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9394"/>
              <a:stretch/>
            </p:blipFill>
            <p:spPr bwMode="auto">
              <a:xfrm>
                <a:off x="7172325" y="857249"/>
                <a:ext cx="1143000" cy="7810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pic>
            <p:nvPicPr>
              <p:cNvPr id="5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0606"/>
              <a:stretch/>
            </p:blipFill>
            <p:spPr bwMode="auto">
              <a:xfrm>
                <a:off x="6429375" y="857249"/>
                <a:ext cx="742950" cy="7810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85706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0" y="509828"/>
            <a:ext cx="23022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b="1" dirty="0" smtClean="0">
                <a:solidFill>
                  <a:srgbClr val="0000FF"/>
                </a:solidFill>
              </a:rPr>
              <a:t>Parameter: SE1 - bebyggelse</a:t>
            </a:r>
            <a:endParaRPr lang="en-US" sz="1200" b="1" dirty="0">
              <a:solidFill>
                <a:srgbClr val="0000FF"/>
              </a:solidFill>
            </a:endParaRPr>
          </a:p>
        </p:txBody>
      </p:sp>
      <p:grpSp>
        <p:nvGrpSpPr>
          <p:cNvPr id="9" name="Grupp 8"/>
          <p:cNvGrpSpPr>
            <a:grpSpLocks noChangeAspect="1"/>
          </p:cNvGrpSpPr>
          <p:nvPr/>
        </p:nvGrpSpPr>
        <p:grpSpPr>
          <a:xfrm>
            <a:off x="133349" y="844779"/>
            <a:ext cx="8896351" cy="5146436"/>
            <a:chOff x="0" y="0"/>
            <a:chExt cx="5257800" cy="2790825"/>
          </a:xfrm>
        </p:grpSpPr>
        <p:pic>
          <p:nvPicPr>
            <p:cNvPr id="10" name="Picture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24"/>
            <a:stretch/>
          </p:blipFill>
          <p:spPr bwMode="auto">
            <a:xfrm>
              <a:off x="0" y="0"/>
              <a:ext cx="2409825" cy="2790825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5550" y="0"/>
              <a:ext cx="2762250" cy="27908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sp>
        <p:nvSpPr>
          <p:cNvPr id="12" name="textruta 11"/>
          <p:cNvSpPr txBox="1"/>
          <p:nvPr/>
        </p:nvSpPr>
        <p:spPr>
          <a:xfrm>
            <a:off x="171449" y="6293780"/>
            <a:ext cx="3743325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Byggnader buffras 20 meter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305" y="900113"/>
            <a:ext cx="18573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6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/>
          <p:cNvSpPr txBox="1"/>
          <p:nvPr/>
        </p:nvSpPr>
        <p:spPr>
          <a:xfrm>
            <a:off x="0" y="435394"/>
            <a:ext cx="8972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 smtClean="0"/>
              <a:t>”Särskilda utmaningar”</a:t>
            </a:r>
          </a:p>
          <a:p>
            <a:endParaRPr lang="sv-SE" sz="2800" b="1" dirty="0"/>
          </a:p>
        </p:txBody>
      </p:sp>
      <p:sp>
        <p:nvSpPr>
          <p:cNvPr id="2" name="Rektangel 1"/>
          <p:cNvSpPr/>
          <p:nvPr/>
        </p:nvSpPr>
        <p:spPr>
          <a:xfrm>
            <a:off x="114300" y="900917"/>
            <a:ext cx="90297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Exempel på parameterar där det fungerar GIS-tekniskt men där resultatet kan uppfattas som svårt att ta till sig/förstå </a:t>
            </a:r>
            <a:r>
              <a:rPr lang="sv-SE" sz="2400" dirty="0" smtClean="0"/>
              <a:t>inne-börden av (dessa har därför inte tagits med i </a:t>
            </a:r>
            <a:r>
              <a:rPr lang="sv-SE" sz="2400" dirty="0" err="1" smtClean="0"/>
              <a:t>rasterproces-seringen</a:t>
            </a:r>
            <a:r>
              <a:rPr lang="sv-SE" sz="2400" dirty="0" smtClean="0"/>
              <a:t>). Vissa har plottats som objekt/</a:t>
            </a:r>
            <a:r>
              <a:rPr lang="sv-SE" sz="2400" dirty="0" err="1" smtClean="0"/>
              <a:t>overlays</a:t>
            </a:r>
            <a:r>
              <a:rPr lang="sv-SE" sz="2400" dirty="0" smtClean="0"/>
              <a:t>.</a:t>
            </a:r>
            <a:endParaRPr lang="en-US" sz="2400" dirty="0"/>
          </a:p>
        </p:txBody>
      </p:sp>
      <p:sp>
        <p:nvSpPr>
          <p:cNvPr id="4" name="textruta 3"/>
          <p:cNvSpPr txBox="1"/>
          <p:nvPr/>
        </p:nvSpPr>
        <p:spPr>
          <a:xfrm>
            <a:off x="161925" y="4974922"/>
            <a:ext cx="405765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CC4 – pågående erosion </a:t>
            </a:r>
          </a:p>
          <a:p>
            <a:r>
              <a:rPr lang="sv-SE" dirty="0" smtClean="0"/>
              <a:t>CC5 </a:t>
            </a:r>
            <a:r>
              <a:rPr lang="sv-SE" dirty="0"/>
              <a:t>– </a:t>
            </a:r>
            <a:r>
              <a:rPr lang="sv-SE" dirty="0" smtClean="0"/>
              <a:t>erosionsskydd</a:t>
            </a:r>
          </a:p>
          <a:p>
            <a:r>
              <a:rPr lang="sv-SE" dirty="0" smtClean="0"/>
              <a:t>Värden kan (måste) påföras på land (</a:t>
            </a:r>
            <a:r>
              <a:rPr lang="sv-SE" dirty="0" err="1" smtClean="0"/>
              <a:t>ArcGIS</a:t>
            </a:r>
            <a:r>
              <a:rPr lang="sv-SE" dirty="0" smtClean="0"/>
              <a:t> </a:t>
            </a:r>
            <a:r>
              <a:rPr lang="sv-SE" dirty="0" err="1" smtClean="0"/>
              <a:t>Tool</a:t>
            </a:r>
            <a:r>
              <a:rPr lang="sv-SE" dirty="0" smtClean="0"/>
              <a:t> EUCLIDIAN ALLOCATION). </a:t>
            </a:r>
            <a:endParaRPr lang="sv-SE" dirty="0"/>
          </a:p>
        </p:txBody>
      </p:sp>
      <p:grpSp>
        <p:nvGrpSpPr>
          <p:cNvPr id="3" name="Grupp 2"/>
          <p:cNvGrpSpPr/>
          <p:nvPr/>
        </p:nvGrpSpPr>
        <p:grpSpPr>
          <a:xfrm>
            <a:off x="4381500" y="2603862"/>
            <a:ext cx="4362450" cy="4033157"/>
            <a:chOff x="3590925" y="2603862"/>
            <a:chExt cx="4362450" cy="4033157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0925" y="2603862"/>
              <a:ext cx="2138363" cy="402316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9165" y="2603862"/>
              <a:ext cx="2144210" cy="403315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4580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/>
          <p:cNvSpPr txBox="1"/>
          <p:nvPr/>
        </p:nvSpPr>
        <p:spPr>
          <a:xfrm>
            <a:off x="28575" y="502069"/>
            <a:ext cx="8972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CF1 – exponering – inga bra data…</a:t>
            </a:r>
            <a:endParaRPr lang="sv-SE" dirty="0"/>
          </a:p>
        </p:txBody>
      </p:sp>
      <p:sp>
        <p:nvSpPr>
          <p:cNvPr id="2" name="Rektangel 1"/>
          <p:cNvSpPr/>
          <p:nvPr/>
        </p:nvSpPr>
        <p:spPr>
          <a:xfrm>
            <a:off x="114300" y="1034267"/>
            <a:ext cx="88582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grpSp>
        <p:nvGrpSpPr>
          <p:cNvPr id="3" name="Grupp 2"/>
          <p:cNvGrpSpPr/>
          <p:nvPr/>
        </p:nvGrpSpPr>
        <p:grpSpPr>
          <a:xfrm>
            <a:off x="114299" y="1177688"/>
            <a:ext cx="8944313" cy="4518261"/>
            <a:chOff x="114299" y="939563"/>
            <a:chExt cx="8944313" cy="4518261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99" y="939563"/>
              <a:ext cx="5341852" cy="451826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1428" y="939563"/>
              <a:ext cx="3417184" cy="451826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0846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formgivning">
  <a:themeElements>
    <a:clrScheme name="Standardformgivn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formgivn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99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99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Standardformgiv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andardformgivning">
  <a:themeElements>
    <a:clrScheme name="1_Standardformgivn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ndardformgivn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99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99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Standardformgiv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formgivn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formgivn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formgivn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formgivn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formgivn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formgivn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formgivn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formgivn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formgivn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formgivn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formgivn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1135</TotalTime>
  <Words>423</Words>
  <Application>Microsoft Office PowerPoint</Application>
  <PresentationFormat>Bildspel på skärmen (4:3)</PresentationFormat>
  <Paragraphs>58</Paragraphs>
  <Slides>13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Bildrubriker</vt:lpstr>
      </vt:variant>
      <vt:variant>
        <vt:i4>13</vt:i4>
      </vt:variant>
    </vt:vector>
  </HeadingPairs>
  <TitlesOfParts>
    <vt:vector size="15" baseType="lpstr">
      <vt:lpstr>Standardformgivning</vt:lpstr>
      <vt:lpstr>1_Standardformgivning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SGI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Administratör</dc:creator>
  <cp:lastModifiedBy>Mats Öberg</cp:lastModifiedBy>
  <cp:revision>221</cp:revision>
  <cp:lastPrinted>2014-06-02T07:26:40Z</cp:lastPrinted>
  <dcterms:created xsi:type="dcterms:W3CDTF">2011-04-28T14:03:35Z</dcterms:created>
  <dcterms:modified xsi:type="dcterms:W3CDTF">2014-06-24T11:46:37Z</dcterms:modified>
</cp:coreProperties>
</file>