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87" r:id="rId5"/>
    <p:sldId id="288" r:id="rId6"/>
    <p:sldId id="270" r:id="rId7"/>
    <p:sldId id="271" r:id="rId8"/>
    <p:sldId id="260" r:id="rId9"/>
    <p:sldId id="281" r:id="rId10"/>
    <p:sldId id="284" r:id="rId11"/>
    <p:sldId id="285" r:id="rId12"/>
    <p:sldId id="286" r:id="rId13"/>
    <p:sldId id="283" r:id="rId14"/>
    <p:sldId id="279" r:id="rId15"/>
  </p:sldIdLst>
  <p:sldSz cx="9144000" cy="6858000" type="screen4x3"/>
  <p:notesSz cx="6805613" cy="99393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976A1-09BB-4999-B549-BE3239EE37C3}" type="doc">
      <dgm:prSet loTypeId="urn:microsoft.com/office/officeart/2005/8/layout/radial1" loCatId="cycl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4FD085B5-6FBF-49EB-A784-9420BC7FDD2F}">
      <dgm:prSet phldrT="[Text]"/>
      <dgm:spPr/>
      <dgm:t>
        <a:bodyPr/>
        <a:lstStyle/>
        <a:p>
          <a:r>
            <a:rPr lang="sv-SE" dirty="0" smtClean="0"/>
            <a:t>Erosions-index</a:t>
          </a:r>
          <a:endParaRPr lang="en-GB" dirty="0"/>
        </a:p>
      </dgm:t>
    </dgm:pt>
    <dgm:pt modelId="{90F5D835-6430-421A-BAA3-A82EB81FC124}" type="parTrans" cxnId="{9DB1039A-174C-454C-8CB8-BC690E5D6A62}">
      <dgm:prSet/>
      <dgm:spPr/>
      <dgm:t>
        <a:bodyPr/>
        <a:lstStyle/>
        <a:p>
          <a:endParaRPr lang="en-GB"/>
        </a:p>
      </dgm:t>
    </dgm:pt>
    <dgm:pt modelId="{767EFE2E-BDFB-4478-BA54-72EE942429C3}" type="sibTrans" cxnId="{9DB1039A-174C-454C-8CB8-BC690E5D6A62}">
      <dgm:prSet/>
      <dgm:spPr/>
      <dgm:t>
        <a:bodyPr/>
        <a:lstStyle/>
        <a:p>
          <a:endParaRPr lang="en-GB"/>
        </a:p>
      </dgm:t>
    </dgm:pt>
    <dgm:pt modelId="{C8F6F6AB-DD58-474A-A86B-FA7D65CFC726}">
      <dgm:prSet phldrT="[Text]"/>
      <dgm:spPr/>
      <dgm:t>
        <a:bodyPr/>
        <a:lstStyle/>
        <a:p>
          <a:r>
            <a:rPr lang="sv-SE" dirty="0" smtClean="0"/>
            <a:t>Naturliga förhållanden</a:t>
          </a:r>
          <a:endParaRPr lang="en-GB" dirty="0"/>
        </a:p>
      </dgm:t>
    </dgm:pt>
    <dgm:pt modelId="{881D9C17-25E9-471C-95FC-31165F06D537}" type="parTrans" cxnId="{C875368F-13D8-4A9A-8E08-C2FB70D540A3}">
      <dgm:prSet/>
      <dgm:spPr/>
      <dgm:t>
        <a:bodyPr/>
        <a:lstStyle/>
        <a:p>
          <a:endParaRPr lang="en-GB"/>
        </a:p>
      </dgm:t>
    </dgm:pt>
    <dgm:pt modelId="{68ADC14D-DDB1-4C6A-92AA-4B180154E628}" type="sibTrans" cxnId="{C875368F-13D8-4A9A-8E08-C2FB70D540A3}">
      <dgm:prSet/>
      <dgm:spPr/>
      <dgm:t>
        <a:bodyPr/>
        <a:lstStyle/>
        <a:p>
          <a:endParaRPr lang="en-GB"/>
        </a:p>
      </dgm:t>
    </dgm:pt>
    <dgm:pt modelId="{0FE4308B-F30E-4943-A909-DFA473D19DBF}">
      <dgm:prSet phldrT="[Text]"/>
      <dgm:spPr/>
      <dgm:t>
        <a:bodyPr/>
        <a:lstStyle/>
        <a:p>
          <a:r>
            <a:rPr lang="sv-SE" dirty="0" smtClean="0"/>
            <a:t>Påverkan</a:t>
          </a:r>
          <a:endParaRPr lang="en-GB" dirty="0"/>
        </a:p>
      </dgm:t>
    </dgm:pt>
    <dgm:pt modelId="{21DF96F6-F042-4A20-8C10-4F79866BE990}" type="parTrans" cxnId="{0E1C2F1C-C956-4D8A-8926-E19B7ED4F527}">
      <dgm:prSet/>
      <dgm:spPr/>
      <dgm:t>
        <a:bodyPr/>
        <a:lstStyle/>
        <a:p>
          <a:endParaRPr lang="en-GB"/>
        </a:p>
      </dgm:t>
    </dgm:pt>
    <dgm:pt modelId="{1CD37F1B-5D6A-4D4B-AFBF-D157D3AFF7A9}" type="sibTrans" cxnId="{0E1C2F1C-C956-4D8A-8926-E19B7ED4F527}">
      <dgm:prSet/>
      <dgm:spPr/>
      <dgm:t>
        <a:bodyPr/>
        <a:lstStyle/>
        <a:p>
          <a:endParaRPr lang="en-GB"/>
        </a:p>
      </dgm:t>
    </dgm:pt>
    <dgm:pt modelId="{AF8D72BC-4BAA-4C43-9D86-511256002CCD}">
      <dgm:prSet phldrT="[Text]"/>
      <dgm:spPr/>
      <dgm:t>
        <a:bodyPr/>
        <a:lstStyle/>
        <a:p>
          <a:r>
            <a:rPr lang="sv-SE" dirty="0" smtClean="0"/>
            <a:t>Samhälls-värden</a:t>
          </a:r>
          <a:endParaRPr lang="en-GB" dirty="0"/>
        </a:p>
      </dgm:t>
    </dgm:pt>
    <dgm:pt modelId="{77BEE207-C820-46E7-957E-F5B85EC4C6F4}" type="parTrans" cxnId="{B1DF8417-0EAA-4BEA-888F-AC0DD026BE54}">
      <dgm:prSet/>
      <dgm:spPr/>
      <dgm:t>
        <a:bodyPr/>
        <a:lstStyle/>
        <a:p>
          <a:endParaRPr lang="en-GB"/>
        </a:p>
      </dgm:t>
    </dgm:pt>
    <dgm:pt modelId="{EBD51FE5-A765-4F09-834B-A5AF55CAAF7A}" type="sibTrans" cxnId="{B1DF8417-0EAA-4BEA-888F-AC0DD026BE54}">
      <dgm:prSet/>
      <dgm:spPr/>
      <dgm:t>
        <a:bodyPr/>
        <a:lstStyle/>
        <a:p>
          <a:endParaRPr lang="en-GB"/>
        </a:p>
      </dgm:t>
    </dgm:pt>
    <dgm:pt modelId="{1CE78853-9198-49C2-BF2D-95648C675439}" type="pres">
      <dgm:prSet presAssocID="{013976A1-09BB-4999-B549-BE3239EE37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63E9AD-8F74-4A68-ADA7-5C6CFBC910BA}" type="pres">
      <dgm:prSet presAssocID="{4FD085B5-6FBF-49EB-A784-9420BC7FDD2F}" presName="centerShape" presStyleLbl="node0" presStyleIdx="0" presStyleCnt="1" custScaleX="151845" custScaleY="142553" custLinFactNeighborX="-52691" custLinFactNeighborY="-9916"/>
      <dgm:spPr/>
      <dgm:t>
        <a:bodyPr/>
        <a:lstStyle/>
        <a:p>
          <a:endParaRPr lang="en-GB"/>
        </a:p>
      </dgm:t>
    </dgm:pt>
    <dgm:pt modelId="{63542BC0-D83D-414F-AE7B-51CBDA7FE023}" type="pres">
      <dgm:prSet presAssocID="{881D9C17-25E9-471C-95FC-31165F06D537}" presName="Name9" presStyleLbl="parChTrans1D2" presStyleIdx="0" presStyleCnt="3"/>
      <dgm:spPr/>
      <dgm:t>
        <a:bodyPr/>
        <a:lstStyle/>
        <a:p>
          <a:endParaRPr lang="en-GB"/>
        </a:p>
      </dgm:t>
    </dgm:pt>
    <dgm:pt modelId="{FF2273F8-1AB4-4F75-AC2C-1BFD51D2E484}" type="pres">
      <dgm:prSet presAssocID="{881D9C17-25E9-471C-95FC-31165F06D537}" presName="connTx" presStyleLbl="parChTrans1D2" presStyleIdx="0" presStyleCnt="3"/>
      <dgm:spPr/>
      <dgm:t>
        <a:bodyPr/>
        <a:lstStyle/>
        <a:p>
          <a:endParaRPr lang="en-GB"/>
        </a:p>
      </dgm:t>
    </dgm:pt>
    <dgm:pt modelId="{A4A6489A-761D-41E5-967F-4E48EA1A48C0}" type="pres">
      <dgm:prSet presAssocID="{C8F6F6AB-DD58-474A-A86B-FA7D65CFC726}" presName="node" presStyleLbl="node1" presStyleIdx="0" presStyleCnt="3" custScaleX="92192" custScaleY="95119" custRadScaleRad="100532" custRadScaleInc="178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EE0E38-1BCB-4B62-B0AE-529FD9713857}" type="pres">
      <dgm:prSet presAssocID="{21DF96F6-F042-4A20-8C10-4F79866BE990}" presName="Name9" presStyleLbl="parChTrans1D2" presStyleIdx="1" presStyleCnt="3"/>
      <dgm:spPr/>
      <dgm:t>
        <a:bodyPr/>
        <a:lstStyle/>
        <a:p>
          <a:endParaRPr lang="en-GB"/>
        </a:p>
      </dgm:t>
    </dgm:pt>
    <dgm:pt modelId="{4CF0EA20-4070-4D6E-9A29-B81CF97E2E1D}" type="pres">
      <dgm:prSet presAssocID="{21DF96F6-F042-4A20-8C10-4F79866BE99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64F7E0C1-A78F-42A7-A85F-E4F2DD93F0A7}" type="pres">
      <dgm:prSet presAssocID="{0FE4308B-F30E-4943-A909-DFA473D19DBF}" presName="node" presStyleLbl="node1" presStyleIdx="1" presStyleCnt="3" custScaleX="73331" custScaleY="32998" custRadScaleRad="30008" custRadScaleInc="-1568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571FD-229A-4C59-AB68-8BD1E3815182}" type="pres">
      <dgm:prSet presAssocID="{77BEE207-C820-46E7-957E-F5B85EC4C6F4}" presName="Name9" presStyleLbl="parChTrans1D2" presStyleIdx="2" presStyleCnt="3"/>
      <dgm:spPr/>
      <dgm:t>
        <a:bodyPr/>
        <a:lstStyle/>
        <a:p>
          <a:endParaRPr lang="en-GB"/>
        </a:p>
      </dgm:t>
    </dgm:pt>
    <dgm:pt modelId="{95DDA62F-A681-43AA-99BC-F7057E182DB5}" type="pres">
      <dgm:prSet presAssocID="{77BEE207-C820-46E7-957E-F5B85EC4C6F4}" presName="connTx" presStyleLbl="parChTrans1D2" presStyleIdx="2" presStyleCnt="3"/>
      <dgm:spPr/>
      <dgm:t>
        <a:bodyPr/>
        <a:lstStyle/>
        <a:p>
          <a:endParaRPr lang="en-GB"/>
        </a:p>
      </dgm:t>
    </dgm:pt>
    <dgm:pt modelId="{E54322D2-7473-43AC-B48B-128880FC100E}" type="pres">
      <dgm:prSet presAssocID="{AF8D72BC-4BAA-4C43-9D86-511256002CCD}" presName="node" presStyleLbl="node1" presStyleIdx="2" presStyleCnt="3" custScaleX="92192" custScaleY="95119" custRadScaleRad="47729" custRadScaleInc="-144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AA9FDB-664D-42EA-A943-B4119DD64088}" type="presOf" srcId="{AF8D72BC-4BAA-4C43-9D86-511256002CCD}" destId="{E54322D2-7473-43AC-B48B-128880FC100E}" srcOrd="0" destOrd="0" presId="urn:microsoft.com/office/officeart/2005/8/layout/radial1"/>
    <dgm:cxn modelId="{46780127-9732-4A71-893C-8FE031A4AB24}" type="presOf" srcId="{881D9C17-25E9-471C-95FC-31165F06D537}" destId="{FF2273F8-1AB4-4F75-AC2C-1BFD51D2E484}" srcOrd="1" destOrd="0" presId="urn:microsoft.com/office/officeart/2005/8/layout/radial1"/>
    <dgm:cxn modelId="{B1DF8417-0EAA-4BEA-888F-AC0DD026BE54}" srcId="{4FD085B5-6FBF-49EB-A784-9420BC7FDD2F}" destId="{AF8D72BC-4BAA-4C43-9D86-511256002CCD}" srcOrd="2" destOrd="0" parTransId="{77BEE207-C820-46E7-957E-F5B85EC4C6F4}" sibTransId="{EBD51FE5-A765-4F09-834B-A5AF55CAAF7A}"/>
    <dgm:cxn modelId="{7E5C790F-0F69-474E-B30A-D2727F50B954}" type="presOf" srcId="{77BEE207-C820-46E7-957E-F5B85EC4C6F4}" destId="{104571FD-229A-4C59-AB68-8BD1E3815182}" srcOrd="0" destOrd="0" presId="urn:microsoft.com/office/officeart/2005/8/layout/radial1"/>
    <dgm:cxn modelId="{E85E68B2-AA4C-4D39-A404-20C7128DFA6A}" type="presOf" srcId="{21DF96F6-F042-4A20-8C10-4F79866BE990}" destId="{C3EE0E38-1BCB-4B62-B0AE-529FD9713857}" srcOrd="0" destOrd="0" presId="urn:microsoft.com/office/officeart/2005/8/layout/radial1"/>
    <dgm:cxn modelId="{864F6355-9694-432C-8FCA-8BF6F9266249}" type="presOf" srcId="{77BEE207-C820-46E7-957E-F5B85EC4C6F4}" destId="{95DDA62F-A681-43AA-99BC-F7057E182DB5}" srcOrd="1" destOrd="0" presId="urn:microsoft.com/office/officeart/2005/8/layout/radial1"/>
    <dgm:cxn modelId="{C875368F-13D8-4A9A-8E08-C2FB70D540A3}" srcId="{4FD085B5-6FBF-49EB-A784-9420BC7FDD2F}" destId="{C8F6F6AB-DD58-474A-A86B-FA7D65CFC726}" srcOrd="0" destOrd="0" parTransId="{881D9C17-25E9-471C-95FC-31165F06D537}" sibTransId="{68ADC14D-DDB1-4C6A-92AA-4B180154E628}"/>
    <dgm:cxn modelId="{9DB1039A-174C-454C-8CB8-BC690E5D6A62}" srcId="{013976A1-09BB-4999-B549-BE3239EE37C3}" destId="{4FD085B5-6FBF-49EB-A784-9420BC7FDD2F}" srcOrd="0" destOrd="0" parTransId="{90F5D835-6430-421A-BAA3-A82EB81FC124}" sibTransId="{767EFE2E-BDFB-4478-BA54-72EE942429C3}"/>
    <dgm:cxn modelId="{5851F0CD-154F-4030-8015-22208046C6D9}" type="presOf" srcId="{4FD085B5-6FBF-49EB-A784-9420BC7FDD2F}" destId="{5163E9AD-8F74-4A68-ADA7-5C6CFBC910BA}" srcOrd="0" destOrd="0" presId="urn:microsoft.com/office/officeart/2005/8/layout/radial1"/>
    <dgm:cxn modelId="{CF22C2F9-E0C2-494A-9B6A-E6D42DEE21B2}" type="presOf" srcId="{21DF96F6-F042-4A20-8C10-4F79866BE990}" destId="{4CF0EA20-4070-4D6E-9A29-B81CF97E2E1D}" srcOrd="1" destOrd="0" presId="urn:microsoft.com/office/officeart/2005/8/layout/radial1"/>
    <dgm:cxn modelId="{38459069-61BE-4B8D-AF57-E957D1F86DA4}" type="presOf" srcId="{0FE4308B-F30E-4943-A909-DFA473D19DBF}" destId="{64F7E0C1-A78F-42A7-A85F-E4F2DD93F0A7}" srcOrd="0" destOrd="0" presId="urn:microsoft.com/office/officeart/2005/8/layout/radial1"/>
    <dgm:cxn modelId="{0E1C2F1C-C956-4D8A-8926-E19B7ED4F527}" srcId="{4FD085B5-6FBF-49EB-A784-9420BC7FDD2F}" destId="{0FE4308B-F30E-4943-A909-DFA473D19DBF}" srcOrd="1" destOrd="0" parTransId="{21DF96F6-F042-4A20-8C10-4F79866BE990}" sibTransId="{1CD37F1B-5D6A-4D4B-AFBF-D157D3AFF7A9}"/>
    <dgm:cxn modelId="{1E48CBCF-7B6C-45AD-A17F-0CCE4949BEE2}" type="presOf" srcId="{C8F6F6AB-DD58-474A-A86B-FA7D65CFC726}" destId="{A4A6489A-761D-41E5-967F-4E48EA1A48C0}" srcOrd="0" destOrd="0" presId="urn:microsoft.com/office/officeart/2005/8/layout/radial1"/>
    <dgm:cxn modelId="{13991462-28FA-4A8D-9EB2-1019109A0DC2}" type="presOf" srcId="{881D9C17-25E9-471C-95FC-31165F06D537}" destId="{63542BC0-D83D-414F-AE7B-51CBDA7FE023}" srcOrd="0" destOrd="0" presId="urn:microsoft.com/office/officeart/2005/8/layout/radial1"/>
    <dgm:cxn modelId="{7B2D44F3-824F-49B9-ACD2-0829DFA62B3E}" type="presOf" srcId="{013976A1-09BB-4999-B549-BE3239EE37C3}" destId="{1CE78853-9198-49C2-BF2D-95648C675439}" srcOrd="0" destOrd="0" presId="urn:microsoft.com/office/officeart/2005/8/layout/radial1"/>
    <dgm:cxn modelId="{DC6F8D5A-B705-48EC-A71B-754220A2EC96}" type="presParOf" srcId="{1CE78853-9198-49C2-BF2D-95648C675439}" destId="{5163E9AD-8F74-4A68-ADA7-5C6CFBC910BA}" srcOrd="0" destOrd="0" presId="urn:microsoft.com/office/officeart/2005/8/layout/radial1"/>
    <dgm:cxn modelId="{CDE7826E-2E38-47F5-86CC-90556003E76F}" type="presParOf" srcId="{1CE78853-9198-49C2-BF2D-95648C675439}" destId="{63542BC0-D83D-414F-AE7B-51CBDA7FE023}" srcOrd="1" destOrd="0" presId="urn:microsoft.com/office/officeart/2005/8/layout/radial1"/>
    <dgm:cxn modelId="{45224C7A-29F5-4884-BB4B-39C0917947E2}" type="presParOf" srcId="{63542BC0-D83D-414F-AE7B-51CBDA7FE023}" destId="{FF2273F8-1AB4-4F75-AC2C-1BFD51D2E484}" srcOrd="0" destOrd="0" presId="urn:microsoft.com/office/officeart/2005/8/layout/radial1"/>
    <dgm:cxn modelId="{6C769424-C5E4-4228-AA75-EFFC470AB5D5}" type="presParOf" srcId="{1CE78853-9198-49C2-BF2D-95648C675439}" destId="{A4A6489A-761D-41E5-967F-4E48EA1A48C0}" srcOrd="2" destOrd="0" presId="urn:microsoft.com/office/officeart/2005/8/layout/radial1"/>
    <dgm:cxn modelId="{B6401BC9-CF32-4344-AF94-DD9251D13A16}" type="presParOf" srcId="{1CE78853-9198-49C2-BF2D-95648C675439}" destId="{C3EE0E38-1BCB-4B62-B0AE-529FD9713857}" srcOrd="3" destOrd="0" presId="urn:microsoft.com/office/officeart/2005/8/layout/radial1"/>
    <dgm:cxn modelId="{07995F0B-8F18-4370-89AC-445A7F7B25BA}" type="presParOf" srcId="{C3EE0E38-1BCB-4B62-B0AE-529FD9713857}" destId="{4CF0EA20-4070-4D6E-9A29-B81CF97E2E1D}" srcOrd="0" destOrd="0" presId="urn:microsoft.com/office/officeart/2005/8/layout/radial1"/>
    <dgm:cxn modelId="{0047E436-6922-46A6-96F9-ED4794128396}" type="presParOf" srcId="{1CE78853-9198-49C2-BF2D-95648C675439}" destId="{64F7E0C1-A78F-42A7-A85F-E4F2DD93F0A7}" srcOrd="4" destOrd="0" presId="urn:microsoft.com/office/officeart/2005/8/layout/radial1"/>
    <dgm:cxn modelId="{7AD4C63F-8858-4DA1-A181-E741B0CD50A1}" type="presParOf" srcId="{1CE78853-9198-49C2-BF2D-95648C675439}" destId="{104571FD-229A-4C59-AB68-8BD1E3815182}" srcOrd="5" destOrd="0" presId="urn:microsoft.com/office/officeart/2005/8/layout/radial1"/>
    <dgm:cxn modelId="{8DC97A8E-30ED-4AD3-A481-21E902F58AD0}" type="presParOf" srcId="{104571FD-229A-4C59-AB68-8BD1E3815182}" destId="{95DDA62F-A681-43AA-99BC-F7057E182DB5}" srcOrd="0" destOrd="0" presId="urn:microsoft.com/office/officeart/2005/8/layout/radial1"/>
    <dgm:cxn modelId="{202F649F-C1E6-4FC2-AB0A-FE876E01BFAD}" type="presParOf" srcId="{1CE78853-9198-49C2-BF2D-95648C675439}" destId="{E54322D2-7473-43AC-B48B-128880FC10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E9AD-8F74-4A68-ADA7-5C6CFBC910BA}">
      <dsp:nvSpPr>
        <dsp:cNvPr id="0" name=""/>
        <dsp:cNvSpPr/>
      </dsp:nvSpPr>
      <dsp:spPr>
        <a:xfrm>
          <a:off x="924583" y="1274729"/>
          <a:ext cx="2324739" cy="2182479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Erosions-index</a:t>
          </a:r>
          <a:endParaRPr lang="en-GB" sz="2800" kern="1200" dirty="0"/>
        </a:p>
      </dsp:txBody>
      <dsp:txXfrm>
        <a:off x="1265033" y="1594346"/>
        <a:ext cx="1643839" cy="1543245"/>
      </dsp:txXfrm>
    </dsp:sp>
    <dsp:sp modelId="{63542BC0-D83D-414F-AE7B-51CBDA7FE023}">
      <dsp:nvSpPr>
        <dsp:cNvPr id="0" name=""/>
        <dsp:cNvSpPr/>
      </dsp:nvSpPr>
      <dsp:spPr>
        <a:xfrm rot="19651471">
          <a:off x="2964789" y="1447520"/>
          <a:ext cx="107779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077790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76740" y="1437318"/>
        <a:ext cx="53889" cy="53889"/>
      </dsp:txXfrm>
    </dsp:sp>
    <dsp:sp modelId="{A4A6489A-761D-41E5-967F-4E48EA1A48C0}">
      <dsp:nvSpPr>
        <dsp:cNvPr id="0" name=""/>
        <dsp:cNvSpPr/>
      </dsp:nvSpPr>
      <dsp:spPr>
        <a:xfrm>
          <a:off x="3853217" y="64489"/>
          <a:ext cx="1411454" cy="145626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Naturliga förhållanden</a:t>
          </a:r>
          <a:endParaRPr lang="en-GB" sz="1400" kern="1200" dirty="0"/>
        </a:p>
      </dsp:txBody>
      <dsp:txXfrm>
        <a:off x="4059920" y="277754"/>
        <a:ext cx="998048" cy="1029737"/>
      </dsp:txXfrm>
    </dsp:sp>
    <dsp:sp modelId="{C3EE0E38-1BCB-4B62-B0AE-529FD9713857}">
      <dsp:nvSpPr>
        <dsp:cNvPr id="0" name=""/>
        <dsp:cNvSpPr/>
      </dsp:nvSpPr>
      <dsp:spPr>
        <a:xfrm rot="21392464">
          <a:off x="3246333" y="2259622"/>
          <a:ext cx="64610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646102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53231" y="2260213"/>
        <a:ext cx="32305" cy="32305"/>
      </dsp:txXfrm>
    </dsp:sp>
    <dsp:sp modelId="{64F7E0C1-A78F-42A7-A85F-E4F2DD93F0A7}">
      <dsp:nvSpPr>
        <dsp:cNvPr id="0" name=""/>
        <dsp:cNvSpPr/>
      </dsp:nvSpPr>
      <dsp:spPr>
        <a:xfrm>
          <a:off x="3886850" y="1970648"/>
          <a:ext cx="1122693" cy="50519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Påverkan</a:t>
          </a:r>
          <a:endParaRPr lang="en-GB" sz="1400" kern="1200" dirty="0"/>
        </a:p>
      </dsp:txBody>
      <dsp:txXfrm>
        <a:off x="4051265" y="2044632"/>
        <a:ext cx="793863" cy="357229"/>
      </dsp:txXfrm>
    </dsp:sp>
    <dsp:sp modelId="{104571FD-229A-4C59-AB68-8BD1E3815182}">
      <dsp:nvSpPr>
        <dsp:cNvPr id="0" name=""/>
        <dsp:cNvSpPr/>
      </dsp:nvSpPr>
      <dsp:spPr>
        <a:xfrm rot="1572222">
          <a:off x="3067074" y="3068000"/>
          <a:ext cx="960769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960769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23439" y="3060723"/>
        <a:ext cx="48038" cy="48038"/>
      </dsp:txXfrm>
    </dsp:sp>
    <dsp:sp modelId="{E54322D2-7473-43AC-B48B-128880FC100E}">
      <dsp:nvSpPr>
        <dsp:cNvPr id="0" name=""/>
        <dsp:cNvSpPr/>
      </dsp:nvSpPr>
      <dsp:spPr>
        <a:xfrm>
          <a:off x="3909720" y="2882211"/>
          <a:ext cx="1411454" cy="145626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Samhälls-värden</a:t>
          </a:r>
          <a:endParaRPr lang="en-GB" sz="1400" kern="1200" dirty="0"/>
        </a:p>
      </dsp:txBody>
      <dsp:txXfrm>
        <a:off x="4116423" y="3095476"/>
        <a:ext cx="998048" cy="102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2615DE-BD5A-40B0-89B1-96B5A003F32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63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615DE-BD5A-40B0-89B1-96B5A003F32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54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0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1412875"/>
            <a:ext cx="2071687" cy="38163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67425" cy="38163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3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5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107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5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0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1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4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8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6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167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4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771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0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387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745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73463"/>
            <a:ext cx="8229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smtClean="0"/>
              <a:t>Klicka här för att ändra format på bakgrundstexten</a:t>
            </a:r>
          </a:p>
        </p:txBody>
      </p:sp>
      <p:pic>
        <p:nvPicPr>
          <p:cNvPr id="1055" name="Picture 31" descr="förslag sid 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örslag sid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276600" y="6323013"/>
            <a:ext cx="345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i="1" noProof="0">
                <a:solidFill>
                  <a:schemeClr val="bg1"/>
                </a:solidFill>
                <a:latin typeface="Times New Roman" pitchFamily="18" charset="0"/>
              </a:rPr>
              <a:t>På säker grund för hållbar utveckling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smtClean="0"/>
              <a:t>Klicka här för att ändra format på bakgrundstexten</a:t>
            </a:r>
          </a:p>
          <a:p>
            <a:pPr lvl="1"/>
            <a:r>
              <a:rPr lang="sv-SE" noProof="0" dirty="0" smtClean="0"/>
              <a:t>Nivå två</a:t>
            </a:r>
          </a:p>
          <a:p>
            <a:pPr lvl="2"/>
            <a:r>
              <a:rPr lang="sv-SE" noProof="0" dirty="0" smtClean="0"/>
              <a:t>Nivå tre</a:t>
            </a:r>
          </a:p>
          <a:p>
            <a:pPr lvl="3"/>
            <a:r>
              <a:rPr lang="sv-SE" noProof="0" dirty="0" smtClean="0"/>
              <a:t>Nivå fyra</a:t>
            </a:r>
          </a:p>
          <a:p>
            <a:pPr lvl="4"/>
            <a:r>
              <a:rPr lang="sv-SE" noProof="0" dirty="0" smtClean="0"/>
              <a:t>Nivå fem</a:t>
            </a:r>
          </a:p>
        </p:txBody>
      </p:sp>
      <p:pic>
        <p:nvPicPr>
          <p:cNvPr id="8214" name="Picture 22" descr="förslag sid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8316913" y="6343650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299A9047-886B-406E-AEB1-3DA7BCEE1DA8}" type="slidenum">
              <a:rPr lang="sv-SE" sz="1400" noProof="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400" noProof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9467" y="981075"/>
            <a:ext cx="6087533" cy="1470025"/>
          </a:xfrm>
          <a:ln/>
        </p:spPr>
        <p:txBody>
          <a:bodyPr/>
          <a:lstStyle/>
          <a:p>
            <a:r>
              <a:rPr lang="sv-SE" dirty="0"/>
              <a:t>Sårbarhetskartering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0695" y="3932238"/>
            <a:ext cx="5451305" cy="1752600"/>
          </a:xfrm>
          <a:ln/>
        </p:spPr>
        <p:txBody>
          <a:bodyPr/>
          <a:lstStyle/>
          <a:p>
            <a:pPr algn="l"/>
            <a:endParaRPr lang="sv-SE" dirty="0" smtClean="0"/>
          </a:p>
          <a:p>
            <a:endParaRPr lang="sv-SE" dirty="0" smtClean="0"/>
          </a:p>
          <a:p>
            <a:pPr algn="l"/>
            <a:r>
              <a:rPr lang="sv-SE" sz="1800" dirty="0" smtClean="0"/>
              <a:t>Per Danielsson, SGI</a:t>
            </a:r>
          </a:p>
          <a:p>
            <a:pPr algn="l"/>
            <a:r>
              <a:rPr lang="sv-SE" sz="1800" dirty="0" smtClean="0"/>
              <a:t>per.danielsson@swedgeo.se</a:t>
            </a:r>
            <a:endParaRPr lang="sv-SE" sz="1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265" y="9000"/>
            <a:ext cx="2607735" cy="684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Påverkan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58917"/>
              </p:ext>
            </p:extLst>
          </p:nvPr>
        </p:nvGraphicFramePr>
        <p:xfrm>
          <a:off x="875656" y="2456479"/>
          <a:ext cx="7501177" cy="2355744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874653"/>
                <a:gridCol w="1875508"/>
                <a:gridCol w="1875508"/>
                <a:gridCol w="1875508"/>
              </a:tblGrid>
              <a:tr h="362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Parameter/</a:t>
                      </a:r>
                      <a:r>
                        <a:rPr lang="en-GB" sz="1200" dirty="0" err="1">
                          <a:effectLst/>
                        </a:rPr>
                        <a:t>Värde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2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Exponering</a:t>
                      </a:r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Ultraskyddad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extremt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skyddat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eller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mycket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skyddat</a:t>
                      </a:r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Skyddat – moderat exponerat</a:t>
                      </a:r>
                      <a:endParaRPr lang="en-GB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Exponerat eller mycket exponerat och/eller starka strömmar</a:t>
                      </a:r>
                      <a:endParaRPr lang="en-GB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Apparent havs-nivåhöjning 2100</a:t>
                      </a:r>
                      <a:endParaRPr lang="en-GB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&lt;0 m</a:t>
                      </a:r>
                      <a:endParaRPr lang="en-GB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0-0,5 m</a:t>
                      </a:r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&gt;0,5 m</a:t>
                      </a:r>
                      <a:endParaRPr lang="en-GB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Samhällsvärden</a:t>
            </a:r>
            <a:endParaRPr lang="en-GB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26332"/>
              </p:ext>
            </p:extLst>
          </p:nvPr>
        </p:nvGraphicFramePr>
        <p:xfrm>
          <a:off x="937647" y="1518835"/>
          <a:ext cx="7454685" cy="4463513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2017750"/>
                <a:gridCol w="1687173"/>
                <a:gridCol w="1636180"/>
                <a:gridCol w="2113582"/>
              </a:tblGrid>
              <a:tr h="302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Parameter/Värde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1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2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3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2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Bebyggelse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Ingen bebyggelse 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Bebyggelse 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2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Industrier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Inga industrier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Industrier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Vägar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Lokala och enskilda vägar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Länsvägar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Riks- och Europavägar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7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Järnvägar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Ingen järnväg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-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Järnväg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Kulturvärden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Kulturvärden saknas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-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Värdefulla kulturvärden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Rekreations- och fritidsområden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Saknas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-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Rekreations / fritidsområden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4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Naturvärden</a:t>
                      </a:r>
                      <a:endParaRPr lang="sv-SE" sz="11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Saknas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Naturvärden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5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53" y="0"/>
            <a:ext cx="4850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Sårbarhetskarta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3952" y="4685600"/>
            <a:ext cx="3130658" cy="1126264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>
                <a:solidFill>
                  <a:srgbClr val="FF0000"/>
                </a:solidFill>
              </a:rPr>
              <a:t>Rött</a:t>
            </a:r>
            <a:r>
              <a:rPr lang="sv-SE" dirty="0" smtClean="0"/>
              <a:t> = sårbart</a:t>
            </a:r>
          </a:p>
          <a:p>
            <a:pPr marL="0" indent="0">
              <a:buNone/>
            </a:pP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Grönt</a:t>
            </a:r>
            <a:r>
              <a:rPr lang="sv-SE" dirty="0" smtClean="0"/>
              <a:t> = ej sårbart</a:t>
            </a:r>
            <a:endParaRPr lang="en-GB" dirty="0"/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 bwMode="auto">
          <a:xfrm>
            <a:off x="2130701" y="1836916"/>
            <a:ext cx="2363492" cy="5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 smtClean="0"/>
              <a:t>Erosionsskydd</a:t>
            </a: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 bwMode="auto">
          <a:xfrm>
            <a:off x="3502618" y="4166407"/>
            <a:ext cx="1387098" cy="5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kern="0" dirty="0" smtClean="0"/>
              <a:t>Erosion</a:t>
            </a:r>
          </a:p>
        </p:txBody>
      </p:sp>
      <p:sp>
        <p:nvSpPr>
          <p:cNvPr id="10" name="Bildtext 2 9"/>
          <p:cNvSpPr/>
          <p:nvPr/>
        </p:nvSpPr>
        <p:spPr>
          <a:xfrm>
            <a:off x="4729548" y="4013587"/>
            <a:ext cx="1568616" cy="2737191"/>
          </a:xfrm>
          <a:custGeom>
            <a:avLst/>
            <a:gdLst>
              <a:gd name="connsiteX0" fmla="*/ 0 w 805912"/>
              <a:gd name="connsiteY0" fmla="*/ 0 h 2224007"/>
              <a:gd name="connsiteX1" fmla="*/ 805912 w 805912"/>
              <a:gd name="connsiteY1" fmla="*/ 0 h 2224007"/>
              <a:gd name="connsiteX2" fmla="*/ 805912 w 805912"/>
              <a:gd name="connsiteY2" fmla="*/ 2224007 h 2224007"/>
              <a:gd name="connsiteX3" fmla="*/ 0 w 805912"/>
              <a:gd name="connsiteY3" fmla="*/ 2224007 h 2224007"/>
              <a:gd name="connsiteX4" fmla="*/ 0 w 805912"/>
              <a:gd name="connsiteY4" fmla="*/ 0 h 2224007"/>
              <a:gd name="connsiteX0" fmla="*/ 2587 w 805912"/>
              <a:gd name="connsiteY0" fmla="*/ 1122167 h 2224007"/>
              <a:gd name="connsiteX1" fmla="*/ -471547 w 805912"/>
              <a:gd name="connsiteY1" fmla="*/ 1240151 h 2224007"/>
              <a:gd name="connsiteX2" fmla="*/ -1275888 w 805912"/>
              <a:gd name="connsiteY2" fmla="*/ 1186419 h 2224007"/>
              <a:gd name="connsiteX0" fmla="*/ 1275888 w 2081800"/>
              <a:gd name="connsiteY0" fmla="*/ 0 h 2224007"/>
              <a:gd name="connsiteX1" fmla="*/ 2081800 w 2081800"/>
              <a:gd name="connsiteY1" fmla="*/ 0 h 2224007"/>
              <a:gd name="connsiteX2" fmla="*/ 2081800 w 2081800"/>
              <a:gd name="connsiteY2" fmla="*/ 2224007 h 2224007"/>
              <a:gd name="connsiteX3" fmla="*/ 1275888 w 2081800"/>
              <a:gd name="connsiteY3" fmla="*/ 2224007 h 2224007"/>
              <a:gd name="connsiteX4" fmla="*/ 1275888 w 2081800"/>
              <a:gd name="connsiteY4" fmla="*/ 0 h 2224007"/>
              <a:gd name="connsiteX0" fmla="*/ 1278475 w 2081800"/>
              <a:gd name="connsiteY0" fmla="*/ 1122167 h 2224007"/>
              <a:gd name="connsiteX1" fmla="*/ 0 w 2081800"/>
              <a:gd name="connsiteY1" fmla="*/ 1186419 h 2224007"/>
              <a:gd name="connsiteX0" fmla="*/ 762704 w 1568616"/>
              <a:gd name="connsiteY0" fmla="*/ 0 h 2224007"/>
              <a:gd name="connsiteX1" fmla="*/ 1568616 w 1568616"/>
              <a:gd name="connsiteY1" fmla="*/ 0 h 2224007"/>
              <a:gd name="connsiteX2" fmla="*/ 1568616 w 1568616"/>
              <a:gd name="connsiteY2" fmla="*/ 2224007 h 2224007"/>
              <a:gd name="connsiteX3" fmla="*/ 762704 w 1568616"/>
              <a:gd name="connsiteY3" fmla="*/ 2224007 h 2224007"/>
              <a:gd name="connsiteX4" fmla="*/ 762704 w 1568616"/>
              <a:gd name="connsiteY4" fmla="*/ 0 h 2224007"/>
              <a:gd name="connsiteX0" fmla="*/ 765291 w 1568616"/>
              <a:gd name="connsiteY0" fmla="*/ 1122167 h 2224007"/>
              <a:gd name="connsiteX1" fmla="*/ 0 w 1568616"/>
              <a:gd name="connsiteY1" fmla="*/ 421309 h 2224007"/>
              <a:gd name="connsiteX0" fmla="*/ 762704 w 1568616"/>
              <a:gd name="connsiteY0" fmla="*/ 0 h 2737191"/>
              <a:gd name="connsiteX1" fmla="*/ 1568616 w 1568616"/>
              <a:gd name="connsiteY1" fmla="*/ 0 h 2737191"/>
              <a:gd name="connsiteX2" fmla="*/ 1568616 w 1568616"/>
              <a:gd name="connsiteY2" fmla="*/ 2224007 h 2737191"/>
              <a:gd name="connsiteX3" fmla="*/ 62909 w 1568616"/>
              <a:gd name="connsiteY3" fmla="*/ 2737191 h 2737191"/>
              <a:gd name="connsiteX4" fmla="*/ 762704 w 1568616"/>
              <a:gd name="connsiteY4" fmla="*/ 0 h 2737191"/>
              <a:gd name="connsiteX0" fmla="*/ 765291 w 1568616"/>
              <a:gd name="connsiteY0" fmla="*/ 1122167 h 2737191"/>
              <a:gd name="connsiteX1" fmla="*/ 0 w 1568616"/>
              <a:gd name="connsiteY1" fmla="*/ 421309 h 2737191"/>
              <a:gd name="connsiteX0" fmla="*/ 762704 w 1568616"/>
              <a:gd name="connsiteY0" fmla="*/ 0 h 2737191"/>
              <a:gd name="connsiteX1" fmla="*/ 1568616 w 1568616"/>
              <a:gd name="connsiteY1" fmla="*/ 0 h 2737191"/>
              <a:gd name="connsiteX2" fmla="*/ 766183 w 1568616"/>
              <a:gd name="connsiteY2" fmla="*/ 2718529 h 2737191"/>
              <a:gd name="connsiteX3" fmla="*/ 62909 w 1568616"/>
              <a:gd name="connsiteY3" fmla="*/ 2737191 h 2737191"/>
              <a:gd name="connsiteX4" fmla="*/ 762704 w 1568616"/>
              <a:gd name="connsiteY4" fmla="*/ 0 h 2737191"/>
              <a:gd name="connsiteX0" fmla="*/ 765291 w 1568616"/>
              <a:gd name="connsiteY0" fmla="*/ 1122167 h 2737191"/>
              <a:gd name="connsiteX1" fmla="*/ 0 w 1568616"/>
              <a:gd name="connsiteY1" fmla="*/ 421309 h 273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8616" h="2737191" extrusionOk="0">
                <a:moveTo>
                  <a:pt x="762704" y="0"/>
                </a:moveTo>
                <a:lnTo>
                  <a:pt x="1568616" y="0"/>
                </a:lnTo>
                <a:lnTo>
                  <a:pt x="766183" y="2718529"/>
                </a:lnTo>
                <a:lnTo>
                  <a:pt x="62909" y="2737191"/>
                </a:lnTo>
                <a:lnTo>
                  <a:pt x="762704" y="0"/>
                </a:lnTo>
                <a:close/>
              </a:path>
              <a:path w="1568616" h="2737191" fill="none" extrusionOk="0">
                <a:moveTo>
                  <a:pt x="765291" y="1122167"/>
                </a:moveTo>
                <a:cubicBezTo>
                  <a:pt x="339133" y="1143584"/>
                  <a:pt x="426158" y="399892"/>
                  <a:pt x="0" y="4213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ildtext 2 9"/>
          <p:cNvSpPr/>
          <p:nvPr/>
        </p:nvSpPr>
        <p:spPr>
          <a:xfrm>
            <a:off x="4333076" y="723360"/>
            <a:ext cx="2036094" cy="1347147"/>
          </a:xfrm>
          <a:custGeom>
            <a:avLst/>
            <a:gdLst>
              <a:gd name="connsiteX0" fmla="*/ 0 w 805912"/>
              <a:gd name="connsiteY0" fmla="*/ 0 h 2224007"/>
              <a:gd name="connsiteX1" fmla="*/ 805912 w 805912"/>
              <a:gd name="connsiteY1" fmla="*/ 0 h 2224007"/>
              <a:gd name="connsiteX2" fmla="*/ 805912 w 805912"/>
              <a:gd name="connsiteY2" fmla="*/ 2224007 h 2224007"/>
              <a:gd name="connsiteX3" fmla="*/ 0 w 805912"/>
              <a:gd name="connsiteY3" fmla="*/ 2224007 h 2224007"/>
              <a:gd name="connsiteX4" fmla="*/ 0 w 805912"/>
              <a:gd name="connsiteY4" fmla="*/ 0 h 2224007"/>
              <a:gd name="connsiteX0" fmla="*/ 2587 w 805912"/>
              <a:gd name="connsiteY0" fmla="*/ 1122167 h 2224007"/>
              <a:gd name="connsiteX1" fmla="*/ -471547 w 805912"/>
              <a:gd name="connsiteY1" fmla="*/ 1240151 h 2224007"/>
              <a:gd name="connsiteX2" fmla="*/ -1275888 w 805912"/>
              <a:gd name="connsiteY2" fmla="*/ 1186419 h 2224007"/>
              <a:gd name="connsiteX0" fmla="*/ 1275888 w 2081800"/>
              <a:gd name="connsiteY0" fmla="*/ 0 h 2224007"/>
              <a:gd name="connsiteX1" fmla="*/ 2081800 w 2081800"/>
              <a:gd name="connsiteY1" fmla="*/ 0 h 2224007"/>
              <a:gd name="connsiteX2" fmla="*/ 2081800 w 2081800"/>
              <a:gd name="connsiteY2" fmla="*/ 2224007 h 2224007"/>
              <a:gd name="connsiteX3" fmla="*/ 1275888 w 2081800"/>
              <a:gd name="connsiteY3" fmla="*/ 2224007 h 2224007"/>
              <a:gd name="connsiteX4" fmla="*/ 1275888 w 2081800"/>
              <a:gd name="connsiteY4" fmla="*/ 0 h 2224007"/>
              <a:gd name="connsiteX0" fmla="*/ 1278475 w 2081800"/>
              <a:gd name="connsiteY0" fmla="*/ 1122167 h 2224007"/>
              <a:gd name="connsiteX1" fmla="*/ 0 w 2081800"/>
              <a:gd name="connsiteY1" fmla="*/ 1186419 h 2224007"/>
              <a:gd name="connsiteX0" fmla="*/ 977008 w 1782920"/>
              <a:gd name="connsiteY0" fmla="*/ 0 h 3129726"/>
              <a:gd name="connsiteX1" fmla="*/ 1782920 w 1782920"/>
              <a:gd name="connsiteY1" fmla="*/ 0 h 3129726"/>
              <a:gd name="connsiteX2" fmla="*/ 1782920 w 1782920"/>
              <a:gd name="connsiteY2" fmla="*/ 2224007 h 3129726"/>
              <a:gd name="connsiteX3" fmla="*/ 977008 w 1782920"/>
              <a:gd name="connsiteY3" fmla="*/ 2224007 h 3129726"/>
              <a:gd name="connsiteX4" fmla="*/ 977008 w 1782920"/>
              <a:gd name="connsiteY4" fmla="*/ 0 h 3129726"/>
              <a:gd name="connsiteX0" fmla="*/ 979595 w 1782920"/>
              <a:gd name="connsiteY0" fmla="*/ 1122167 h 3129726"/>
              <a:gd name="connsiteX1" fmla="*/ 0 w 1782920"/>
              <a:gd name="connsiteY1" fmla="*/ 3129726 h 3129726"/>
              <a:gd name="connsiteX0" fmla="*/ 949325 w 1755237"/>
              <a:gd name="connsiteY0" fmla="*/ 0 h 4091683"/>
              <a:gd name="connsiteX1" fmla="*/ 1755237 w 1755237"/>
              <a:gd name="connsiteY1" fmla="*/ 0 h 4091683"/>
              <a:gd name="connsiteX2" fmla="*/ 1755237 w 1755237"/>
              <a:gd name="connsiteY2" fmla="*/ 2224007 h 4091683"/>
              <a:gd name="connsiteX3" fmla="*/ 949325 w 1755237"/>
              <a:gd name="connsiteY3" fmla="*/ 2224007 h 4091683"/>
              <a:gd name="connsiteX4" fmla="*/ 949325 w 1755237"/>
              <a:gd name="connsiteY4" fmla="*/ 0 h 4091683"/>
              <a:gd name="connsiteX0" fmla="*/ 951912 w 1755237"/>
              <a:gd name="connsiteY0" fmla="*/ 1122167 h 4091683"/>
              <a:gd name="connsiteX1" fmla="*/ 0 w 1755237"/>
              <a:gd name="connsiteY1" fmla="*/ 4091683 h 4091683"/>
              <a:gd name="connsiteX0" fmla="*/ 1207697 w 2013609"/>
              <a:gd name="connsiteY0" fmla="*/ 0 h 3753700"/>
              <a:gd name="connsiteX1" fmla="*/ 2013609 w 2013609"/>
              <a:gd name="connsiteY1" fmla="*/ 0 h 3753700"/>
              <a:gd name="connsiteX2" fmla="*/ 2013609 w 2013609"/>
              <a:gd name="connsiteY2" fmla="*/ 2224007 h 3753700"/>
              <a:gd name="connsiteX3" fmla="*/ 1207697 w 2013609"/>
              <a:gd name="connsiteY3" fmla="*/ 2224007 h 3753700"/>
              <a:gd name="connsiteX4" fmla="*/ 1207697 w 2013609"/>
              <a:gd name="connsiteY4" fmla="*/ 0 h 3753700"/>
              <a:gd name="connsiteX0" fmla="*/ 1210284 w 2013609"/>
              <a:gd name="connsiteY0" fmla="*/ 1122167 h 3753700"/>
              <a:gd name="connsiteX1" fmla="*/ 0 w 2013609"/>
              <a:gd name="connsiteY1" fmla="*/ 3753700 h 37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3609" h="3753700" extrusionOk="0">
                <a:moveTo>
                  <a:pt x="1207697" y="0"/>
                </a:moveTo>
                <a:lnTo>
                  <a:pt x="2013609" y="0"/>
                </a:lnTo>
                <a:lnTo>
                  <a:pt x="2013609" y="2224007"/>
                </a:lnTo>
                <a:lnTo>
                  <a:pt x="1207697" y="2224007"/>
                </a:lnTo>
                <a:lnTo>
                  <a:pt x="1207697" y="0"/>
                </a:lnTo>
                <a:close/>
              </a:path>
              <a:path w="2013609" h="3753700" fill="none" extrusionOk="0">
                <a:moveTo>
                  <a:pt x="1210284" y="1122167"/>
                </a:moveTo>
                <a:cubicBezTo>
                  <a:pt x="883752" y="1791353"/>
                  <a:pt x="326532" y="3084514"/>
                  <a:pt x="0" y="37537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Tack!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73" y="2540000"/>
            <a:ext cx="4933827" cy="3700370"/>
          </a:xfrm>
          <a:prstGeom prst="rect">
            <a:avLst/>
          </a:prstGeom>
        </p:spPr>
      </p:pic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Kusterosion</a:t>
            </a:r>
            <a:endParaRPr lang="sv-SE" dirty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2539999"/>
            <a:ext cx="4207933" cy="3586163"/>
          </a:xfrm>
        </p:spPr>
        <p:txBody>
          <a:bodyPr/>
          <a:lstStyle/>
          <a:p>
            <a:r>
              <a:rPr lang="sv-SE" dirty="0" smtClean="0"/>
              <a:t>Samhällsbehov</a:t>
            </a:r>
          </a:p>
          <a:p>
            <a:r>
              <a:rPr lang="sv-SE" dirty="0" smtClean="0"/>
              <a:t>Klimatförändringar</a:t>
            </a:r>
          </a:p>
          <a:p>
            <a:r>
              <a:rPr lang="sv-SE" dirty="0" smtClean="0"/>
              <a:t>Stigande havsvattennivåer</a:t>
            </a:r>
          </a:p>
          <a:p>
            <a:r>
              <a:rPr lang="sv-SE" dirty="0" smtClean="0"/>
              <a:t>Kommunal planering</a:t>
            </a: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Ängelholm</a:t>
            </a:r>
            <a:endParaRPr lang="en-GB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93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Ängelholm</a:t>
            </a:r>
            <a:endParaRPr lang="en-GB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207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Multi </a:t>
            </a:r>
            <a:r>
              <a:rPr lang="sv-SE" dirty="0" err="1" smtClean="0"/>
              <a:t>Scale</a:t>
            </a:r>
            <a:r>
              <a:rPr lang="sv-SE" dirty="0" smtClean="0"/>
              <a:t> CVI</a:t>
            </a:r>
            <a:endParaRPr lang="en-GB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44" y="2463799"/>
            <a:ext cx="4275156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7069667" cy="4525963"/>
          </a:xfrm>
        </p:spPr>
        <p:txBody>
          <a:bodyPr/>
          <a:lstStyle/>
          <a:p>
            <a:r>
              <a:rPr lang="sv-SE" dirty="0" smtClean="0"/>
              <a:t>Multi </a:t>
            </a:r>
            <a:r>
              <a:rPr lang="sv-SE" dirty="0" err="1" smtClean="0"/>
              <a:t>Scale</a:t>
            </a:r>
            <a:r>
              <a:rPr lang="sv-SE" dirty="0" smtClean="0"/>
              <a:t> CVI, </a:t>
            </a:r>
            <a:r>
              <a:rPr lang="sv-SE" i="1" dirty="0" smtClean="0"/>
              <a:t>A Cooper and S. </a:t>
            </a:r>
            <a:r>
              <a:rPr lang="sv-SE" i="1" dirty="0" err="1" smtClean="0"/>
              <a:t>McLaughlin</a:t>
            </a:r>
            <a:endParaRPr lang="sv-SE" i="1" dirty="0" smtClean="0"/>
          </a:p>
          <a:p>
            <a:endParaRPr lang="sv-SE" dirty="0" smtClean="0"/>
          </a:p>
          <a:p>
            <a:r>
              <a:rPr lang="sv-SE" dirty="0" smtClean="0"/>
              <a:t>Arbeta i olika skalor</a:t>
            </a:r>
          </a:p>
          <a:p>
            <a:pPr lvl="1"/>
            <a:r>
              <a:rPr lang="sv-SE" dirty="0" smtClean="0"/>
              <a:t>Nationell nivå</a:t>
            </a:r>
          </a:p>
          <a:p>
            <a:pPr lvl="1"/>
            <a:r>
              <a:rPr lang="sv-SE" dirty="0" smtClean="0"/>
              <a:t>Regional nivå</a:t>
            </a:r>
          </a:p>
          <a:p>
            <a:pPr lvl="1"/>
            <a:r>
              <a:rPr lang="sv-SE" dirty="0" smtClean="0"/>
              <a:t>Kommunal nivå</a:t>
            </a:r>
          </a:p>
          <a:p>
            <a:pPr lvl="1"/>
            <a:endParaRPr lang="sv-SE" dirty="0"/>
          </a:p>
          <a:p>
            <a:r>
              <a:rPr lang="sv-SE" dirty="0" smtClean="0"/>
              <a:t>Olika parametrar beroende på skala</a:t>
            </a:r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7037">
            <a:off x="6641661" y="2216629"/>
            <a:ext cx="3069789" cy="470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Sårbarhetskartering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SGI</a:t>
            </a:r>
          </a:p>
          <a:p>
            <a:r>
              <a:rPr lang="sv-SE" dirty="0" smtClean="0"/>
              <a:t>Steg 1: Översiktlig inventering av erosion </a:t>
            </a:r>
            <a:r>
              <a:rPr lang="sv-SE" sz="1600" dirty="0" smtClean="0"/>
              <a:t>(Skala 1:250 000)</a:t>
            </a:r>
          </a:p>
          <a:p>
            <a:r>
              <a:rPr lang="sv-SE" dirty="0" smtClean="0"/>
              <a:t>Steg 2: Förstudie - avgränsning av områden </a:t>
            </a:r>
            <a:r>
              <a:rPr lang="sv-SE" sz="1600" dirty="0" smtClean="0"/>
              <a:t>(Skala 1:50 000)</a:t>
            </a:r>
          </a:p>
          <a:p>
            <a:r>
              <a:rPr lang="sv-SE" dirty="0" smtClean="0"/>
              <a:t>Steg 3: Huvudstudie – sårbarhetskartering </a:t>
            </a:r>
            <a:r>
              <a:rPr lang="sv-SE" sz="1600" dirty="0" smtClean="0"/>
              <a:t>(Skala 1:10 000)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Kommuner</a:t>
            </a:r>
            <a:endParaRPr lang="sv-SE" dirty="0"/>
          </a:p>
          <a:p>
            <a:r>
              <a:rPr lang="sv-SE" dirty="0" smtClean="0"/>
              <a:t>Steg 4: Fördjupad utredning - erosionsrisker</a:t>
            </a:r>
          </a:p>
          <a:p>
            <a:r>
              <a:rPr lang="sv-SE" dirty="0" smtClean="0"/>
              <a:t>Steg 5: Dimensionering 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381663" y="2910177"/>
            <a:ext cx="8006963" cy="588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13"/>
          <a:stretch/>
        </p:blipFill>
        <p:spPr bwMode="auto">
          <a:xfrm>
            <a:off x="1460197" y="1369150"/>
            <a:ext cx="5947993" cy="48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Erosionsindex vers.1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Erosionsindex vers. 2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9491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889356" y="2448732"/>
            <a:ext cx="19255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smtClean="0"/>
              <a:t>Pågående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smtClean="0"/>
              <a:t>Erosionsskydd</a:t>
            </a:r>
            <a:endParaRPr lang="en-GB" sz="1400" i="1" dirty="0"/>
          </a:p>
        </p:txBody>
      </p:sp>
      <p:sp>
        <p:nvSpPr>
          <p:cNvPr id="6" name="textruta 5"/>
          <p:cNvSpPr txBox="1"/>
          <p:nvPr/>
        </p:nvSpPr>
        <p:spPr>
          <a:xfrm>
            <a:off x="5889356" y="4409267"/>
            <a:ext cx="17267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Bebyggelse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Industrier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Vägar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Järnvägar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Kulturvärden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Rekreation/fritid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Naturvärden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5889356" y="1697065"/>
            <a:ext cx="1795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Geologi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Topografi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Markanvändning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326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Naturliga förhållanden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93390"/>
              </p:ext>
            </p:extLst>
          </p:nvPr>
        </p:nvGraphicFramePr>
        <p:xfrm>
          <a:off x="875654" y="1534333"/>
          <a:ext cx="7679410" cy="375059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863057"/>
                <a:gridCol w="1828849"/>
                <a:gridCol w="1931475"/>
                <a:gridCol w="2056029"/>
              </a:tblGrid>
              <a:tr h="262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Parameter/Värde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1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2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noProof="0" dirty="0" smtClean="0">
                          <a:effectLst/>
                        </a:rPr>
                        <a:t>3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Geologi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Fast material eller liten känslighet för erosion.</a:t>
                      </a:r>
                      <a:endParaRPr lang="sv-SE" sz="1200" noProof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(sedimentärt berg, morän, lera)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Måttligt </a:t>
                      </a:r>
                      <a:r>
                        <a:rPr lang="sv-SE" sz="1100" noProof="0" dirty="0" err="1" smtClean="0">
                          <a:effectLst/>
                        </a:rPr>
                        <a:t>eroderbart</a:t>
                      </a:r>
                      <a:r>
                        <a:rPr lang="sv-SE" sz="1100" noProof="0" dirty="0" smtClean="0">
                          <a:effectLst/>
                        </a:rPr>
                        <a:t> material (grus, grov sand, </a:t>
                      </a:r>
                      <a:r>
                        <a:rPr lang="sv-SE" sz="1100" noProof="0" dirty="0" err="1" smtClean="0">
                          <a:effectLst/>
                        </a:rPr>
                        <a:t>siltig</a:t>
                      </a:r>
                      <a:r>
                        <a:rPr lang="sv-SE" sz="1100" noProof="0" dirty="0" smtClean="0">
                          <a:effectLst/>
                        </a:rPr>
                        <a:t> morän, lerig </a:t>
                      </a:r>
                      <a:r>
                        <a:rPr lang="sv-SE" sz="1100" noProof="0" dirty="0" err="1" smtClean="0">
                          <a:effectLst/>
                        </a:rPr>
                        <a:t>silt</a:t>
                      </a:r>
                      <a:r>
                        <a:rPr lang="sv-SE" sz="1100" noProof="0" dirty="0" smtClean="0">
                          <a:effectLst/>
                        </a:rPr>
                        <a:t>, </a:t>
                      </a:r>
                      <a:r>
                        <a:rPr lang="sv-SE" sz="1100" noProof="0" dirty="0" err="1" smtClean="0">
                          <a:effectLst/>
                        </a:rPr>
                        <a:t>siltig</a:t>
                      </a:r>
                      <a:r>
                        <a:rPr lang="sv-SE" sz="1100" noProof="0" dirty="0" smtClean="0">
                          <a:effectLst/>
                        </a:rPr>
                        <a:t> lera och torv)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err="1" smtClean="0">
                          <a:effectLst/>
                        </a:rPr>
                        <a:t>Lätteroderat</a:t>
                      </a:r>
                      <a:r>
                        <a:rPr lang="sv-SE" sz="1100" noProof="0" dirty="0" smtClean="0">
                          <a:effectLst/>
                        </a:rPr>
                        <a:t> material (fin- och mellansand, </a:t>
                      </a:r>
                      <a:r>
                        <a:rPr lang="sv-SE" sz="1100" noProof="0" dirty="0" err="1" smtClean="0">
                          <a:effectLst/>
                        </a:rPr>
                        <a:t>silt</a:t>
                      </a:r>
                      <a:r>
                        <a:rPr lang="sv-SE" sz="1100" noProof="0" dirty="0" smtClean="0">
                          <a:effectLst/>
                        </a:rPr>
                        <a:t> och </a:t>
                      </a:r>
                      <a:r>
                        <a:rPr lang="sv-SE" sz="1100" noProof="0" dirty="0" err="1" smtClean="0">
                          <a:effectLst/>
                        </a:rPr>
                        <a:t>svämsediment</a:t>
                      </a:r>
                      <a:r>
                        <a:rPr lang="sv-SE" sz="1100" noProof="0" dirty="0" smtClean="0">
                          <a:effectLst/>
                        </a:rPr>
                        <a:t>)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Topografi/nivå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&gt;3 </a:t>
                      </a:r>
                      <a:r>
                        <a:rPr lang="sv-SE" sz="1100" noProof="0" dirty="0" err="1" smtClean="0">
                          <a:effectLst/>
                        </a:rPr>
                        <a:t>m.ö.h</a:t>
                      </a:r>
                      <a:r>
                        <a:rPr lang="sv-SE" sz="1100" noProof="0" dirty="0" smtClean="0">
                          <a:effectLst/>
                        </a:rPr>
                        <a:t>.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1-3 </a:t>
                      </a:r>
                      <a:r>
                        <a:rPr lang="sv-SE" sz="1100" noProof="0" dirty="0" err="1" smtClean="0">
                          <a:effectLst/>
                        </a:rPr>
                        <a:t>m.ö.h</a:t>
                      </a:r>
                      <a:r>
                        <a:rPr lang="sv-SE" sz="1100" noProof="0" dirty="0" smtClean="0">
                          <a:effectLst/>
                        </a:rPr>
                        <a:t>.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0-1 </a:t>
                      </a:r>
                      <a:r>
                        <a:rPr lang="sv-SE" sz="1100" noProof="0" dirty="0" err="1" smtClean="0">
                          <a:effectLst/>
                        </a:rPr>
                        <a:t>m.ö.h</a:t>
                      </a:r>
                      <a:r>
                        <a:rPr lang="sv-SE" sz="1100" noProof="0" dirty="0" smtClean="0">
                          <a:effectLst/>
                        </a:rPr>
                        <a:t>.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err="1" smtClean="0">
                          <a:solidFill>
                            <a:schemeClr val="bg2"/>
                          </a:solidFill>
                          <a:effectLst/>
                        </a:rPr>
                        <a:t>Batymetri</a:t>
                      </a:r>
                      <a:endParaRPr lang="sv-SE" sz="1200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solidFill>
                            <a:schemeClr val="bg2"/>
                          </a:solidFill>
                          <a:effectLst/>
                        </a:rPr>
                        <a:t>&gt; 500 m</a:t>
                      </a:r>
                      <a:endParaRPr lang="sv-SE" sz="1200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solidFill>
                            <a:schemeClr val="bg2"/>
                          </a:solidFill>
                          <a:effectLst/>
                        </a:rPr>
                        <a:t>200-500 m</a:t>
                      </a:r>
                      <a:endParaRPr lang="sv-SE" sz="1200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solidFill>
                            <a:schemeClr val="bg2"/>
                          </a:solidFill>
                          <a:effectLst/>
                        </a:rPr>
                        <a:t>&lt; 200 m</a:t>
                      </a:r>
                      <a:endParaRPr lang="sv-SE" sz="1200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Pågående erosion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Presenteras som linje på</a:t>
                      </a:r>
                      <a:r>
                        <a:rPr lang="sv-SE" sz="11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kartan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Erosionsskydd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Presenteras som linje på kartan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04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noProof="0" dirty="0" smtClean="0">
                          <a:effectLst/>
                        </a:rPr>
                        <a:t>Markanvändning</a:t>
                      </a:r>
                      <a:endParaRPr lang="sv-SE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Skog/bebyggelse/ hårdgjorda ytor. Rikligt med marktäckande växter/buskage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Åker.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Något marktäckande och/eller träd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 brukad åker/annan öppen mark.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Mycket sparsam marktäckning eller bar jord</a:t>
                      </a:r>
                      <a:endParaRPr lang="sv-SE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sv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1_default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GI-OH 15">
    <a:dk1>
      <a:srgbClr val="333333"/>
    </a:dk1>
    <a:lt1>
      <a:srgbClr val="FFFFFF"/>
    </a:lt1>
    <a:dk2>
      <a:srgbClr val="0066CC"/>
    </a:dk2>
    <a:lt2>
      <a:srgbClr val="DDDDDD"/>
    </a:lt2>
    <a:accent1>
      <a:srgbClr val="85DA46"/>
    </a:accent1>
    <a:accent2>
      <a:srgbClr val="0066CC"/>
    </a:accent2>
    <a:accent3>
      <a:srgbClr val="FFFFFF"/>
    </a:accent3>
    <a:accent4>
      <a:srgbClr val="2A2A2A"/>
    </a:accent4>
    <a:accent5>
      <a:srgbClr val="C2EAB0"/>
    </a:accent5>
    <a:accent6>
      <a:srgbClr val="005CB9"/>
    </a:accent6>
    <a:hlink>
      <a:srgbClr val="336699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1_default 15">
    <a:dk1>
      <a:srgbClr val="333333"/>
    </a:dk1>
    <a:lt1>
      <a:srgbClr val="FFFFFF"/>
    </a:lt1>
    <a:dk2>
      <a:srgbClr val="0066CC"/>
    </a:dk2>
    <a:lt2>
      <a:srgbClr val="DDDDDD"/>
    </a:lt2>
    <a:accent1>
      <a:srgbClr val="85DA46"/>
    </a:accent1>
    <a:accent2>
      <a:srgbClr val="0066CC"/>
    </a:accent2>
    <a:accent3>
      <a:srgbClr val="FFFFFF"/>
    </a:accent3>
    <a:accent4>
      <a:srgbClr val="2A2A2A"/>
    </a:accent4>
    <a:accent5>
      <a:srgbClr val="C2EAB0"/>
    </a:accent5>
    <a:accent6>
      <a:srgbClr val="005CB9"/>
    </a:accent6>
    <a:hlink>
      <a:srgbClr val="336699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 sv</Template>
  <TotalTime>321</TotalTime>
  <Words>322</Words>
  <Application>Microsoft Office PowerPoint</Application>
  <PresentationFormat>Bildspel på skärmen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Mall sv</vt:lpstr>
      <vt:lpstr>1_default</vt:lpstr>
      <vt:lpstr>Sårbarhetskartering</vt:lpstr>
      <vt:lpstr>Kusterosion</vt:lpstr>
      <vt:lpstr>Ängelholm</vt:lpstr>
      <vt:lpstr>Ängelholm</vt:lpstr>
      <vt:lpstr>Multi Scale CVI</vt:lpstr>
      <vt:lpstr>Sårbarhetskartering</vt:lpstr>
      <vt:lpstr>Erosionsindex vers.1</vt:lpstr>
      <vt:lpstr>Erosionsindex vers. 2</vt:lpstr>
      <vt:lpstr>Naturliga förhållanden</vt:lpstr>
      <vt:lpstr>Påverkan</vt:lpstr>
      <vt:lpstr>Samhällsvärden</vt:lpstr>
      <vt:lpstr>Sårbarhetskarta</vt:lpstr>
      <vt:lpstr>Tack!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Kustmöte 2013</dc:title>
  <dc:creator>Per Danielsson</dc:creator>
  <cp:lastModifiedBy>Per Danielsson</cp:lastModifiedBy>
  <cp:revision>25</cp:revision>
  <dcterms:created xsi:type="dcterms:W3CDTF">2013-10-08T08:51:14Z</dcterms:created>
  <dcterms:modified xsi:type="dcterms:W3CDTF">2014-06-23T15:37:02Z</dcterms:modified>
</cp:coreProperties>
</file>