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9" r:id="rId2"/>
    <p:sldId id="286" r:id="rId3"/>
    <p:sldId id="295" r:id="rId4"/>
    <p:sldId id="324" r:id="rId5"/>
    <p:sldId id="322" r:id="rId6"/>
    <p:sldId id="323" r:id="rId7"/>
    <p:sldId id="319" r:id="rId8"/>
    <p:sldId id="314" r:id="rId9"/>
  </p:sldIdLst>
  <p:sldSz cx="9906000" cy="6858000" type="A4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buClr>
        <a:srgbClr val="FF0000"/>
      </a:buClr>
      <a:buFont typeface="Wingdings" pitchFamily="2" charset="2"/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lr>
        <a:srgbClr val="FF0000"/>
      </a:buClr>
      <a:buFont typeface="Wingdings" pitchFamily="2" charset="2"/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lr>
        <a:srgbClr val="FF0000"/>
      </a:buClr>
      <a:buFont typeface="Wingdings" pitchFamily="2" charset="2"/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lr>
        <a:srgbClr val="FF0000"/>
      </a:buClr>
      <a:buFont typeface="Wingdings" pitchFamily="2" charset="2"/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lr>
        <a:srgbClr val="FF0000"/>
      </a:buClr>
      <a:buFont typeface="Wingdings" pitchFamily="2" charset="2"/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6600"/>
    <a:srgbClr val="292929"/>
    <a:srgbClr val="EAEA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8" autoAdjust="0"/>
    <p:restoredTop sz="94689" autoAdjust="0"/>
  </p:normalViewPr>
  <p:slideViewPr>
    <p:cSldViewPr snapToGrid="0">
      <p:cViewPr>
        <p:scale>
          <a:sx n="100" d="100"/>
          <a:sy n="100" d="100"/>
        </p:scale>
        <p:origin x="-1152" y="-4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08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/>
            </a:lvl1pPr>
          </a:lstStyle>
          <a:p>
            <a:fld id="{3D24D5D9-9D00-4BF7-BD0F-82785D98750A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921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4088" y="687388"/>
            <a:ext cx="4953000" cy="3427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1813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/>
            </a:lvl1pPr>
          </a:lstStyle>
          <a:p>
            <a:fld id="{7931D63A-D74B-4455-9183-5DC1A5DAFD44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408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64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33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Picture 31" descr="förslag sid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-3175"/>
            <a:ext cx="990600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Text Box 34"/>
          <p:cNvSpPr txBox="1">
            <a:spLocks noChangeArrowheads="1"/>
          </p:cNvSpPr>
          <p:nvPr userDrawn="1"/>
        </p:nvSpPr>
        <p:spPr bwMode="auto">
          <a:xfrm>
            <a:off x="8002588" y="6640513"/>
            <a:ext cx="1980784" cy="21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sv-SE" sz="800" i="1" dirty="0" smtClean="0">
                <a:solidFill>
                  <a:schemeClr val="tx2"/>
                </a:solidFill>
              </a:rPr>
              <a:t>mats.oberg@swedgeo.se/2012-11-01</a:t>
            </a:r>
            <a:endParaRPr lang="sv-SE" sz="800" i="1" dirty="0">
              <a:solidFill>
                <a:schemeClr val="tx2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 userDrawn="1"/>
        </p:nvSpPr>
        <p:spPr bwMode="auto">
          <a:xfrm>
            <a:off x="9531350" y="171450"/>
            <a:ext cx="374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8C766461-F7B4-4F06-AB1B-A7E35924DDE4}" type="slidenum">
              <a:rPr lang="sv-SE" sz="10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sv-SE" sz="1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2pPr>
      <a:lvl3pPr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3pPr>
      <a:lvl4pPr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4pPr>
      <a:lvl5pPr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9pPr>
    </p:titleStyle>
    <p:bodyStyle>
      <a:lvl1pPr marL="358775" indent="-358775" algn="l" defTabSz="957263" rtl="0" fontAlgn="base">
        <a:spcBef>
          <a:spcPct val="2000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fontAlgn="base">
        <a:spcBef>
          <a:spcPct val="20000"/>
        </a:spcBef>
        <a:spcAft>
          <a:spcPct val="0"/>
        </a:spcAft>
        <a:defRPr sz="2900">
          <a:solidFill>
            <a:schemeClr val="tx1"/>
          </a:solidFill>
          <a:latin typeface="+mn-lt"/>
        </a:defRPr>
      </a:lvl2pPr>
      <a:lvl3pPr marL="1196975" indent="-239713" algn="l" defTabSz="957263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</a:defRPr>
      </a:lvl3pPr>
      <a:lvl4pPr marL="1676400" indent="-239713" algn="l" defTabSz="957263" rtl="0" fontAlgn="base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4pPr>
      <a:lvl5pPr marL="2154238" indent="-238125" algn="l" defTabSz="957263" rtl="0" fontAlgn="base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gis.swedgeo.se/startgsp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79374" y="571500"/>
            <a:ext cx="7369175" cy="188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sz="2900" b="1" dirty="0"/>
              <a:t>Geoteknisk sektorsportal - datainfrastruktur för tillgång till geotekniska undersökningar</a:t>
            </a:r>
          </a:p>
          <a:p>
            <a:endParaRPr lang="sv-SE" sz="2900" b="1" dirty="0"/>
          </a:p>
        </p:txBody>
      </p:sp>
      <p:sp>
        <p:nvSpPr>
          <p:cNvPr id="101400" name="Text Box 24"/>
          <p:cNvSpPr txBox="1">
            <a:spLocks noChangeArrowheads="1"/>
          </p:cNvSpPr>
          <p:nvPr/>
        </p:nvSpPr>
        <p:spPr bwMode="auto">
          <a:xfrm>
            <a:off x="406400" y="5605463"/>
            <a:ext cx="3118161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dirty="0">
                <a:solidFill>
                  <a:srgbClr val="FF0000"/>
                </a:solidFill>
              </a:rPr>
              <a:t>Mats Öberg, </a:t>
            </a:r>
            <a:r>
              <a:rPr lang="sv-SE" dirty="0" smtClean="0">
                <a:solidFill>
                  <a:srgbClr val="FF0000"/>
                </a:solidFill>
              </a:rPr>
              <a:t>SGI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Forum för Geodatatjänster 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dirty="0" smtClean="0">
                <a:solidFill>
                  <a:srgbClr val="FF0000"/>
                </a:solidFill>
              </a:rPr>
              <a:t>15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smtClean="0">
                <a:solidFill>
                  <a:srgbClr val="FF0000"/>
                </a:solidFill>
              </a:rPr>
              <a:t>nov </a:t>
            </a:r>
            <a:r>
              <a:rPr lang="sv-SE" dirty="0" smtClean="0">
                <a:solidFill>
                  <a:srgbClr val="FF0000"/>
                </a:solidFill>
              </a:rPr>
              <a:t>2012, </a:t>
            </a:r>
            <a:r>
              <a:rPr lang="sv-SE" dirty="0" smtClean="0">
                <a:solidFill>
                  <a:srgbClr val="FF0000"/>
                </a:solidFill>
              </a:rPr>
              <a:t>Stockholm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101403" name="Picture 27" descr="http://gis.swedgeo.se/startgsp/images/ngdiparter_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88"/>
          <a:stretch/>
        </p:blipFill>
        <p:spPr bwMode="auto">
          <a:xfrm>
            <a:off x="253996" y="2698621"/>
            <a:ext cx="5326045" cy="75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P9140028_re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37" y="648821"/>
            <a:ext cx="2101314" cy="32373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64" y="4669398"/>
            <a:ext cx="2786657" cy="187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ed 1"/>
          <p:cNvSpPr/>
          <p:nvPr/>
        </p:nvSpPr>
        <p:spPr bwMode="auto">
          <a:xfrm>
            <a:off x="7491281" y="3985746"/>
            <a:ext cx="352425" cy="571500"/>
          </a:xfrm>
          <a:prstGeom prst="downArrow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</a:pPr>
            <a:endParaRPr kumimoji="0" lang="sv-SE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7" descr="http://gis.swedgeo.se/startgsp/images/ngdiparter_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2"/>
          <a:stretch/>
        </p:blipFill>
        <p:spPr bwMode="auto">
          <a:xfrm>
            <a:off x="34921" y="3543170"/>
            <a:ext cx="3058920" cy="72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61987"/>
            <a:ext cx="9663112" cy="594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" y="1302803"/>
            <a:ext cx="9739927" cy="51456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0" y="488950"/>
            <a:ext cx="36711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57263"/>
            <a:r>
              <a:rPr lang="sv-SE" sz="2400" b="1" dirty="0" smtClean="0"/>
              <a:t>Registeringsapplikation</a:t>
            </a:r>
            <a:endParaRPr lang="sv-SE" sz="2400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79484" y="949504"/>
            <a:ext cx="6234802" cy="27699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Status antal objekt 1 nov 2012: över 4600 objekt (SGU, Lerum, Botkyrka, Göteborg)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23818" y="2277885"/>
            <a:ext cx="2223561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sv-SE" sz="1200" dirty="0" smtClean="0"/>
              <a:t> Registrera ytor, linjer eller </a:t>
            </a:r>
            <a:r>
              <a:rPr lang="sv-SE" sz="1200" dirty="0"/>
              <a:t>punkter </a:t>
            </a:r>
            <a:r>
              <a:rPr lang="sv-SE" sz="1200" dirty="0" smtClean="0"/>
              <a:t>i </a:t>
            </a:r>
            <a:r>
              <a:rPr lang="sv-SE" sz="1200" b="1" dirty="0" smtClean="0"/>
              <a:t>webbgränssnitt</a:t>
            </a:r>
          </a:p>
          <a:p>
            <a:pPr>
              <a:buFont typeface="Wingdings" pitchFamily="2" charset="2"/>
              <a:buChar char="§"/>
            </a:pPr>
            <a:endParaRPr lang="sv-SE" sz="1200" dirty="0"/>
          </a:p>
          <a:p>
            <a:pPr>
              <a:buFont typeface="Wingdings" pitchFamily="2" charset="2"/>
              <a:buChar char="§"/>
            </a:pPr>
            <a:r>
              <a:rPr lang="sv-SE" sz="1200" dirty="0"/>
              <a:t> </a:t>
            </a:r>
            <a:r>
              <a:rPr lang="sv-SE" sz="1200" b="1" dirty="0" smtClean="0"/>
              <a:t>Ladda upp </a:t>
            </a:r>
            <a:r>
              <a:rPr lang="sv-SE" sz="1200" dirty="0" smtClean="0"/>
              <a:t>färdiga </a:t>
            </a:r>
            <a:r>
              <a:rPr lang="sv-SE" sz="1200" dirty="0"/>
              <a:t>geometrier (shp, SWE99TM, fastlagd </a:t>
            </a:r>
            <a:r>
              <a:rPr lang="sv-SE" sz="1200" dirty="0" smtClean="0"/>
              <a:t>tabellstruktur</a:t>
            </a:r>
            <a:r>
              <a:rPr lang="sv-SE" sz="1200" dirty="0" smtClean="0"/>
              <a:t>)</a:t>
            </a:r>
          </a:p>
          <a:p>
            <a:pPr>
              <a:buFont typeface="Wingdings" pitchFamily="2" charset="2"/>
              <a:buChar char="§"/>
            </a:pPr>
            <a:endParaRPr lang="sv-SE" sz="1200" dirty="0"/>
          </a:p>
          <a:p>
            <a:pPr>
              <a:buFont typeface="Wingdings" pitchFamily="2" charset="2"/>
              <a:buChar char="§"/>
            </a:pPr>
            <a:r>
              <a:rPr lang="sv-SE" sz="1200" dirty="0" smtClean="0"/>
              <a:t> LM visningstjänst som bakgrundskarta (via Apache </a:t>
            </a:r>
            <a:r>
              <a:rPr lang="sv-SE" sz="1200" dirty="0" err="1" smtClean="0"/>
              <a:t>proxy</a:t>
            </a:r>
            <a:r>
              <a:rPr lang="sv-SE" sz="1200" dirty="0" smtClean="0"/>
              <a:t>)</a:t>
            </a:r>
            <a:endParaRPr lang="sv-SE" dirty="0" smtClean="0"/>
          </a:p>
          <a:p>
            <a:endParaRPr lang="sv-S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42924" y="688620"/>
            <a:ext cx="8391525" cy="56323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sz="2000" b="1" dirty="0" smtClean="0"/>
              <a:t>Modifiering från tidigare version 2011</a:t>
            </a:r>
            <a:r>
              <a:rPr lang="sv-SE" sz="2000" dirty="0" smtClean="0"/>
              <a:t>:</a:t>
            </a:r>
          </a:p>
          <a:p>
            <a:endParaRPr lang="sv-SE" sz="2000" dirty="0" smtClean="0"/>
          </a:p>
          <a:p>
            <a:endParaRPr lang="sv-SE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 smtClean="0"/>
              <a:t>Hundratusentals </a:t>
            </a:r>
            <a:r>
              <a:rPr lang="sv-SE" sz="2000" dirty="0"/>
              <a:t>objekt</a:t>
            </a:r>
            <a:r>
              <a:rPr lang="sv-SE" sz="2000" dirty="0"/>
              <a:t> </a:t>
            </a:r>
            <a:r>
              <a:rPr lang="sv-SE" sz="2000" dirty="0" smtClean="0"/>
              <a:t>… (WFS tas upp för enskilt objekt vid urval från WMS)</a:t>
            </a:r>
          </a:p>
          <a:p>
            <a:pPr marL="342900" indent="-342900">
              <a:buFont typeface="Arial" pitchFamily="34" charset="0"/>
              <a:buChar char="•"/>
            </a:pPr>
            <a:endParaRPr lang="sv-SE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 smtClean="0"/>
              <a:t>Stöd för även linjer </a:t>
            </a:r>
            <a:r>
              <a:rPr lang="sv-SE" sz="2000" dirty="0"/>
              <a:t>och </a:t>
            </a:r>
            <a:r>
              <a:rPr lang="sv-SE" sz="2000" dirty="0" smtClean="0"/>
              <a:t>punkter</a:t>
            </a:r>
          </a:p>
          <a:p>
            <a:pPr marL="342900" indent="-342900">
              <a:buFont typeface="Arial" pitchFamily="34" charset="0"/>
              <a:buChar char="•"/>
            </a:pPr>
            <a:endParaRPr lang="sv-SE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 smtClean="0"/>
              <a:t>Ladda </a:t>
            </a:r>
            <a:r>
              <a:rPr lang="sv-SE" sz="2000" dirty="0"/>
              <a:t>upp en shp </a:t>
            </a:r>
            <a:r>
              <a:rPr lang="sv-SE" sz="2000" dirty="0" smtClean="0"/>
              <a:t>en fastlagd attributstruktur och lagra i PostgreSQL</a:t>
            </a:r>
          </a:p>
          <a:p>
            <a:pPr marL="342900" indent="-342900">
              <a:buFont typeface="Arial" pitchFamily="34" charset="0"/>
              <a:buChar char="•"/>
            </a:pPr>
            <a:endParaRPr lang="sv-SE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 smtClean="0"/>
              <a:t>Åtkomst/editering </a:t>
            </a:r>
            <a:r>
              <a:rPr lang="sv-SE" sz="2000" dirty="0"/>
              <a:t>(ändra attribut/borttagning) av ytor helt inneslutna i andra nyare ytor </a:t>
            </a:r>
            <a:endParaRPr lang="sv-SE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sv-SE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 smtClean="0"/>
              <a:t>Redigering </a:t>
            </a:r>
            <a:r>
              <a:rPr lang="sv-SE" sz="2000" dirty="0"/>
              <a:t>av geometrier i befintliga objekt </a:t>
            </a:r>
            <a:endParaRPr lang="sv-SE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sv-SE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 smtClean="0"/>
              <a:t>Lantmäteriets </a:t>
            </a:r>
            <a:r>
              <a:rPr lang="sv-SE" sz="2000" dirty="0"/>
              <a:t>WMS visningstjänst topografiska webbkartan som bakgrundkarta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9251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42924"/>
            <a:ext cx="7469765" cy="6086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5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58282"/>
            <a:ext cx="5400675" cy="3381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52749"/>
            <a:ext cx="8546498" cy="3648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488950"/>
            <a:ext cx="38266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57263"/>
            <a:r>
              <a:rPr lang="sv-SE" sz="1800" b="1" dirty="0" smtClean="0"/>
              <a:t>Ladda upp geometrier i en shp-fil</a:t>
            </a:r>
            <a:endParaRPr lang="sv-SE" sz="1800" b="1" dirty="0"/>
          </a:p>
        </p:txBody>
      </p:sp>
    </p:spTree>
    <p:extLst>
      <p:ext uri="{BB962C8B-B14F-4D97-AF65-F5344CB8AC3E}">
        <p14:creationId xmlns:p14="http://schemas.microsoft.com/office/powerpoint/2010/main" val="28259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-9525" y="59531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ClrTx/>
              <a:buFontTx/>
              <a:buNone/>
            </a:pPr>
            <a:endParaRPr lang="sv-SE" sz="1800" dirty="0"/>
          </a:p>
        </p:txBody>
      </p:sp>
      <p:sp>
        <p:nvSpPr>
          <p:cNvPr id="7" name="Rektangel 6"/>
          <p:cNvSpPr/>
          <p:nvPr/>
        </p:nvSpPr>
        <p:spPr>
          <a:xfrm>
            <a:off x="0" y="501819"/>
            <a:ext cx="3238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 smtClean="0"/>
              <a:t>Visning av områden</a:t>
            </a:r>
            <a:endParaRPr lang="sv-SE" sz="1400" b="1" dirty="0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" y="877759"/>
            <a:ext cx="6056810" cy="36847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69" y="2720116"/>
            <a:ext cx="5243374" cy="33470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SCF2313_redigerad-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3981450"/>
            <a:ext cx="3562683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919162" y="1353322"/>
            <a:ext cx="1400175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Vanlig webbsida</a:t>
            </a:r>
            <a:endParaRPr lang="sv-SE" sz="1200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766763" y="4772797"/>
            <a:ext cx="528638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b="1" dirty="0" err="1" smtClean="0"/>
              <a:t>iPad</a:t>
            </a:r>
            <a:endParaRPr lang="sv-SE" sz="1200" b="1" dirty="0"/>
          </a:p>
        </p:txBody>
      </p:sp>
      <p:sp>
        <p:nvSpPr>
          <p:cNvPr id="10" name="textruta 9"/>
          <p:cNvSpPr txBox="1"/>
          <p:nvPr/>
        </p:nvSpPr>
        <p:spPr>
          <a:xfrm>
            <a:off x="7430654" y="3425993"/>
            <a:ext cx="226168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Geoteknisk sektorsportal på geodata.se. En WMC.XML</a:t>
            </a:r>
            <a:endParaRPr lang="sv-SE" sz="1200" b="1" dirty="0"/>
          </a:p>
        </p:txBody>
      </p:sp>
    </p:spTree>
    <p:extLst>
      <p:ext uri="{BB962C8B-B14F-4D97-AF65-F5344CB8AC3E}">
        <p14:creationId xmlns:p14="http://schemas.microsoft.com/office/powerpoint/2010/main" val="116101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-38100" y="479425"/>
            <a:ext cx="75584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57263"/>
            <a:r>
              <a:rPr lang="sv-SE" sz="2400" b="1" dirty="0" smtClean="0"/>
              <a:t>Projektets resurssida </a:t>
            </a:r>
            <a:r>
              <a:rPr lang="sv-SE" sz="2400" dirty="0">
                <a:hlinkClick r:id="rId2"/>
              </a:rPr>
              <a:t>http://gis.swedgeo.se/startgsp</a:t>
            </a:r>
            <a:r>
              <a:rPr lang="sv-SE" sz="2400" b="1" dirty="0"/>
              <a:t> </a:t>
            </a:r>
          </a:p>
        </p:txBody>
      </p:sp>
      <p:pic>
        <p:nvPicPr>
          <p:cNvPr id="1679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5" y="1007765"/>
            <a:ext cx="7343640" cy="5667375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 1"/>
          <p:cNvSpPr/>
          <p:nvPr/>
        </p:nvSpPr>
        <p:spPr bwMode="auto">
          <a:xfrm>
            <a:off x="285750" y="5362575"/>
            <a:ext cx="2981325" cy="54099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</a:pPr>
            <a:endParaRPr kumimoji="0" lang="sv-SE" sz="19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931385" y="2590800"/>
            <a:ext cx="355898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sv-SE" sz="1400" b="1" dirty="0" smtClean="0">
                <a:solidFill>
                  <a:srgbClr val="FF0000"/>
                </a:solidFill>
              </a:rPr>
              <a:t>Huvudrapport kommer i december 2012</a:t>
            </a:r>
          </a:p>
        </p:txBody>
      </p:sp>
      <p:cxnSp>
        <p:nvCxnSpPr>
          <p:cNvPr id="5" name="Rak pil 4"/>
          <p:cNvCxnSpPr>
            <a:stCxn id="3" idx="1"/>
          </p:cNvCxnSpPr>
          <p:nvPr/>
        </p:nvCxnSpPr>
        <p:spPr bwMode="auto">
          <a:xfrm flipH="1" flipV="1">
            <a:off x="1695450" y="2744688"/>
            <a:ext cx="4235935" cy="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a">
  <a:themeElements>
    <a:clrScheme name="SGI-OH 15">
      <a:dk1>
        <a:srgbClr val="333333"/>
      </a:dk1>
      <a:lt1>
        <a:srgbClr val="FFFFFF"/>
      </a:lt1>
      <a:dk2>
        <a:srgbClr val="0066CC"/>
      </a:dk2>
      <a:lt2>
        <a:srgbClr val="DDDDDD"/>
      </a:lt2>
      <a:accent1>
        <a:srgbClr val="85DA46"/>
      </a:accent1>
      <a:accent2>
        <a:srgbClr val="0066CC"/>
      </a:accent2>
      <a:accent3>
        <a:srgbClr val="FFFFFF"/>
      </a:accent3>
      <a:accent4>
        <a:srgbClr val="2A2A2A"/>
      </a:accent4>
      <a:accent5>
        <a:srgbClr val="C2EAB0"/>
      </a:accent5>
      <a:accent6>
        <a:srgbClr val="005CB9"/>
      </a:accent6>
      <a:hlink>
        <a:srgbClr val="336699"/>
      </a:hlink>
      <a:folHlink>
        <a:srgbClr val="FF9900"/>
      </a:folHlink>
    </a:clrScheme>
    <a:fontScheme name="SGI-OH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sv-SE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sv-SE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GI-O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3">
        <a:dk1>
          <a:srgbClr val="808080"/>
        </a:dk1>
        <a:lt1>
          <a:srgbClr val="FFFFFF"/>
        </a:lt1>
        <a:dk2>
          <a:srgbClr val="000000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6C6C6C"/>
        </a:accent4>
        <a:accent5>
          <a:srgbClr val="C2EAB0"/>
        </a:accent5>
        <a:accent6>
          <a:srgbClr val="005CB9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14">
        <a:dk1>
          <a:srgbClr val="808080"/>
        </a:dk1>
        <a:lt1>
          <a:srgbClr val="FFFFFF"/>
        </a:lt1>
        <a:dk2>
          <a:srgbClr val="0066CC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6C6C6C"/>
        </a:accent4>
        <a:accent5>
          <a:srgbClr val="C2EAB0"/>
        </a:accent5>
        <a:accent6>
          <a:srgbClr val="005CB9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15">
        <a:dk1>
          <a:srgbClr val="333333"/>
        </a:dk1>
        <a:lt1>
          <a:srgbClr val="FFFFFF"/>
        </a:lt1>
        <a:dk2>
          <a:srgbClr val="0066CC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2A2A2A"/>
        </a:accent4>
        <a:accent5>
          <a:srgbClr val="C2EAB0"/>
        </a:accent5>
        <a:accent6>
          <a:srgbClr val="005CB9"/>
        </a:accent6>
        <a:hlink>
          <a:srgbClr val="3366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SGI-OH</Template>
  <TotalTime>3086</TotalTime>
  <Words>166</Words>
  <Application>Microsoft Office PowerPoint</Application>
  <PresentationFormat>A4 (210 x 297 mm)</PresentationFormat>
  <Paragraphs>32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aaa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carhul</dc:creator>
  <cp:lastModifiedBy>Mats Öberg</cp:lastModifiedBy>
  <cp:revision>341</cp:revision>
  <dcterms:created xsi:type="dcterms:W3CDTF">2009-01-27T15:59:09Z</dcterms:created>
  <dcterms:modified xsi:type="dcterms:W3CDTF">2012-11-12T11:14:38Z</dcterms:modified>
</cp:coreProperties>
</file>