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9" r:id="rId2"/>
    <p:sldId id="295" r:id="rId3"/>
    <p:sldId id="317" r:id="rId4"/>
    <p:sldId id="318" r:id="rId5"/>
    <p:sldId id="312" r:id="rId6"/>
    <p:sldId id="319" r:id="rId7"/>
    <p:sldId id="314" r:id="rId8"/>
    <p:sldId id="286" r:id="rId9"/>
  </p:sldIdLst>
  <p:sldSz cx="9906000" cy="6858000" type="A4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00"/>
    <a:srgbClr val="292929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8" autoAdjust="0"/>
    <p:restoredTop sz="94689" autoAdjust="0"/>
  </p:normalViewPr>
  <p:slideViewPr>
    <p:cSldViewPr snapToGrid="0">
      <p:cViewPr>
        <p:scale>
          <a:sx n="100" d="100"/>
          <a:sy n="100" d="100"/>
        </p:scale>
        <p:origin x="-1152" y="-4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fld id="{3D24D5D9-9D00-4BF7-BD0F-82785D98750A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921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687388"/>
            <a:ext cx="4953000" cy="3427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1813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fld id="{7931D63A-D74B-4455-9183-5DC1A5DAFD44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408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64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33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31" descr="förslag sid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-3175"/>
            <a:ext cx="990600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8002588" y="6640513"/>
            <a:ext cx="1980784" cy="21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sv-SE" sz="800" i="1" dirty="0" smtClean="0">
                <a:solidFill>
                  <a:schemeClr val="tx2"/>
                </a:solidFill>
              </a:rPr>
              <a:t>mats.oberg@swedgeo.se/2012-11-01</a:t>
            </a:r>
            <a:endParaRPr lang="sv-SE" sz="800" i="1" dirty="0">
              <a:solidFill>
                <a:schemeClr val="tx2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 userDrawn="1"/>
        </p:nvSpPr>
        <p:spPr bwMode="auto">
          <a:xfrm>
            <a:off x="9531350" y="171450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8C766461-F7B4-4F06-AB1B-A7E35924DDE4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2pPr>
      <a:lvl3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3pPr>
      <a:lvl4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4pPr>
      <a:lvl5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defRPr sz="2900">
          <a:solidFill>
            <a:schemeClr val="tx1"/>
          </a:solidFill>
          <a:latin typeface="+mn-lt"/>
        </a:defRPr>
      </a:lvl2pPr>
      <a:lvl3pPr marL="1196975" indent="-239713" algn="l" defTabSz="957263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</a:defRPr>
      </a:lvl3pPr>
      <a:lvl4pPr marL="1676400" indent="-239713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4pPr>
      <a:lvl5pPr marL="21542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gis.swedgeo.se/startgsp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79375" y="571500"/>
            <a:ext cx="5976938" cy="24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2900" b="1" dirty="0"/>
              <a:t>Geoteknisk sektorsportal - datainfrastruktur för tillgång till geotekniska undersökningar</a:t>
            </a:r>
          </a:p>
          <a:p>
            <a:endParaRPr lang="sv-SE" sz="2900" b="1" dirty="0"/>
          </a:p>
          <a:p>
            <a:endParaRPr lang="sv-SE" sz="2000" b="1" dirty="0" smtClean="0"/>
          </a:p>
          <a:p>
            <a:r>
              <a:rPr lang="sv-SE" sz="2000" b="1" dirty="0" smtClean="0"/>
              <a:t>Huvudstudie </a:t>
            </a:r>
            <a:r>
              <a:rPr lang="sv-SE" sz="2000" b="1" dirty="0"/>
              <a:t>– </a:t>
            </a:r>
            <a:r>
              <a:rPr lang="sv-SE" sz="2000" b="1" dirty="0" smtClean="0"/>
              <a:t>översikt, tekniska stödsystem</a:t>
            </a:r>
            <a:endParaRPr lang="sv-SE" sz="2000" b="1" dirty="0"/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406400" y="5605463"/>
            <a:ext cx="3264035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dirty="0">
                <a:solidFill>
                  <a:srgbClr val="FF0000"/>
                </a:solidFill>
              </a:rPr>
              <a:t>Mats Öberg, SGI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Workshop 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6 nov </a:t>
            </a:r>
            <a:r>
              <a:rPr lang="sv-SE" dirty="0">
                <a:solidFill>
                  <a:srgbClr val="FF0000"/>
                </a:solidFill>
              </a:rPr>
              <a:t>2012, </a:t>
            </a:r>
            <a:r>
              <a:rPr lang="sv-SE" dirty="0" smtClean="0">
                <a:solidFill>
                  <a:srgbClr val="FF0000"/>
                </a:solidFill>
              </a:rPr>
              <a:t>SKL, Stockholm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238373" y="3227823"/>
            <a:ext cx="71532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1800" dirty="0" smtClean="0"/>
              <a:t>Registreringsapplikation för geotekniska undersökningsområden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sz="1800" dirty="0" smtClean="0"/>
              <a:t>Beskrivning av kedjan från GeoSuite via databas till WMS-publicering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sz="1800" dirty="0" smtClean="0"/>
              <a:t>WMS-tjänster och Geoteknisk Sektorsportal på Nationella Geodataportalen (geodata.se)</a:t>
            </a:r>
            <a:endParaRPr lang="sv-SE" sz="1800" dirty="0"/>
          </a:p>
        </p:txBody>
      </p:sp>
      <p:pic>
        <p:nvPicPr>
          <p:cNvPr id="101403" name="Picture 27" descr="http://gis.swedgeo.se/startgsp/images/ngdiparte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6" y="2089021"/>
            <a:ext cx="5561013" cy="46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0" y="488950"/>
            <a:ext cx="36711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57263"/>
            <a:r>
              <a:rPr lang="sv-SE" sz="2400" b="1" dirty="0" smtClean="0"/>
              <a:t>Registeringsapplikation</a:t>
            </a:r>
            <a:endParaRPr lang="sv-SE" sz="24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98534" y="949504"/>
            <a:ext cx="6234802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Status antal objekt 1 nov 2012: över 4600 objekt (SGU, Lerum, Botkyrka, Göteborg)</a:t>
            </a:r>
          </a:p>
        </p:txBody>
      </p:sp>
      <p:pic>
        <p:nvPicPr>
          <p:cNvPr id="140298" name="Bildobjek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4" y="1295401"/>
            <a:ext cx="750770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44339" y="1306335"/>
            <a:ext cx="2223561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sv-SE" sz="1200" dirty="0" smtClean="0"/>
              <a:t> Registrera ytor, linjer eller </a:t>
            </a:r>
            <a:r>
              <a:rPr lang="sv-SE" sz="1200" dirty="0"/>
              <a:t>punkter </a:t>
            </a:r>
            <a:r>
              <a:rPr lang="sv-SE" sz="1200" dirty="0" smtClean="0"/>
              <a:t>i </a:t>
            </a:r>
            <a:r>
              <a:rPr lang="sv-SE" sz="1200" b="1" dirty="0" smtClean="0"/>
              <a:t>webbgränssnitt</a:t>
            </a:r>
          </a:p>
          <a:p>
            <a:pPr>
              <a:buFont typeface="Wingdings" pitchFamily="2" charset="2"/>
              <a:buChar char="§"/>
            </a:pPr>
            <a:endParaRPr lang="sv-SE" sz="1200" dirty="0"/>
          </a:p>
          <a:p>
            <a:pPr>
              <a:buFont typeface="Wingdings" pitchFamily="2" charset="2"/>
              <a:buChar char="§"/>
            </a:pPr>
            <a:r>
              <a:rPr lang="sv-SE" sz="1200" dirty="0"/>
              <a:t> </a:t>
            </a:r>
            <a:r>
              <a:rPr lang="sv-SE" sz="1200" b="1" dirty="0" smtClean="0"/>
              <a:t>Ladda upp </a:t>
            </a:r>
            <a:r>
              <a:rPr lang="sv-SE" sz="1200" dirty="0" smtClean="0"/>
              <a:t>färdiga </a:t>
            </a:r>
            <a:r>
              <a:rPr lang="sv-SE" sz="1200" dirty="0"/>
              <a:t>geometrier (shp, SWE99TM, fastlagd </a:t>
            </a:r>
            <a:r>
              <a:rPr lang="sv-SE" sz="1200" dirty="0" smtClean="0"/>
              <a:t>tabellstruktur)</a:t>
            </a:r>
            <a:endParaRPr lang="sv-SE" dirty="0" smtClean="0"/>
          </a:p>
          <a:p>
            <a:pPr>
              <a:buFont typeface="Wingdings" pitchFamily="2" charset="2"/>
              <a:buChar char="§"/>
            </a:pPr>
            <a:endParaRPr lang="sv-SE" sz="1200" dirty="0"/>
          </a:p>
          <a:p>
            <a:r>
              <a:rPr lang="sv-SE" sz="1200" dirty="0" smtClean="0"/>
              <a:t>(mer info annat föredrag)</a:t>
            </a:r>
            <a:endParaRPr 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 Box 5"/>
          <p:cNvSpPr txBox="1">
            <a:spLocks noChangeArrowheads="1"/>
          </p:cNvSpPr>
          <p:nvPr/>
        </p:nvSpPr>
        <p:spPr bwMode="auto">
          <a:xfrm>
            <a:off x="204596" y="5089613"/>
            <a:ext cx="6672453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sv-SE" sz="1800" dirty="0" smtClean="0"/>
              <a:t> Etablerat på Trafikverket</a:t>
            </a:r>
          </a:p>
          <a:p>
            <a:pPr>
              <a:buFont typeface="Wingdings" pitchFamily="2" charset="2"/>
              <a:buChar char="§"/>
            </a:pPr>
            <a:r>
              <a:rPr lang="sv-SE" sz="1800" dirty="0" smtClean="0"/>
              <a:t> Korrekt geoteknisk plansymbol, profilritningar</a:t>
            </a:r>
          </a:p>
          <a:p>
            <a:pPr>
              <a:buFont typeface="Wingdings" pitchFamily="2" charset="2"/>
              <a:buChar char="§"/>
            </a:pPr>
            <a:r>
              <a:rPr lang="sv-SE" sz="1800" dirty="0"/>
              <a:t> </a:t>
            </a:r>
            <a:r>
              <a:rPr lang="sv-SE" sz="1800" dirty="0" smtClean="0"/>
              <a:t>Halvmanuell återexport till GeoSuite </a:t>
            </a:r>
            <a:endParaRPr lang="sv-SE" sz="1800" dirty="0"/>
          </a:p>
          <a:p>
            <a:pPr>
              <a:buFont typeface="Wingdings" pitchFamily="2" charset="2"/>
              <a:buChar char="§"/>
            </a:pPr>
            <a:r>
              <a:rPr lang="sv-SE" sz="1800" dirty="0" smtClean="0"/>
              <a:t> WMS på geodata.se fr o m 1 jan 2013</a:t>
            </a:r>
          </a:p>
          <a:p>
            <a:endParaRPr lang="sv-SE" sz="1800" dirty="0" smtClean="0"/>
          </a:p>
          <a:p>
            <a:r>
              <a:rPr lang="sv-SE" sz="1800" dirty="0" smtClean="0"/>
              <a:t>(mer info annat föredrag)</a:t>
            </a:r>
            <a:endParaRPr lang="sv-SE" sz="1800" dirty="0"/>
          </a:p>
        </p:txBody>
      </p:sp>
      <p:sp>
        <p:nvSpPr>
          <p:cNvPr id="140" name="Rectangle 18"/>
          <p:cNvSpPr>
            <a:spLocks noChangeArrowheads="1"/>
          </p:cNvSpPr>
          <p:nvPr/>
        </p:nvSpPr>
        <p:spPr bwMode="auto">
          <a:xfrm>
            <a:off x="0" y="488950"/>
            <a:ext cx="990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sz="2400" b="1" dirty="0" smtClean="0"/>
              <a:t>GeoSuite </a:t>
            </a:r>
            <a:r>
              <a:rPr lang="sv-SE" sz="2400" b="1" dirty="0" smtClean="0">
                <a:sym typeface="Wingdings" pitchFamily="2" charset="2"/>
              </a:rPr>
              <a:t> </a:t>
            </a:r>
            <a:r>
              <a:rPr lang="sv-SE" sz="2400" b="1" dirty="0" smtClean="0"/>
              <a:t>databas </a:t>
            </a:r>
            <a:r>
              <a:rPr lang="sv-SE" sz="2400" b="1" dirty="0" smtClean="0">
                <a:sym typeface="Wingdings" pitchFamily="2" charset="2"/>
              </a:rPr>
              <a:t></a:t>
            </a:r>
            <a:r>
              <a:rPr lang="sv-SE" sz="2400" b="1" dirty="0" smtClean="0"/>
              <a:t> WMS-publicering</a:t>
            </a:r>
          </a:p>
        </p:txBody>
      </p:sp>
      <p:grpSp>
        <p:nvGrpSpPr>
          <p:cNvPr id="147476" name="Grupp 147475"/>
          <p:cNvGrpSpPr/>
          <p:nvPr/>
        </p:nvGrpSpPr>
        <p:grpSpPr>
          <a:xfrm>
            <a:off x="356997" y="1327348"/>
            <a:ext cx="8651854" cy="3572824"/>
            <a:chOff x="204597" y="1098748"/>
            <a:chExt cx="8651854" cy="3572824"/>
          </a:xfrm>
        </p:grpSpPr>
        <p:grpSp>
          <p:nvGrpSpPr>
            <p:cNvPr id="147467" name="Grupp 147466"/>
            <p:cNvGrpSpPr/>
            <p:nvPr/>
          </p:nvGrpSpPr>
          <p:grpSpPr>
            <a:xfrm>
              <a:off x="309372" y="1098748"/>
              <a:ext cx="8547079" cy="738540"/>
              <a:chOff x="347472" y="917773"/>
              <a:chExt cx="8547079" cy="738540"/>
            </a:xfrm>
          </p:grpSpPr>
          <p:cxnSp>
            <p:nvCxnSpPr>
              <p:cNvPr id="66" name="Rak 65"/>
              <p:cNvCxnSpPr/>
              <p:nvPr/>
            </p:nvCxnSpPr>
            <p:spPr>
              <a:xfrm>
                <a:off x="5553075" y="917773"/>
                <a:ext cx="0" cy="586851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Rektangel 66"/>
              <p:cNvSpPr/>
              <p:nvPr/>
            </p:nvSpPr>
            <p:spPr>
              <a:xfrm>
                <a:off x="1835696" y="1081059"/>
                <a:ext cx="1062952" cy="287185"/>
              </a:xfrm>
              <a:prstGeom prst="rect">
                <a:avLst/>
              </a:prstGeom>
              <a:solidFill>
                <a:srgbClr val="FFFF99"/>
              </a:solidFill>
              <a:ln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v-SE" sz="1400" b="1" dirty="0" smtClean="0"/>
                  <a:t>GeoSuite</a:t>
                </a:r>
                <a:endParaRPr lang="sv-SE" sz="1400" b="1" baseline="30000" dirty="0"/>
              </a:p>
            </p:txBody>
          </p:sp>
          <p:sp>
            <p:nvSpPr>
              <p:cNvPr id="68" name="Ellips 67"/>
              <p:cNvSpPr/>
              <p:nvPr/>
            </p:nvSpPr>
            <p:spPr>
              <a:xfrm>
                <a:off x="347472" y="944678"/>
                <a:ext cx="1069848" cy="559946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v-SE" sz="1400" b="1" dirty="0" smtClean="0"/>
                  <a:t>SGF fält</a:t>
                </a:r>
                <a:endParaRPr lang="sv-SE" sz="1400" b="1" dirty="0"/>
              </a:p>
            </p:txBody>
          </p:sp>
          <p:pic>
            <p:nvPicPr>
              <p:cNvPr id="69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7192" y="1016974"/>
                <a:ext cx="1427359" cy="415355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3" name="Magnetskiva 72"/>
              <p:cNvSpPr/>
              <p:nvPr/>
            </p:nvSpPr>
            <p:spPr>
              <a:xfrm>
                <a:off x="4079970" y="917773"/>
                <a:ext cx="740033" cy="613757"/>
              </a:xfrm>
              <a:prstGeom prst="flowChartMagneticDisk">
                <a:avLst/>
              </a:prstGeom>
              <a:gradFill flip="none" rotWithShape="1">
                <a:gsLst>
                  <a:gs pos="0">
                    <a:srgbClr val="66CCFF">
                      <a:tint val="66000"/>
                      <a:satMod val="160000"/>
                    </a:srgbClr>
                  </a:gs>
                  <a:gs pos="50000">
                    <a:srgbClr val="66CCFF">
                      <a:tint val="44500"/>
                      <a:satMod val="160000"/>
                    </a:srgbClr>
                  </a:gs>
                  <a:gs pos="100000">
                    <a:srgbClr val="66CCFF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v-SE" sz="1200" b="1" dirty="0" smtClean="0"/>
              </a:p>
            </p:txBody>
          </p:sp>
          <p:sp>
            <p:nvSpPr>
              <p:cNvPr id="95" name="Rektangel 94"/>
              <p:cNvSpPr/>
              <p:nvPr/>
            </p:nvSpPr>
            <p:spPr>
              <a:xfrm>
                <a:off x="4136228" y="1415357"/>
                <a:ext cx="629895" cy="240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v-SE" sz="1000" b="1" dirty="0" smtClean="0">
                    <a:solidFill>
                      <a:srgbClr val="0000FF"/>
                    </a:solidFill>
                    <a:latin typeface="+mj-lt"/>
                  </a:rPr>
                  <a:t>Tittskåp</a:t>
                </a:r>
                <a:endParaRPr lang="sv-SE" sz="1000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97" name="Rektangel 96"/>
              <p:cNvSpPr/>
              <p:nvPr/>
            </p:nvSpPr>
            <p:spPr>
              <a:xfrm>
                <a:off x="6075846" y="1086152"/>
                <a:ext cx="93326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200" b="1" dirty="0" smtClean="0">
                    <a:solidFill>
                      <a:srgbClr val="FF0000"/>
                    </a:solidFill>
                  </a:rPr>
                  <a:t>WMS</a:t>
                </a:r>
                <a:r>
                  <a:rPr lang="sv-SE" sz="1400" b="1" baseline="-25000" dirty="0" smtClean="0">
                    <a:solidFill>
                      <a:srgbClr val="FF0000"/>
                    </a:solidFill>
                  </a:rPr>
                  <a:t>borrhål</a:t>
                </a:r>
                <a:endParaRPr lang="sv-SE" sz="1400" baseline="-25000" dirty="0"/>
              </a:p>
            </p:txBody>
          </p:sp>
          <p:cxnSp>
            <p:nvCxnSpPr>
              <p:cNvPr id="103" name="Rak pil 102"/>
              <p:cNvCxnSpPr/>
              <p:nvPr/>
            </p:nvCxnSpPr>
            <p:spPr>
              <a:xfrm>
                <a:off x="1417320" y="1224651"/>
                <a:ext cx="418376" cy="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5" name="Rektangel 124"/>
              <p:cNvSpPr/>
              <p:nvPr/>
            </p:nvSpPr>
            <p:spPr>
              <a:xfrm>
                <a:off x="3270670" y="1081059"/>
                <a:ext cx="260914" cy="287185"/>
              </a:xfrm>
              <a:prstGeom prst="rect">
                <a:avLst/>
              </a:prstGeom>
              <a:solidFill>
                <a:srgbClr val="FFFF99"/>
              </a:solidFill>
              <a:ln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sz="1400" b="1" baseline="30000" dirty="0"/>
              </a:p>
            </p:txBody>
          </p:sp>
          <p:cxnSp>
            <p:nvCxnSpPr>
              <p:cNvPr id="147457" name="Rak 147456"/>
              <p:cNvCxnSpPr>
                <a:stCxn id="67" idx="3"/>
                <a:endCxn id="125" idx="1"/>
              </p:cNvCxnSpPr>
              <p:nvPr/>
            </p:nvCxnSpPr>
            <p:spPr bwMode="auto">
              <a:xfrm>
                <a:off x="2898648" y="1224652"/>
                <a:ext cx="372022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459" name="Rak 147458"/>
              <p:cNvCxnSpPr>
                <a:stCxn id="125" idx="3"/>
                <a:endCxn id="73" idx="2"/>
              </p:cNvCxnSpPr>
              <p:nvPr/>
            </p:nvCxnSpPr>
            <p:spPr bwMode="auto">
              <a:xfrm>
                <a:off x="3531584" y="1224652"/>
                <a:ext cx="54838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461" name="Rak 147460"/>
              <p:cNvCxnSpPr>
                <a:stCxn id="73" idx="4"/>
                <a:endCxn id="97" idx="1"/>
              </p:cNvCxnSpPr>
              <p:nvPr/>
            </p:nvCxnSpPr>
            <p:spPr bwMode="auto">
              <a:xfrm>
                <a:off x="4820003" y="1224652"/>
                <a:ext cx="125584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466" name="Rak 147465"/>
              <p:cNvCxnSpPr>
                <a:stCxn id="97" idx="3"/>
                <a:endCxn id="69" idx="1"/>
              </p:cNvCxnSpPr>
              <p:nvPr/>
            </p:nvCxnSpPr>
            <p:spPr bwMode="auto">
              <a:xfrm>
                <a:off x="7009115" y="1224652"/>
                <a:ext cx="45807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751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97" y="1866900"/>
              <a:ext cx="1173758" cy="1000125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510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719" y="1866899"/>
              <a:ext cx="1148349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8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31" y="1866899"/>
              <a:ext cx="4067175" cy="28046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7472" name="Vinklad  147471"/>
            <p:cNvCxnSpPr>
              <a:stCxn id="73" idx="0"/>
              <a:endCxn id="67" idx="0"/>
            </p:cNvCxnSpPr>
            <p:nvPr/>
          </p:nvCxnSpPr>
          <p:spPr bwMode="auto">
            <a:xfrm rot="16200000" flipV="1">
              <a:off x="3349830" y="241276"/>
              <a:ext cx="41300" cy="2082815"/>
            </a:xfrm>
            <a:prstGeom prst="bentConnector3">
              <a:avLst>
                <a:gd name="adj1" fmla="val 749053"/>
              </a:avLst>
            </a:prstGeom>
            <a:noFill/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6639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501819"/>
            <a:ext cx="990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WMS-tjänster och Geoteknisk Sektorsportal på Nationella Geodataportalen (geodata.se)</a:t>
            </a:r>
            <a:endParaRPr lang="sv-SE" sz="2400" b="1" dirty="0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332815"/>
            <a:ext cx="8421518" cy="522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0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-9525" y="2201863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 dirty="0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-9525" y="5953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Tx/>
              <a:buFontTx/>
              <a:buNone/>
            </a:pPr>
            <a:endParaRPr lang="sv-SE" sz="1800" dirty="0"/>
          </a:p>
        </p:txBody>
      </p:sp>
      <p:pic>
        <p:nvPicPr>
          <p:cNvPr id="1658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4" y="963484"/>
            <a:ext cx="7219832" cy="46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0" y="501819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Geoteknisk Sektorsportal</a:t>
            </a:r>
            <a:endParaRPr lang="sv-SE" sz="2400" b="1" dirty="0"/>
          </a:p>
        </p:txBody>
      </p:sp>
      <p:pic>
        <p:nvPicPr>
          <p:cNvPr id="1658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3" y="4088253"/>
            <a:ext cx="3933825" cy="24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-9525" y="2201863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 dirty="0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-9525" y="5953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Tx/>
              <a:buFontTx/>
              <a:buNone/>
            </a:pPr>
            <a:endParaRPr lang="sv-SE" sz="1800" dirty="0"/>
          </a:p>
        </p:txBody>
      </p:sp>
      <p:sp>
        <p:nvSpPr>
          <p:cNvPr id="7" name="Rektangel 6"/>
          <p:cNvSpPr/>
          <p:nvPr/>
        </p:nvSpPr>
        <p:spPr>
          <a:xfrm>
            <a:off x="0" y="501819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Andra webbGISapplikationer</a:t>
            </a:r>
            <a:endParaRPr lang="sv-SE" sz="2400" b="1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4" y="963484"/>
            <a:ext cx="7121477" cy="43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5" name="Picture 3" descr="DSCF2313_redigerad-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83" y="3609975"/>
            <a:ext cx="3952942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01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-38100" y="479425"/>
            <a:ext cx="7558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57263"/>
            <a:r>
              <a:rPr lang="sv-SE" sz="2400" b="1" dirty="0" smtClean="0"/>
              <a:t>Projektets resurssida </a:t>
            </a:r>
            <a:r>
              <a:rPr lang="sv-SE" sz="2400" dirty="0">
                <a:hlinkClick r:id="rId2"/>
              </a:rPr>
              <a:t>http://gis.swedgeo.se/startgsp</a:t>
            </a:r>
            <a:r>
              <a:rPr lang="sv-SE" sz="2400" b="1" dirty="0"/>
              <a:t> </a:t>
            </a:r>
          </a:p>
        </p:txBody>
      </p:sp>
      <p:pic>
        <p:nvPicPr>
          <p:cNvPr id="1679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5" y="1007765"/>
            <a:ext cx="7343640" cy="5667375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61988"/>
            <a:ext cx="9577387" cy="5888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">
  <a:themeElements>
    <a:clrScheme name="SGI-OH 15">
      <a:dk1>
        <a:srgbClr val="333333"/>
      </a:dk1>
      <a:lt1>
        <a:srgbClr val="FFFFFF"/>
      </a:lt1>
      <a:dk2>
        <a:srgbClr val="0066CC"/>
      </a:dk2>
      <a:lt2>
        <a:srgbClr val="DDDDDD"/>
      </a:lt2>
      <a:accent1>
        <a:srgbClr val="85DA46"/>
      </a:accent1>
      <a:accent2>
        <a:srgbClr val="0066CC"/>
      </a:accent2>
      <a:accent3>
        <a:srgbClr val="FFFFFF"/>
      </a:accent3>
      <a:accent4>
        <a:srgbClr val="2A2A2A"/>
      </a:accent4>
      <a:accent5>
        <a:srgbClr val="C2EAB0"/>
      </a:accent5>
      <a:accent6>
        <a:srgbClr val="005CB9"/>
      </a:accent6>
      <a:hlink>
        <a:srgbClr val="336699"/>
      </a:hlink>
      <a:folHlink>
        <a:srgbClr val="FF9900"/>
      </a:folHlink>
    </a:clrScheme>
    <a:fontScheme name="SGI-OH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sv-SE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sv-SE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GI-O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3">
        <a:dk1>
          <a:srgbClr val="808080"/>
        </a:dk1>
        <a:lt1>
          <a:srgbClr val="FFFFFF"/>
        </a:lt1>
        <a:dk2>
          <a:srgbClr val="000000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14">
        <a:dk1>
          <a:srgbClr val="808080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15">
        <a:dk1>
          <a:srgbClr val="333333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2A2A2A"/>
        </a:accent4>
        <a:accent5>
          <a:srgbClr val="C2EAB0"/>
        </a:accent5>
        <a:accent6>
          <a:srgbClr val="005CB9"/>
        </a:accent6>
        <a:hlink>
          <a:srgbClr val="33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SGI-OH</Template>
  <TotalTime>2999</TotalTime>
  <Words>158</Words>
  <Application>Microsoft Office PowerPoint</Application>
  <PresentationFormat>A4 (210 x 297 mm)</PresentationFormat>
  <Paragraphs>34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aaa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carhul</dc:creator>
  <cp:lastModifiedBy>Mats Öberg</cp:lastModifiedBy>
  <cp:revision>323</cp:revision>
  <dcterms:created xsi:type="dcterms:W3CDTF">2009-01-27T15:59:09Z</dcterms:created>
  <dcterms:modified xsi:type="dcterms:W3CDTF">2012-11-05T14:02:42Z</dcterms:modified>
</cp:coreProperties>
</file>