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98" r:id="rId4"/>
    <p:sldId id="291" r:id="rId5"/>
    <p:sldId id="285" r:id="rId6"/>
    <p:sldId id="288" r:id="rId7"/>
    <p:sldId id="290" r:id="rId8"/>
    <p:sldId id="292" r:id="rId9"/>
    <p:sldId id="293" r:id="rId10"/>
    <p:sldId id="294" r:id="rId11"/>
    <p:sldId id="295" r:id="rId12"/>
    <p:sldId id="29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>
      <p:cViewPr>
        <p:scale>
          <a:sx n="100" d="100"/>
          <a:sy n="100" d="100"/>
        </p:scale>
        <p:origin x="-21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mats.oberg@swedgeo.se/SGI/2016-09-26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bohusr&#228;ddningstj&#228;nstf&#246;rbund.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rtj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51520" y="148478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Webbaserade GIS-verktyg för räddningstjänsten vid georelaterade (geologi/geoteknik) naturolyckor</a:t>
            </a:r>
          </a:p>
          <a:p>
            <a:pPr algn="ctr"/>
            <a:r>
              <a:rPr lang="sv-SE" sz="3600" b="1" dirty="0" smtClean="0"/>
              <a:t>&amp;</a:t>
            </a:r>
          </a:p>
          <a:p>
            <a:pPr algn="ctr"/>
            <a:r>
              <a:rPr lang="sv-SE" sz="3600" b="1" dirty="0" err="1" smtClean="0"/>
              <a:t>TiB</a:t>
            </a:r>
            <a:r>
              <a:rPr lang="sv-SE" sz="3600" b="1" dirty="0" smtClean="0"/>
              <a:t> på SGI</a:t>
            </a:r>
          </a:p>
          <a:p>
            <a:pPr algn="ctr"/>
            <a:r>
              <a:rPr lang="sv-SE" sz="3600" b="1" dirty="0" smtClean="0"/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69" y="6230172"/>
            <a:ext cx="2049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SGI, +46 709730129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827569" y="6230172"/>
            <a:ext cx="364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GEOFORUM2016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Uppsala, session 2A, 4 </a:t>
            </a:r>
            <a:r>
              <a:rPr lang="en-US" sz="1400" b="1" dirty="0" err="1" smtClean="0">
                <a:solidFill>
                  <a:srgbClr val="FF0000"/>
                </a:solidFill>
              </a:rPr>
              <a:t>okt</a:t>
            </a:r>
            <a:r>
              <a:rPr lang="en-US" sz="1400" b="1" dirty="0" smtClean="0">
                <a:solidFill>
                  <a:srgbClr val="FF0000"/>
                </a:solidFill>
              </a:rPr>
              <a:t> 2016 </a:t>
            </a:r>
            <a:endParaRPr lang="sv-SE" sz="1400" b="1" dirty="0">
              <a:solidFill>
                <a:srgbClr val="FF0000"/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-41643" y="6165304"/>
            <a:ext cx="918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2559"/>
            <a:ext cx="7307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1(2)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814803"/>
            <a:ext cx="6843454" cy="5966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872669"/>
            <a:ext cx="7100664" cy="568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72559"/>
            <a:ext cx="732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2(2)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07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2559"/>
            <a:ext cx="8402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Backup </a:t>
            </a:r>
            <a:r>
              <a:rPr lang="sv-SE" sz="2000" b="1" dirty="0" err="1" smtClean="0"/>
              <a:t>offline</a:t>
            </a:r>
            <a:r>
              <a:rPr lang="sv-SE" sz="2000" b="1" dirty="0" smtClean="0"/>
              <a:t> i </a:t>
            </a:r>
            <a:r>
              <a:rPr lang="sv-SE" sz="2000" b="1" dirty="0" smtClean="0"/>
              <a:t>QGIS-</a:t>
            </a:r>
            <a:r>
              <a:rPr lang="sv-SE" sz="2000" b="1" dirty="0" err="1" smtClean="0"/>
              <a:t>app</a:t>
            </a:r>
            <a:r>
              <a:rPr lang="sv-SE" sz="2000" b="1" dirty="0" smtClean="0"/>
              <a:t> för ”GEOSTAB” </a:t>
            </a:r>
            <a:r>
              <a:rPr lang="sv-SE" sz="2000" b="1" dirty="0" smtClean="0"/>
              <a:t>– alla jordarter och LM NH-data mm</a:t>
            </a:r>
            <a:endParaRPr lang="sv-SE" sz="2000" dirty="0"/>
          </a:p>
        </p:txBody>
      </p:sp>
      <p:pic>
        <p:nvPicPr>
          <p:cNvPr id="1026" name="Picture 2" descr="C:\Users\matobe\AppData\Local\Microsoft\Windows\Temporary Internet Files\Content.Outlook\I352ZN1Y\qgis_offline_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669"/>
            <a:ext cx="8784976" cy="5655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8" y="10525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3" y="4044950"/>
            <a:ext cx="3168162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4" y="1052513"/>
            <a:ext cx="2249365" cy="4995862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6589836" y="6008688"/>
            <a:ext cx="214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http://gis.swedgeo.se/skred/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(~1482,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82062" y="3654425"/>
            <a:ext cx="2985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Surte 1950</a:t>
            </a:r>
            <a:r>
              <a:rPr lang="sv-SE" sz="1000" dirty="0"/>
              <a:t>, 1 </a:t>
            </a:r>
            <a:r>
              <a:rPr lang="sv-SE" sz="1000" dirty="0" smtClean="0"/>
              <a:t>död, </a:t>
            </a:r>
            <a:r>
              <a:rPr lang="sv-SE" sz="1000" dirty="0"/>
              <a:t>300 </a:t>
            </a:r>
            <a:r>
              <a:rPr lang="sv-SE" sz="1000" dirty="0" smtClean="0"/>
              <a:t>hemlösa, </a:t>
            </a:r>
            <a:r>
              <a:rPr lang="sv-SE" sz="1000" dirty="0"/>
              <a:t>30 </a:t>
            </a:r>
            <a:r>
              <a:rPr lang="sv-SE" sz="1000" dirty="0" smtClean="0"/>
              <a:t>skadade hus</a:t>
            </a:r>
            <a:endParaRPr lang="sv-SE" sz="1000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3966797" y="366871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82062" y="6465888"/>
            <a:ext cx="4180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Mkr</a:t>
            </a:r>
          </a:p>
          <a:p>
            <a:pPr eaLnBrk="1" hangingPunct="1"/>
            <a:r>
              <a:rPr lang="sv-SE" sz="1000" dirty="0"/>
              <a:t>Trigger: </a:t>
            </a:r>
            <a:r>
              <a:rPr lang="sv-SE" sz="1000" dirty="0" smtClean="0"/>
              <a:t>felaktig placering av fyllnadsmassor (mekanisk utlösare alltså)</a:t>
            </a:r>
            <a:endParaRPr lang="sv-SE" sz="1000" dirty="0"/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09079" y="404828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6220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\HOME\jimhed\__BILDER\Till Mats\SGI_Exempel_GÄU_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5870"/>
            <a:ext cx="2560304" cy="24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858161" y="2204864"/>
            <a:ext cx="17323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dirty="0" smtClean="0"/>
              <a:t>3D-visualisering </a:t>
            </a:r>
          </a:p>
          <a:p>
            <a:r>
              <a:rPr lang="sv-SE" dirty="0" smtClean="0"/>
              <a:t>(gis.swedgeo.se)</a:t>
            </a:r>
            <a:endParaRPr lang="en-US" dirty="0"/>
          </a:p>
        </p:txBody>
      </p:sp>
      <p:grpSp>
        <p:nvGrpSpPr>
          <p:cNvPr id="3" name="Grupp 2"/>
          <p:cNvGrpSpPr/>
          <p:nvPr/>
        </p:nvGrpSpPr>
        <p:grpSpPr>
          <a:xfrm>
            <a:off x="0" y="443905"/>
            <a:ext cx="2989477" cy="2755593"/>
            <a:chOff x="0" y="548680"/>
            <a:chExt cx="2989477" cy="2755593"/>
          </a:xfrm>
        </p:grpSpPr>
        <p:sp>
          <p:nvSpPr>
            <p:cNvPr id="6" name="Rektangel 5"/>
            <p:cNvSpPr/>
            <p:nvPr/>
          </p:nvSpPr>
          <p:spPr>
            <a:xfrm>
              <a:off x="0" y="548680"/>
              <a:ext cx="2986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Klimat- och </a:t>
              </a:r>
              <a:r>
                <a:rPr lang="sv-SE" dirty="0" err="1" smtClean="0"/>
                <a:t>sårbarhetsutredn</a:t>
              </a:r>
              <a:r>
                <a:rPr lang="sv-SE" dirty="0" smtClean="0"/>
                <a:t>.</a:t>
              </a:r>
            </a:p>
          </p:txBody>
        </p:sp>
        <p:pic>
          <p:nvPicPr>
            <p:cNvPr id="3078" name="Picture 6" descr="\\fileserv\HOME\jimhed\__BILDER\Till Mats\SGI_Exempel_Ko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18012"/>
              <a:ext cx="2881973" cy="23862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 3"/>
          <p:cNvGrpSpPr/>
          <p:nvPr/>
        </p:nvGrpSpPr>
        <p:grpSpPr>
          <a:xfrm>
            <a:off x="3075832" y="443905"/>
            <a:ext cx="3112721" cy="2746300"/>
            <a:chOff x="3075832" y="548680"/>
            <a:chExt cx="3112721" cy="2746300"/>
          </a:xfrm>
        </p:grpSpPr>
        <p:pic>
          <p:nvPicPr>
            <p:cNvPr id="3079" name="Picture 7" descr="\\fileserv\HOME\jimhed\__BILDER\Till Mats\SGI_Exempel_MSB_moränkarter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84" y="908719"/>
              <a:ext cx="3006069" cy="23862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ktangel 10"/>
            <p:cNvSpPr/>
            <p:nvPr/>
          </p:nvSpPr>
          <p:spPr>
            <a:xfrm>
              <a:off x="3075832" y="548680"/>
              <a:ext cx="2687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Markstabilitetsutredningar</a:t>
              </a:r>
              <a:endParaRPr lang="en-US" dirty="0"/>
            </a:p>
          </p:txBody>
        </p:sp>
      </p:grpSp>
      <p:pic>
        <p:nvPicPr>
          <p:cNvPr id="3077" name="Picture 5" descr="\\fileserv\HOME\jimhed\__BILDER\Till Mats\SGI_Exempel_DAF_strandero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65854"/>
            <a:ext cx="2933650" cy="2452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6362700" y="3351707"/>
            <a:ext cx="2405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Stranderosion m h a </a:t>
            </a:r>
          </a:p>
          <a:p>
            <a:r>
              <a:rPr lang="sv-SE" dirty="0" smtClean="0"/>
              <a:t>DAF (med LM, SGU, </a:t>
            </a:r>
            <a:r>
              <a:rPr lang="sv-SE" dirty="0" err="1" smtClean="0"/>
              <a:t>Lst</a:t>
            </a:r>
            <a:r>
              <a:rPr lang="sv-SE" dirty="0" smtClean="0"/>
              <a:t>)</a:t>
            </a:r>
            <a:endParaRPr lang="en-US" dirty="0"/>
          </a:p>
        </p:txBody>
      </p:sp>
      <p:grpSp>
        <p:nvGrpSpPr>
          <p:cNvPr id="7" name="Grupp 6"/>
          <p:cNvGrpSpPr/>
          <p:nvPr/>
        </p:nvGrpSpPr>
        <p:grpSpPr>
          <a:xfrm>
            <a:off x="0" y="3362508"/>
            <a:ext cx="5330974" cy="3150260"/>
            <a:chOff x="0" y="3362508"/>
            <a:chExt cx="5330974" cy="3150260"/>
          </a:xfrm>
        </p:grpSpPr>
        <p:sp>
          <p:nvSpPr>
            <p:cNvPr id="12" name="Rektangel 11"/>
            <p:cNvSpPr/>
            <p:nvPr/>
          </p:nvSpPr>
          <p:spPr>
            <a:xfrm>
              <a:off x="0" y="3362508"/>
              <a:ext cx="468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Geokalkyl, ber. grundförstärkningskostnader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3" y="3731840"/>
              <a:ext cx="5226981" cy="2780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8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Drift 2016: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t.v. inom ramen för SGI 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TiB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(tjänsteman i beredskap) </a:t>
            </a:r>
            <a:endParaRPr lang="sv-SE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-14086" y="1118784"/>
            <a:ext cx="9158086" cy="5322882"/>
            <a:chOff x="-14086" y="1118784"/>
            <a:chExt cx="9158086" cy="5322882"/>
          </a:xfrm>
        </p:grpSpPr>
        <p:pic>
          <p:nvPicPr>
            <p:cNvPr id="13" name="Picture 2" descr="http://www.swedgeo.se/imagevault/publishedmedia/vi2603sg9p0u8jcq3tu3/Scandinav_DMAK_BirgerLal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86" y="1118784"/>
              <a:ext cx="9158086" cy="443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atshållare för innehåll 2"/>
            <p:cNvSpPr txBox="1">
              <a:spLocks/>
            </p:cNvSpPr>
            <p:nvPr/>
          </p:nvSpPr>
          <p:spPr>
            <a:xfrm>
              <a:off x="653792" y="3863157"/>
              <a:ext cx="7341116" cy="25785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v-SE" sz="2000" b="1" dirty="0" err="1" smtClean="0"/>
                <a:t>TiB</a:t>
              </a:r>
              <a:r>
                <a:rPr lang="sv-SE" sz="2000" b="1" dirty="0" smtClean="0"/>
                <a:t> på SGI (fr. o. m. 1 dec 2015)</a:t>
              </a:r>
            </a:p>
            <a:p>
              <a:r>
                <a:rPr lang="sv-SE" sz="2000" dirty="0" smtClean="0"/>
                <a:t>Tillgänglig på telefon alla timmar, alla dagar i veckan</a:t>
              </a:r>
            </a:p>
            <a:p>
              <a:r>
                <a:rPr lang="sv-SE" sz="2000" dirty="0" smtClean="0"/>
                <a:t>Återkoppla vid larm inom 15 minuter</a:t>
              </a:r>
            </a:p>
            <a:p>
              <a:r>
                <a:rPr lang="sv-SE" sz="2000" dirty="0" smtClean="0"/>
                <a:t>Redo för </a:t>
              </a:r>
              <a:r>
                <a:rPr lang="sv-SE" sz="2000" dirty="0" err="1" smtClean="0"/>
                <a:t>Lync</a:t>
              </a:r>
              <a:r>
                <a:rPr lang="sv-SE" sz="2000" dirty="0" smtClean="0"/>
                <a:t>-/telefonmöte med andra instanser inom en timme</a:t>
              </a:r>
            </a:p>
            <a:p>
              <a:r>
                <a:rPr lang="sv-SE" sz="2000" dirty="0" smtClean="0"/>
                <a:t>Vid behov, bedömt i samspel mellan SGI och Räddningstjänst, infinna sig på plats</a:t>
              </a:r>
            </a:p>
            <a:p>
              <a:r>
                <a:rPr lang="sv-SE" sz="2000" dirty="0" smtClean="0"/>
                <a:t>Räddningstjänsten når SGI:s </a:t>
              </a:r>
              <a:r>
                <a:rPr lang="sv-SE" sz="2000" dirty="0" err="1" smtClean="0"/>
                <a:t>TiB</a:t>
              </a:r>
              <a:r>
                <a:rPr lang="sv-SE" sz="2000" dirty="0" smtClean="0"/>
                <a:t> via SOS Alarm</a:t>
              </a:r>
              <a:endParaRPr lang="sv-SE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2" y="1226506"/>
              <a:ext cx="1680834" cy="2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0"/>
            <p:cNvSpPr/>
            <p:nvPr/>
          </p:nvSpPr>
          <p:spPr>
            <a:xfrm>
              <a:off x="7143263" y="1226506"/>
              <a:ext cx="18822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800" dirty="0"/>
                <a:t>Foto: Birger Lallo/Skandinav Bildbyrå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moderna 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Skräddarsydda men likväl utvecklingsbara -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/>
              <a:t>”-</a:t>
            </a:r>
            <a:r>
              <a:rPr lang="sv-SE" sz="2000" dirty="0" smtClean="0"/>
              <a:t>lösningar. 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surfplatt, mobil) och fältanpassade med responsiv design, har GPS-stöd mm. Central lagring av aktiva lager (räddningstjänsternas och stabsfunktionernas expertanteckningar).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458"/>
            <a:ext cx="6486525" cy="6303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876256" y="617204"/>
            <a:ext cx="2114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http://</a:t>
            </a:r>
            <a:r>
              <a:rPr lang="sv-SE" sz="1400" dirty="0" smtClean="0">
                <a:hlinkClick r:id="rId3"/>
              </a:rPr>
              <a:t>gis.swedgeo.se/rtj/</a:t>
            </a: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17737" y="2904549"/>
            <a:ext cx="734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 </a:t>
            </a:r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6200" y="6449973"/>
            <a:ext cx="493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All historik sparas; SGI sköter drift och </a:t>
            </a:r>
            <a:r>
              <a:rPr lang="sv-SE" sz="1200" dirty="0" err="1" smtClean="0"/>
              <a:t>admin</a:t>
            </a:r>
            <a:r>
              <a:rPr lang="sv-SE" sz="1200" dirty="0"/>
              <a:t>;</a:t>
            </a:r>
            <a:r>
              <a:rPr lang="sv-SE" sz="1200" dirty="0" smtClean="0"/>
              <a:t> kommunikation till RTJ och </a:t>
            </a:r>
            <a:r>
              <a:rPr lang="sv-SE" sz="1200" dirty="0" err="1" smtClean="0"/>
              <a:t>Lst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398</Words>
  <Application>Microsoft Office PowerPoint</Application>
  <PresentationFormat>Bildspel på skärmen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273</cp:revision>
  <cp:lastPrinted>2016-09-26T12:13:58Z</cp:lastPrinted>
  <dcterms:created xsi:type="dcterms:W3CDTF">2013-06-26T10:22:31Z</dcterms:created>
  <dcterms:modified xsi:type="dcterms:W3CDTF">2016-09-26T13:09:42Z</dcterms:modified>
</cp:coreProperties>
</file>