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7" r:id="rId3"/>
    <p:sldId id="298" r:id="rId4"/>
    <p:sldId id="291" r:id="rId5"/>
    <p:sldId id="300" r:id="rId6"/>
    <p:sldId id="285" r:id="rId7"/>
    <p:sldId id="301" r:id="rId8"/>
    <p:sldId id="288" r:id="rId9"/>
    <p:sldId id="290" r:id="rId10"/>
    <p:sldId id="303" r:id="rId11"/>
    <p:sldId id="302" r:id="rId12"/>
    <p:sldId id="292" r:id="rId13"/>
    <p:sldId id="293" r:id="rId14"/>
    <p:sldId id="294" r:id="rId15"/>
    <p:sldId id="295" r:id="rId16"/>
    <p:sldId id="29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210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11/18/2016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mats.oberg@swedgeo.se/SGI/2016-11-18</a:t>
            </a:r>
            <a:endParaRPr lang="sv-SE" sz="800" dirty="0" smtClean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is.swedgeo.se/skred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wedgeo.se/sv/samhallsplanering--sakerhet/granskning-och-remiss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edgeo.se/sv/vagledning-i-arbetet/fororenade-omraden/" TargetMode="External"/><Relationship Id="rId2" Type="http://schemas.openxmlformats.org/officeDocument/2006/relationships/hyperlink" Target="http://www.swedgeo.se/sv/samhallsplanering--sakerhet/korttidsstod-radgivnin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hyperlink" Target="http://skl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www.bohusr&#228;ddningstj&#228;nstf&#246;rbund.s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wedgeo.se/rtj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ga.swedgeo.se/rtj/histori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611560" y="148366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Sammanfattning av SGI (och delvis SGU) webbapplikationer och WMS-er som stöd till Räddningstjänst vid ras/skred/erosion och kemspill i känslig mark.</a:t>
            </a:r>
            <a:endParaRPr lang="sv-SE" sz="3600" b="1" dirty="0" smtClean="0"/>
          </a:p>
          <a:p>
            <a:pPr algn="ctr"/>
            <a:r>
              <a:rPr lang="sv-SE" sz="3600" b="1" dirty="0" smtClean="0"/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1869" y="6230172"/>
            <a:ext cx="2049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Mats Öberg, GIS-</a:t>
            </a:r>
            <a:r>
              <a:rPr lang="en-US" sz="1400" b="1" dirty="0" err="1" smtClean="0">
                <a:solidFill>
                  <a:srgbClr val="FF0000"/>
                </a:solidFill>
              </a:rPr>
              <a:t>arkitekt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SGI, +46 709730129</a:t>
            </a:r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827569" y="6230172"/>
            <a:ext cx="3649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MSB/RTOG </a:t>
            </a:r>
            <a:r>
              <a:rPr lang="en-US" sz="1400" b="1" dirty="0" err="1" smtClean="0">
                <a:solidFill>
                  <a:srgbClr val="FF0000"/>
                </a:solidFill>
              </a:rPr>
              <a:t>möte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Karlstad, 29 </a:t>
            </a:r>
            <a:r>
              <a:rPr lang="en-US" sz="1400" b="1" dirty="0" err="1" smtClean="0">
                <a:solidFill>
                  <a:srgbClr val="FF0000"/>
                </a:solidFill>
              </a:rPr>
              <a:t>nov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2016 </a:t>
            </a:r>
            <a:endParaRPr lang="sv-SE" sz="1400" b="1" dirty="0">
              <a:solidFill>
                <a:srgbClr val="FF0000"/>
              </a:solidFill>
            </a:endParaRPr>
          </a:p>
        </p:txBody>
      </p:sp>
      <p:cxnSp>
        <p:nvCxnSpPr>
          <p:cNvPr id="7" name="Rak 6"/>
          <p:cNvCxnSpPr/>
          <p:nvPr/>
        </p:nvCxnSpPr>
        <p:spPr>
          <a:xfrm>
            <a:off x="-41643" y="6165304"/>
            <a:ext cx="91856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7"/>
          <p:cNvSpPr>
            <a:spLocks noChangeArrowheads="1"/>
          </p:cNvSpPr>
          <p:nvPr/>
        </p:nvSpPr>
        <p:spPr bwMode="auto">
          <a:xfrm>
            <a:off x="0" y="4218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Vissa ingående lager från LST, Naturvårdsverket</a:t>
            </a:r>
            <a:endParaRPr lang="sv-SE" sz="2800" b="1" baseline="30000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208"/>
          <a:stretch/>
        </p:blipFill>
        <p:spPr bwMode="auto">
          <a:xfrm>
            <a:off x="2578895" y="1001985"/>
            <a:ext cx="6184105" cy="5622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8" r="1782"/>
          <a:stretch/>
        </p:blipFill>
        <p:spPr bwMode="auto">
          <a:xfrm>
            <a:off x="114300" y="1001986"/>
            <a:ext cx="2273579" cy="5622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219575" y="6223763"/>
            <a:ext cx="4443589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sz="1200" dirty="0" smtClean="0">
                <a:solidFill>
                  <a:prstClr val="black"/>
                </a:solidFill>
              </a:rPr>
              <a:t>De flesta lager  är öppna och listade på geodata.se/Geodataportalen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3748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817737" y="2904549"/>
            <a:ext cx="734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DEMO / </a:t>
            </a:r>
            <a:r>
              <a:rPr lang="sv-SE" sz="3200" b="1" dirty="0" err="1" smtClean="0"/>
              <a:t>skärmdumpar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826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2706" y="28575"/>
            <a:ext cx="9036883" cy="6591299"/>
            <a:chOff x="92706" y="28575"/>
            <a:chExt cx="9036883" cy="65912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" y="621517"/>
              <a:ext cx="8498843" cy="5998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ruta 9"/>
            <p:cNvSpPr txBox="1"/>
            <p:nvPr/>
          </p:nvSpPr>
          <p:spPr>
            <a:xfrm>
              <a:off x="7296150" y="28575"/>
              <a:ext cx="1833439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RTJ FÄLT</a:t>
              </a:r>
              <a:endParaRPr lang="en-US" sz="2000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400" y="2360750"/>
              <a:ext cx="2707731" cy="122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296150" y="28575"/>
            <a:ext cx="183343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GEOSTAB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4788"/>
            <a:ext cx="8987541" cy="481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6200" y="6449973"/>
            <a:ext cx="4935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All historik sparas; SGI sköter drift och </a:t>
            </a:r>
            <a:r>
              <a:rPr lang="sv-SE" sz="1200" dirty="0" err="1" smtClean="0"/>
              <a:t>admin</a:t>
            </a:r>
            <a:r>
              <a:rPr lang="sv-SE" sz="1200" dirty="0"/>
              <a:t>;</a:t>
            </a:r>
            <a:r>
              <a:rPr lang="sv-SE" sz="1200" dirty="0" smtClean="0"/>
              <a:t> kommunikation till RTJ och </a:t>
            </a:r>
            <a:r>
              <a:rPr lang="sv-SE" sz="1200" dirty="0" err="1" smtClean="0"/>
              <a:t>Lst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52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2559"/>
            <a:ext cx="7307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Lista över ingående WMS-lager i RTJ FÄLT/GEOSTAB/VAKASTAB 1(2)</a:t>
            </a:r>
            <a:endParaRPr lang="sv-S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814803"/>
            <a:ext cx="6843454" cy="5966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872669"/>
            <a:ext cx="7100664" cy="568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72559"/>
            <a:ext cx="7323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Lista över ingående WMS-lager i RTJ FÄLT/GEOSTAB/VAKASTAB 2(2)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07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72559"/>
            <a:ext cx="8402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Backup </a:t>
            </a:r>
            <a:r>
              <a:rPr lang="sv-SE" sz="2000" b="1" dirty="0" err="1" smtClean="0"/>
              <a:t>offline</a:t>
            </a:r>
            <a:r>
              <a:rPr lang="sv-SE" sz="2000" b="1" dirty="0" smtClean="0"/>
              <a:t> i QGIS-</a:t>
            </a:r>
            <a:r>
              <a:rPr lang="sv-SE" sz="2000" b="1" dirty="0" err="1" smtClean="0"/>
              <a:t>app</a:t>
            </a:r>
            <a:r>
              <a:rPr lang="sv-SE" sz="2000" b="1" dirty="0" smtClean="0"/>
              <a:t> för ”GEOSTAB” – alla jordarter och LM NH-data mm</a:t>
            </a:r>
            <a:endParaRPr lang="sv-SE" sz="2000" dirty="0"/>
          </a:p>
        </p:txBody>
      </p:sp>
      <p:pic>
        <p:nvPicPr>
          <p:cNvPr id="1026" name="Picture 2" descr="C:\Users\matobe\AppData\Local\Microsoft\Windows\Temporary Internet Files\Content.Outlook\I352ZN1Y\qgis_offline_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2669"/>
            <a:ext cx="8784976" cy="5655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2232248" cy="4929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11" descr="tuve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58" y="1052513"/>
            <a:ext cx="2284534" cy="26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 descr="smårödsk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3" y="4044950"/>
            <a:ext cx="3168162" cy="243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7" descr="surte1_redigera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3625"/>
            <a:ext cx="3540369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ktangel 8"/>
          <p:cNvSpPr>
            <a:spLocks noChangeArrowheads="1"/>
          </p:cNvSpPr>
          <p:nvPr/>
        </p:nvSpPr>
        <p:spPr bwMode="auto">
          <a:xfrm>
            <a:off x="0" y="504826"/>
            <a:ext cx="358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Vad arbetar SGI med? </a:t>
            </a:r>
            <a:endParaRPr lang="sv-SE" sz="2400" b="1" dirty="0"/>
          </a:p>
        </p:txBody>
      </p:sp>
      <p:sp>
        <p:nvSpPr>
          <p:cNvPr id="4103" name="textruta 1"/>
          <p:cNvSpPr txBox="1">
            <a:spLocks noChangeArrowheads="1"/>
          </p:cNvSpPr>
          <p:nvPr/>
        </p:nvSpPr>
        <p:spPr bwMode="auto">
          <a:xfrm>
            <a:off x="6589836" y="6008688"/>
            <a:ext cx="21483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 smtClean="0"/>
              <a:t>Från </a:t>
            </a:r>
            <a:r>
              <a:rPr lang="sv-SE" sz="1000" dirty="0">
                <a:hlinkClick r:id="rId6"/>
              </a:rPr>
              <a:t>http://gis.swedgeo.se/skred/</a:t>
            </a:r>
            <a:r>
              <a:rPr lang="sv-SE" sz="1000" dirty="0"/>
              <a:t> </a:t>
            </a:r>
          </a:p>
          <a:p>
            <a:pPr eaLnBrk="1" hangingPunct="1"/>
            <a:r>
              <a:rPr lang="sv-SE" sz="1000" dirty="0" smtClean="0"/>
              <a:t>(~</a:t>
            </a:r>
            <a:r>
              <a:rPr lang="sv-SE" sz="1000" dirty="0" smtClean="0"/>
              <a:t>1500</a:t>
            </a:r>
            <a:r>
              <a:rPr lang="sv-SE" sz="1000" dirty="0" smtClean="0"/>
              <a:t>, </a:t>
            </a:r>
            <a:r>
              <a:rPr lang="sv-SE" sz="1000" dirty="0" err="1" smtClean="0"/>
              <a:t>jmfr</a:t>
            </a:r>
            <a:r>
              <a:rPr lang="sv-SE" sz="1000" dirty="0" smtClean="0"/>
              <a:t>. Norge </a:t>
            </a:r>
            <a:r>
              <a:rPr lang="sv-SE" sz="1000" dirty="0"/>
              <a:t>&gt;10.000) </a:t>
            </a:r>
          </a:p>
        </p:txBody>
      </p:sp>
      <p:sp>
        <p:nvSpPr>
          <p:cNvPr id="4104" name="textruta 11"/>
          <p:cNvSpPr txBox="1">
            <a:spLocks noChangeArrowheads="1"/>
          </p:cNvSpPr>
          <p:nvPr/>
        </p:nvSpPr>
        <p:spPr bwMode="auto">
          <a:xfrm>
            <a:off x="82062" y="3654425"/>
            <a:ext cx="29851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Surte 1950</a:t>
            </a:r>
            <a:r>
              <a:rPr lang="sv-SE" sz="1000" dirty="0"/>
              <a:t>, 1 </a:t>
            </a:r>
            <a:r>
              <a:rPr lang="sv-SE" sz="1000" dirty="0" smtClean="0"/>
              <a:t>död, </a:t>
            </a:r>
            <a:r>
              <a:rPr lang="sv-SE" sz="1000" dirty="0"/>
              <a:t>300 </a:t>
            </a:r>
            <a:r>
              <a:rPr lang="sv-SE" sz="1000" dirty="0" smtClean="0"/>
              <a:t>hemlösa, </a:t>
            </a:r>
            <a:r>
              <a:rPr lang="sv-SE" sz="1000" dirty="0"/>
              <a:t>30 </a:t>
            </a:r>
            <a:r>
              <a:rPr lang="sv-SE" sz="1000" dirty="0" smtClean="0"/>
              <a:t>skadade hus</a:t>
            </a:r>
            <a:endParaRPr lang="sv-SE" sz="1000" dirty="0"/>
          </a:p>
        </p:txBody>
      </p:sp>
      <p:sp>
        <p:nvSpPr>
          <p:cNvPr id="4105" name="textruta 12"/>
          <p:cNvSpPr txBox="1">
            <a:spLocks noChangeArrowheads="1"/>
          </p:cNvSpPr>
          <p:nvPr/>
        </p:nvSpPr>
        <p:spPr bwMode="auto">
          <a:xfrm>
            <a:off x="3966797" y="3668713"/>
            <a:ext cx="2127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Tuve 1977</a:t>
            </a:r>
            <a:r>
              <a:rPr lang="sv-SE" sz="1000" dirty="0"/>
              <a:t>, 9 </a:t>
            </a:r>
            <a:r>
              <a:rPr lang="sv-SE" sz="1000" dirty="0" smtClean="0"/>
              <a:t>döda, </a:t>
            </a:r>
            <a:r>
              <a:rPr lang="sv-SE" sz="1000" dirty="0"/>
              <a:t>300 </a:t>
            </a:r>
            <a:r>
              <a:rPr lang="sv-SE" sz="1000" dirty="0" smtClean="0"/>
              <a:t>skadade</a:t>
            </a:r>
            <a:endParaRPr lang="sv-SE" sz="1000" dirty="0"/>
          </a:p>
        </p:txBody>
      </p:sp>
      <p:sp>
        <p:nvSpPr>
          <p:cNvPr id="4106" name="textruta 13"/>
          <p:cNvSpPr txBox="1">
            <a:spLocks noChangeArrowheads="1"/>
          </p:cNvSpPr>
          <p:nvPr/>
        </p:nvSpPr>
        <p:spPr bwMode="auto">
          <a:xfrm>
            <a:off x="82062" y="6465888"/>
            <a:ext cx="4180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Småröd</a:t>
            </a:r>
            <a:r>
              <a:rPr lang="sv-SE" sz="1000" b="1" dirty="0"/>
              <a:t> 2006</a:t>
            </a:r>
            <a:r>
              <a:rPr lang="sv-SE" sz="1000" dirty="0"/>
              <a:t>, </a:t>
            </a:r>
            <a:r>
              <a:rPr lang="sv-SE" sz="1000" dirty="0" smtClean="0"/>
              <a:t>samhällskostnad </a:t>
            </a:r>
            <a:r>
              <a:rPr lang="sv-SE" sz="1000" dirty="0"/>
              <a:t>&gt; 500 Mkr</a:t>
            </a:r>
          </a:p>
          <a:p>
            <a:pPr eaLnBrk="1" hangingPunct="1"/>
            <a:r>
              <a:rPr lang="sv-SE" sz="1000" dirty="0"/>
              <a:t>Trigger: </a:t>
            </a:r>
            <a:r>
              <a:rPr lang="sv-SE" sz="1000" dirty="0" smtClean="0"/>
              <a:t>felaktig placering av fyllnadsmassor (mekanisk utlösare alltså)</a:t>
            </a:r>
            <a:endParaRPr lang="sv-SE" sz="1000" dirty="0"/>
          </a:p>
        </p:txBody>
      </p:sp>
      <p:sp>
        <p:nvSpPr>
          <p:cNvPr id="4107" name="Rektangel 1"/>
          <p:cNvSpPr>
            <a:spLocks noChangeArrowheads="1"/>
          </p:cNvSpPr>
          <p:nvPr/>
        </p:nvSpPr>
        <p:spPr bwMode="auto">
          <a:xfrm>
            <a:off x="3409079" y="4048284"/>
            <a:ext cx="3133132" cy="25545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Geoteknik</a:t>
            </a:r>
            <a:r>
              <a:rPr lang="sv-SE" sz="1600" dirty="0"/>
              <a:t> </a:t>
            </a:r>
            <a:r>
              <a:rPr lang="sv-SE" sz="1600" dirty="0" smtClean="0"/>
              <a:t>är läran </a:t>
            </a:r>
            <a:r>
              <a:rPr lang="sv-SE" sz="1600" dirty="0"/>
              <a:t>om jord och bergs tekniska egenskaper samt dess </a:t>
            </a:r>
            <a:r>
              <a:rPr lang="sv-SE" sz="1600" dirty="0" smtClean="0"/>
              <a:t>tillämpning vid främst </a:t>
            </a:r>
            <a:r>
              <a:rPr lang="sv-SE" sz="1600" dirty="0"/>
              <a:t>byggnads- och </a:t>
            </a:r>
            <a:r>
              <a:rPr lang="sv-SE" sz="1600" dirty="0" smtClean="0"/>
              <a:t>anläggnings-verksamhet</a:t>
            </a:r>
          </a:p>
          <a:p>
            <a:endParaRPr lang="sv-SE" sz="1600" dirty="0"/>
          </a:p>
          <a:p>
            <a:r>
              <a:rPr lang="sv-SE" sz="1600" b="1" dirty="0" smtClean="0"/>
              <a:t>SGI</a:t>
            </a:r>
            <a:r>
              <a:rPr lang="sv-SE" sz="1600" dirty="0" smtClean="0"/>
              <a:t> utreder potentiella skred-riskområden, </a:t>
            </a:r>
            <a:r>
              <a:rPr lang="sv-SE" sz="1600" dirty="0" err="1" smtClean="0"/>
              <a:t>bl</a:t>
            </a:r>
            <a:r>
              <a:rPr lang="sv-SE" sz="1600" dirty="0" smtClean="0"/>
              <a:t> a </a:t>
            </a:r>
            <a:r>
              <a:rPr lang="sv-SE" sz="1600" dirty="0" err="1" smtClean="0"/>
              <a:t>mht</a:t>
            </a:r>
            <a:r>
              <a:rPr lang="sv-SE" sz="1600" dirty="0" smtClean="0"/>
              <a:t> klimat-förändringar. (Risk = sannolikhet * konsekvenser)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4161500" y="1583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Uppdrag: Minska </a:t>
            </a:r>
            <a:r>
              <a:rPr lang="sv-SE" sz="1200" dirty="0">
                <a:solidFill>
                  <a:schemeClr val="bg1"/>
                </a:solidFill>
              </a:rPr>
              <a:t>riskerna för ras, skred och stranderosion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gis.swedgeo.se/skred/images/erosion_illustration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362200" cy="140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erv\HOME\jimhed\__BILDER\Till Mats\SGI_Exempel_GÄU_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5870"/>
            <a:ext cx="2560304" cy="24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858161" y="2204864"/>
            <a:ext cx="17323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dirty="0" smtClean="0"/>
              <a:t>3D-visualisering </a:t>
            </a:r>
          </a:p>
          <a:p>
            <a:r>
              <a:rPr lang="sv-SE" dirty="0" smtClean="0"/>
              <a:t>(gis.swedgeo.se)</a:t>
            </a:r>
            <a:endParaRPr lang="en-US" dirty="0"/>
          </a:p>
        </p:txBody>
      </p:sp>
      <p:grpSp>
        <p:nvGrpSpPr>
          <p:cNvPr id="3" name="Grupp 2"/>
          <p:cNvGrpSpPr/>
          <p:nvPr/>
        </p:nvGrpSpPr>
        <p:grpSpPr>
          <a:xfrm>
            <a:off x="0" y="443905"/>
            <a:ext cx="2989477" cy="2755593"/>
            <a:chOff x="0" y="548680"/>
            <a:chExt cx="2989477" cy="2755593"/>
          </a:xfrm>
        </p:grpSpPr>
        <p:sp>
          <p:nvSpPr>
            <p:cNvPr id="6" name="Rektangel 5"/>
            <p:cNvSpPr/>
            <p:nvPr/>
          </p:nvSpPr>
          <p:spPr>
            <a:xfrm>
              <a:off x="0" y="548680"/>
              <a:ext cx="2986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/>
                <a:t>Klimat- och </a:t>
              </a:r>
              <a:r>
                <a:rPr lang="sv-SE" dirty="0" err="1" smtClean="0"/>
                <a:t>sårbarhetsutredn</a:t>
              </a:r>
              <a:r>
                <a:rPr lang="sv-SE" dirty="0" smtClean="0"/>
                <a:t>.</a:t>
              </a:r>
            </a:p>
          </p:txBody>
        </p:sp>
        <p:pic>
          <p:nvPicPr>
            <p:cNvPr id="3078" name="Picture 6" descr="\\fileserv\HOME\jimhed\__BILDER\Till Mats\SGI_Exempel_Ko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18012"/>
              <a:ext cx="2881973" cy="23862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 3"/>
          <p:cNvGrpSpPr/>
          <p:nvPr/>
        </p:nvGrpSpPr>
        <p:grpSpPr>
          <a:xfrm>
            <a:off x="3075832" y="443905"/>
            <a:ext cx="3112721" cy="2746300"/>
            <a:chOff x="3075832" y="548680"/>
            <a:chExt cx="3112721" cy="2746300"/>
          </a:xfrm>
        </p:grpSpPr>
        <p:pic>
          <p:nvPicPr>
            <p:cNvPr id="3079" name="Picture 7" descr="\\fileserv\HOME\jimhed\__BILDER\Till Mats\SGI_Exempel_MSB_moränkarter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484" y="908719"/>
              <a:ext cx="3006069" cy="23862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ktangel 10"/>
            <p:cNvSpPr/>
            <p:nvPr/>
          </p:nvSpPr>
          <p:spPr>
            <a:xfrm>
              <a:off x="3075832" y="548680"/>
              <a:ext cx="2687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/>
                <a:t>Markstabilitetsutredningar</a:t>
              </a:r>
              <a:endParaRPr lang="en-US" dirty="0"/>
            </a:p>
          </p:txBody>
        </p:sp>
      </p:grpSp>
      <p:pic>
        <p:nvPicPr>
          <p:cNvPr id="3077" name="Picture 5" descr="\\fileserv\HOME\jimhed\__BILDER\Till Mats\SGI_Exempel_DAF_stranderos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965854"/>
            <a:ext cx="2933650" cy="24529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6362700" y="3351707"/>
            <a:ext cx="2405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Stranderosion m h a </a:t>
            </a:r>
          </a:p>
          <a:p>
            <a:r>
              <a:rPr lang="sv-SE" dirty="0" smtClean="0"/>
              <a:t>DAF (med LM, SGU, </a:t>
            </a:r>
            <a:r>
              <a:rPr lang="sv-SE" dirty="0" err="1" smtClean="0"/>
              <a:t>Lst</a:t>
            </a:r>
            <a:r>
              <a:rPr lang="sv-SE" dirty="0" smtClean="0"/>
              <a:t>)</a:t>
            </a:r>
            <a:endParaRPr lang="en-US" dirty="0"/>
          </a:p>
        </p:txBody>
      </p:sp>
      <p:grpSp>
        <p:nvGrpSpPr>
          <p:cNvPr id="7" name="Grupp 6"/>
          <p:cNvGrpSpPr/>
          <p:nvPr/>
        </p:nvGrpSpPr>
        <p:grpSpPr>
          <a:xfrm>
            <a:off x="0" y="3362508"/>
            <a:ext cx="5330974" cy="3150260"/>
            <a:chOff x="0" y="3362508"/>
            <a:chExt cx="5330974" cy="3150260"/>
          </a:xfrm>
        </p:grpSpPr>
        <p:sp>
          <p:nvSpPr>
            <p:cNvPr id="12" name="Rektangel 11"/>
            <p:cNvSpPr/>
            <p:nvPr/>
          </p:nvSpPr>
          <p:spPr>
            <a:xfrm>
              <a:off x="0" y="3362508"/>
              <a:ext cx="46855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/>
                <a:t>Geokalkyl, ber. grundförstärkningskostnader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3" y="3731840"/>
              <a:ext cx="5226981" cy="2780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78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Drift 2016: 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t.v. inom ramen för SGI </a:t>
            </a:r>
            <a:r>
              <a:rPr lang="sv-SE" sz="28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TiB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sv-SE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(tjänsteman i beredskap) </a:t>
            </a:r>
            <a:endParaRPr lang="sv-SE" sz="2000" b="1" dirty="0" smtClean="0">
              <a:solidFill>
                <a:prstClr val="black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-14086" y="1118784"/>
            <a:ext cx="9158086" cy="4960733"/>
            <a:chOff x="-14086" y="1118784"/>
            <a:chExt cx="9158086" cy="4960733"/>
          </a:xfrm>
        </p:grpSpPr>
        <p:pic>
          <p:nvPicPr>
            <p:cNvPr id="13" name="Picture 2" descr="http://www.swedgeo.se/imagevault/publishedmedia/vi2603sg9p0u8jcq3tu3/Scandinav_DMAK_BirgerLall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86" y="1118784"/>
              <a:ext cx="9158086" cy="443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Platshållare för innehåll 2"/>
            <p:cNvSpPr txBox="1">
              <a:spLocks/>
            </p:cNvSpPr>
            <p:nvPr/>
          </p:nvSpPr>
          <p:spPr>
            <a:xfrm>
              <a:off x="687268" y="3501008"/>
              <a:ext cx="7341116" cy="257850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sv-SE" sz="2000" b="1" dirty="0" err="1" smtClean="0"/>
                <a:t>TiB</a:t>
              </a:r>
              <a:r>
                <a:rPr lang="sv-SE" sz="2000" b="1" dirty="0" smtClean="0"/>
                <a:t> på SGI (fr. o. m. 1 dec 2015)</a:t>
              </a:r>
            </a:p>
            <a:p>
              <a:r>
                <a:rPr lang="sv-SE" sz="2000" dirty="0" smtClean="0"/>
                <a:t>Tillgänglig på telefon alla timmar, alla dagar i veckan</a:t>
              </a:r>
            </a:p>
            <a:p>
              <a:r>
                <a:rPr lang="sv-SE" sz="2000" dirty="0" smtClean="0"/>
                <a:t>Återkoppla vid larm inom 15 minuter</a:t>
              </a:r>
            </a:p>
            <a:p>
              <a:r>
                <a:rPr lang="sv-SE" sz="2000" dirty="0" smtClean="0"/>
                <a:t>Redo för </a:t>
              </a:r>
              <a:r>
                <a:rPr lang="sv-SE" sz="2000" dirty="0" err="1" smtClean="0"/>
                <a:t>Lync</a:t>
              </a:r>
              <a:r>
                <a:rPr lang="sv-SE" sz="2000" dirty="0" smtClean="0"/>
                <a:t>-/telefonmöte med andra instanser inom en timme</a:t>
              </a:r>
            </a:p>
            <a:p>
              <a:r>
                <a:rPr lang="sv-SE" sz="2000" dirty="0" smtClean="0"/>
                <a:t>Vid behov, bedömt i samspel mellan SGI och Räddningstjänst, infinna sig på plats</a:t>
              </a:r>
            </a:p>
            <a:p>
              <a:r>
                <a:rPr lang="sv-SE" sz="2000" dirty="0" smtClean="0"/>
                <a:t>Räddningstjänsten når SGI:s </a:t>
              </a:r>
              <a:r>
                <a:rPr lang="sv-SE" sz="2000" dirty="0" err="1" smtClean="0"/>
                <a:t>TiB</a:t>
              </a:r>
              <a:r>
                <a:rPr lang="sv-SE" sz="2000" dirty="0" smtClean="0"/>
                <a:t> via SOS Alarm</a:t>
              </a:r>
              <a:endParaRPr lang="sv-SE" sz="2000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2" y="1226506"/>
              <a:ext cx="1680834" cy="25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ktangel 20"/>
            <p:cNvSpPr/>
            <p:nvPr/>
          </p:nvSpPr>
          <p:spPr>
            <a:xfrm>
              <a:off x="7143263" y="1226506"/>
              <a:ext cx="18822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800" dirty="0"/>
                <a:t>Foto: Birger Lallo/Skandinav Bildbyrå</a:t>
              </a:r>
            </a:p>
          </p:txBody>
        </p:sp>
      </p:grpSp>
      <p:sp>
        <p:nvSpPr>
          <p:cNvPr id="2" name="textruta 1"/>
          <p:cNvSpPr txBox="1"/>
          <p:nvPr/>
        </p:nvSpPr>
        <p:spPr>
          <a:xfrm>
            <a:off x="129843" y="6296620"/>
            <a:ext cx="8474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I övrigt: </a:t>
            </a:r>
            <a:r>
              <a:rPr lang="sv-SE" sz="1400" dirty="0" err="1" smtClean="0"/>
              <a:t>SGI’s</a:t>
            </a:r>
            <a:r>
              <a:rPr lang="sv-SE" sz="1400" dirty="0"/>
              <a:t> </a:t>
            </a:r>
            <a:r>
              <a:rPr lang="sv-SE" sz="1400" dirty="0" smtClean="0"/>
              <a:t>myndighetsfunktion </a:t>
            </a:r>
            <a:r>
              <a:rPr lang="sv-SE" sz="1400" dirty="0"/>
              <a:t>granskar </a:t>
            </a:r>
            <a:r>
              <a:rPr lang="sv-SE" sz="1400" dirty="0" smtClean="0"/>
              <a:t>detalj- </a:t>
            </a:r>
            <a:r>
              <a:rPr lang="sv-SE" sz="1400" dirty="0"/>
              <a:t>och </a:t>
            </a:r>
            <a:r>
              <a:rPr lang="sv-SE" sz="1400" dirty="0" smtClean="0"/>
              <a:t>översiktsplaner </a:t>
            </a:r>
            <a:r>
              <a:rPr lang="sv-SE" sz="1400" dirty="0" err="1" smtClean="0"/>
              <a:t>m.a.p</a:t>
            </a:r>
            <a:r>
              <a:rPr lang="sv-SE" sz="1400" dirty="0" smtClean="0"/>
              <a:t>. geotekniska säkerhetsfrågor, se </a:t>
            </a:r>
            <a:r>
              <a:rPr lang="sv-SE" sz="1400" dirty="0" smtClean="0">
                <a:hlinkClick r:id="rId4"/>
              </a:rPr>
              <a:t>http</a:t>
            </a:r>
            <a:r>
              <a:rPr lang="sv-SE" sz="1400" dirty="0">
                <a:hlinkClick r:id="rId4"/>
              </a:rPr>
              <a:t>://www.swedgeo.se/sv/samhallsplanering--sakerhet/granskning-och-remisser</a:t>
            </a:r>
            <a:r>
              <a:rPr lang="sv-SE" sz="1400" dirty="0" smtClean="0">
                <a:hlinkClick r:id="rId4"/>
              </a:rPr>
              <a:t>/</a:t>
            </a:r>
            <a:endParaRPr lang="sv-SE" sz="14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5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err="1" smtClean="0">
                <a:solidFill>
                  <a:prstClr val="black"/>
                </a:solidFill>
              </a:rPr>
              <a:t>SGI’s</a:t>
            </a:r>
            <a:r>
              <a:rPr lang="sv-SE" sz="2800" b="1" dirty="0" smtClean="0">
                <a:solidFill>
                  <a:prstClr val="black"/>
                </a:solidFill>
              </a:rPr>
              <a:t> miljöstöd</a:t>
            </a:r>
            <a:endParaRPr lang="sv-SE" sz="2000" b="1" dirty="0" smtClean="0">
              <a:solidFill>
                <a:prstClr val="black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9512" y="1124744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Korttidsstöd – Förorenade områden och </a:t>
            </a:r>
            <a:r>
              <a:rPr lang="sv-SE" sz="2000" b="1" dirty="0" smtClean="0"/>
              <a:t>Deponering </a:t>
            </a:r>
            <a:r>
              <a:rPr lang="sv-SE" sz="2000" dirty="0" smtClean="0"/>
              <a:t>SGI </a:t>
            </a:r>
            <a:r>
              <a:rPr lang="sv-SE" sz="2000" dirty="0"/>
              <a:t>erbjuder </a:t>
            </a:r>
            <a:r>
              <a:rPr lang="sv-SE" sz="2000" b="1" dirty="0"/>
              <a:t>kortfattad</a:t>
            </a:r>
            <a:r>
              <a:rPr lang="sv-SE" sz="2000" dirty="0"/>
              <a:t> kostnadsfri rådgivning till samtliga länsstyrelser och kommuner i arbetet med bidrags- och </a:t>
            </a:r>
            <a:r>
              <a:rPr lang="sv-SE" sz="2000" dirty="0" smtClean="0"/>
              <a:t>tillsynsärenden, se </a:t>
            </a:r>
            <a:r>
              <a:rPr lang="sv-SE" sz="2000" dirty="0">
                <a:hlinkClick r:id="rId2"/>
              </a:rPr>
              <a:t>http://www.swedgeo.se/sv/samhallsplanering--sakerhet/korttidsstod-radgivning/</a:t>
            </a:r>
            <a:r>
              <a:rPr lang="sv-SE" sz="2000" dirty="0"/>
              <a:t> </a:t>
            </a:r>
          </a:p>
          <a:p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98959" y="2719055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I</a:t>
            </a:r>
            <a:r>
              <a:rPr lang="sv-SE" sz="2000" dirty="0" smtClean="0"/>
              <a:t>nformation om </a:t>
            </a:r>
            <a:r>
              <a:rPr lang="sv-SE" sz="2000" dirty="0" err="1" smtClean="0"/>
              <a:t>SGI’s</a:t>
            </a:r>
            <a:r>
              <a:rPr lang="sv-SE" sz="2000" dirty="0" smtClean="0"/>
              <a:t> arbete med </a:t>
            </a:r>
            <a:r>
              <a:rPr lang="sv-SE" sz="2000" b="1" dirty="0" smtClean="0"/>
              <a:t>Förorenade områden</a:t>
            </a:r>
            <a:r>
              <a:rPr lang="sv-SE" sz="2000" dirty="0" smtClean="0"/>
              <a:t>, se  </a:t>
            </a:r>
            <a:r>
              <a:rPr lang="sv-SE" sz="2000" dirty="0" smtClean="0">
                <a:hlinkClick r:id="rId3"/>
              </a:rPr>
              <a:t>http</a:t>
            </a:r>
            <a:r>
              <a:rPr lang="sv-SE" sz="2000" dirty="0">
                <a:hlinkClick r:id="rId3"/>
              </a:rPr>
              <a:t>://www.swedgeo.se/sv/vagledning-i-arbetet/fororenade-omraden</a:t>
            </a:r>
            <a:r>
              <a:rPr lang="sv-SE" sz="2000" dirty="0" smtClean="0">
                <a:hlinkClick r:id="rId3"/>
              </a:rPr>
              <a:t>/</a:t>
            </a:r>
            <a:r>
              <a:rPr lang="sv-SE" sz="2000" dirty="0" smtClean="0"/>
              <a:t> </a:t>
            </a:r>
            <a:endParaRPr lang="sv-S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105025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MSB2:4 utvecklingsprojekt 2014-2015</a:t>
            </a:r>
          </a:p>
        </p:txBody>
      </p:sp>
      <p:sp>
        <p:nvSpPr>
          <p:cNvPr id="5" name="Rektangel 4"/>
          <p:cNvSpPr/>
          <p:nvPr/>
        </p:nvSpPr>
        <p:spPr>
          <a:xfrm>
            <a:off x="837256" y="2248755"/>
            <a:ext cx="7623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Sammanställning av data från </a:t>
            </a:r>
            <a:r>
              <a:rPr lang="sv-SE" sz="2000" b="1" dirty="0" smtClean="0"/>
              <a:t>geodata.se/Geodataportalen</a:t>
            </a:r>
            <a:r>
              <a:rPr lang="sv-SE" sz="2000" dirty="0" smtClean="0"/>
              <a:t> samt </a:t>
            </a:r>
            <a:r>
              <a:rPr lang="sv-SE" sz="2000" b="1" dirty="0" smtClean="0"/>
              <a:t>Geodatasamverkan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Tre </a:t>
            </a:r>
            <a:r>
              <a:rPr lang="sv-SE" sz="2000" dirty="0" smtClean="0"/>
              <a:t>moderna rikstäckande webbapplikationer </a:t>
            </a:r>
            <a:r>
              <a:rPr lang="sv-SE" sz="2000" b="1" dirty="0"/>
              <a:t>RTJ FÄLT, </a:t>
            </a:r>
            <a:r>
              <a:rPr lang="sv-SE" sz="2000" b="1" dirty="0" smtClean="0"/>
              <a:t>GEOSTAB och VAKASTAB</a:t>
            </a:r>
            <a:r>
              <a:rPr lang="sv-SE" sz="2000" dirty="0" smtClean="0"/>
              <a:t>. Skräddarsydda men likväl utvecklingsbara - ”ready-</a:t>
            </a:r>
            <a:r>
              <a:rPr lang="sv-SE" sz="2000" dirty="0" err="1" smtClean="0"/>
              <a:t>to</a:t>
            </a:r>
            <a:r>
              <a:rPr lang="sv-SE" sz="2000" dirty="0" smtClean="0"/>
              <a:t>-</a:t>
            </a:r>
            <a:r>
              <a:rPr lang="sv-SE" sz="2000" dirty="0" err="1" smtClean="0"/>
              <a:t>use</a:t>
            </a:r>
            <a:r>
              <a:rPr lang="sv-SE" sz="2000" dirty="0"/>
              <a:t>”-</a:t>
            </a:r>
            <a:r>
              <a:rPr lang="sv-SE" sz="2000" dirty="0" smtClean="0"/>
              <a:t>lösningar. Räddningstjänsten </a:t>
            </a:r>
            <a:r>
              <a:rPr lang="sv-SE" sz="2000" dirty="0"/>
              <a:t>och sakkunniga myndigheter </a:t>
            </a:r>
            <a:r>
              <a:rPr lang="sv-SE" sz="2000" dirty="0" smtClean="0"/>
              <a:t>kan i </a:t>
            </a:r>
            <a:r>
              <a:rPr lang="sv-SE" sz="2000" dirty="0"/>
              <a:t>samverkan bättre </a:t>
            </a:r>
            <a:r>
              <a:rPr lang="sv-SE" sz="2000" dirty="0" smtClean="0"/>
              <a:t>utnyttja </a:t>
            </a:r>
            <a:r>
              <a:rPr lang="sv-SE" sz="2000" dirty="0"/>
              <a:t>befintliga </a:t>
            </a:r>
            <a:r>
              <a:rPr lang="sv-SE" sz="2000" dirty="0" err="1"/>
              <a:t>geodata</a:t>
            </a:r>
            <a:r>
              <a:rPr lang="sv-SE" sz="2000" dirty="0"/>
              <a:t> för att lösa problem och utföra åtgärder vid överhängande fara för </a:t>
            </a:r>
            <a:r>
              <a:rPr lang="sv-SE" sz="2000" b="1" dirty="0"/>
              <a:t>ras, skred, slamströmmar och kemspill i känslig </a:t>
            </a:r>
            <a:r>
              <a:rPr lang="sv-SE" sz="2000" b="1" dirty="0" smtClean="0"/>
              <a:t>mark</a:t>
            </a:r>
            <a:r>
              <a:rPr lang="sv-SE" sz="2000" dirty="0" smtClean="0"/>
              <a:t>. 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Plattformsoberoende (PC, Mac, </a:t>
            </a:r>
            <a:r>
              <a:rPr lang="sv-SE" sz="2000" dirty="0" smtClean="0"/>
              <a:t>surfplatta, </a:t>
            </a:r>
            <a:r>
              <a:rPr lang="sv-SE" sz="2000" dirty="0" smtClean="0"/>
              <a:t>mobil) och fältanpassade med responsiv design, har GPS-stöd mm. Central lagring av aktiva lager (räddningstjänsternas och stabsfunktionernas </a:t>
            </a:r>
            <a:r>
              <a:rPr lang="sv-SE" sz="2000" dirty="0" smtClean="0"/>
              <a:t>expert-anteckningar</a:t>
            </a:r>
            <a:r>
              <a:rPr lang="sv-SE" sz="2000" dirty="0" smtClean="0"/>
              <a:t>).</a:t>
            </a:r>
            <a:endParaRPr lang="sv-SE" sz="2000" dirty="0"/>
          </a:p>
        </p:txBody>
      </p:sp>
      <p:pic>
        <p:nvPicPr>
          <p:cNvPr id="7" name="Picture 2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1"/>
          <a:stretch/>
        </p:blipFill>
        <p:spPr bwMode="auto">
          <a:xfrm>
            <a:off x="6744966" y="1132544"/>
            <a:ext cx="1913259" cy="5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/>
          <p:cNvGrpSpPr>
            <a:grpSpLocks noChangeAspect="1"/>
          </p:cNvGrpSpPr>
          <p:nvPr/>
        </p:nvGrpSpPr>
        <p:grpSpPr>
          <a:xfrm>
            <a:off x="210817" y="1087916"/>
            <a:ext cx="6066158" cy="609239"/>
            <a:chOff x="186703" y="2086176"/>
            <a:chExt cx="8747746" cy="878557"/>
          </a:xfrm>
        </p:grpSpPr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28"/>
            <a:stretch/>
          </p:blipFill>
          <p:spPr bwMode="auto">
            <a:xfrm>
              <a:off x="186703" y="2086176"/>
              <a:ext cx="1942436" cy="87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 7"/>
            <p:cNvGrpSpPr/>
            <p:nvPr/>
          </p:nvGrpSpPr>
          <p:grpSpPr>
            <a:xfrm>
              <a:off x="3686175" y="2275140"/>
              <a:ext cx="5248274" cy="500628"/>
              <a:chOff x="2672097" y="2408117"/>
              <a:chExt cx="6011496" cy="716083"/>
            </a:xfrm>
          </p:grpSpPr>
          <p:pic>
            <p:nvPicPr>
              <p:cNvPr id="2050" name="Picture 2" descr="Startsida">
                <a:hlinkClick r:id="rId4" tooltip="Startsid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r="43968" b="13277"/>
              <a:stretch/>
            </p:blipFill>
            <p:spPr bwMode="auto">
              <a:xfrm>
                <a:off x="2672097" y="2408117"/>
                <a:ext cx="2226479" cy="7160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e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9365" y="2525457"/>
                <a:ext cx="3514228" cy="481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Startsida - Sveriges kommuner och Landsti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235" y="2336184"/>
              <a:ext cx="931793" cy="37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ak 11"/>
          <p:cNvCxnSpPr/>
          <p:nvPr/>
        </p:nvCxnSpPr>
        <p:spPr>
          <a:xfrm>
            <a:off x="0" y="186995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MSB2:4, sökt utvecklingsprojekt 2016</a:t>
            </a:r>
            <a:r>
              <a:rPr lang="sv-SE" sz="2800" b="1" baseline="30000" dirty="0" smtClean="0">
                <a:solidFill>
                  <a:prstClr val="black"/>
                </a:solidFill>
              </a:rPr>
              <a:t>*</a:t>
            </a:r>
            <a:endParaRPr lang="sv-SE" sz="2800" b="1" baseline="30000" dirty="0" smtClean="0">
              <a:solidFill>
                <a:prstClr val="black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46212" y="1124744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Inför 2016 sökte vi (</a:t>
            </a:r>
            <a:r>
              <a:rPr lang="sv-SE" sz="2000" dirty="0" smtClean="0"/>
              <a:t>Lantmäteriet med SGI och SGU som underkonsulter) ett förvaltnings- och kommunikationsprojekt för </a:t>
            </a:r>
            <a:r>
              <a:rPr lang="sv-SE" sz="2000" dirty="0"/>
              <a:t>RTJ FÄLT, GEOSTAB och </a:t>
            </a:r>
            <a:r>
              <a:rPr lang="sv-SE" sz="2000" dirty="0" smtClean="0"/>
              <a:t>VAKASTAB.</a:t>
            </a:r>
            <a:r>
              <a:rPr lang="sv-SE" sz="2000" b="1" dirty="0" smtClean="0"/>
              <a:t> Projektet avslogs. </a:t>
            </a:r>
            <a:r>
              <a:rPr lang="sv-SE" sz="2000" dirty="0" smtClean="0"/>
              <a:t>Likväl tog SGI hand om drift inom ramen för </a:t>
            </a:r>
            <a:r>
              <a:rPr lang="sv-SE" sz="2000" dirty="0" err="1" smtClean="0"/>
              <a:t>TiB</a:t>
            </a:r>
            <a:r>
              <a:rPr lang="sv-SE" sz="2000" dirty="0" smtClean="0"/>
              <a:t>-verksamheten.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r>
              <a:rPr lang="sv-SE" sz="2000" dirty="0" smtClean="0"/>
              <a:t>Innehåll i ansökan:</a:t>
            </a:r>
            <a:endParaRPr lang="sv-SE" sz="2000" b="1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Dubblad teknisk drift SGI + SGU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Kommunikationsplan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I</a:t>
            </a:r>
            <a:r>
              <a:rPr lang="en-GB" sz="2000" dirty="0" err="1" smtClean="0"/>
              <a:t>nteraktiva</a:t>
            </a:r>
            <a:r>
              <a:rPr lang="en-GB" sz="2000" dirty="0" smtClean="0"/>
              <a:t> </a:t>
            </a:r>
            <a:r>
              <a:rPr lang="en-GB" sz="2000" dirty="0" err="1" smtClean="0"/>
              <a:t>webbapplikation</a:t>
            </a:r>
            <a:r>
              <a:rPr lang="en-GB" sz="2000" dirty="0" smtClean="0"/>
              <a:t> </a:t>
            </a:r>
            <a:r>
              <a:rPr lang="en-GB" sz="2000" dirty="0" err="1" smtClean="0"/>
              <a:t>från</a:t>
            </a:r>
            <a:r>
              <a:rPr lang="en-GB" sz="2000" dirty="0" smtClean="0"/>
              <a:t> SGU: “</a:t>
            </a:r>
            <a:r>
              <a:rPr lang="en-GB" sz="2000" dirty="0" err="1" smtClean="0"/>
              <a:t>Från</a:t>
            </a:r>
            <a:r>
              <a:rPr lang="en-GB" sz="2000" dirty="0" smtClean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angiven</a:t>
            </a:r>
            <a:r>
              <a:rPr lang="en-GB" sz="2000" dirty="0"/>
              <a:t> </a:t>
            </a:r>
            <a:r>
              <a:rPr lang="en-GB" sz="2000" dirty="0" err="1"/>
              <a:t>utsläppspunkt</a:t>
            </a:r>
            <a:r>
              <a:rPr lang="en-GB" sz="2000" dirty="0"/>
              <a:t> </a:t>
            </a:r>
            <a:r>
              <a:rPr lang="en-GB" sz="2000" dirty="0" err="1"/>
              <a:t>skall</a:t>
            </a:r>
            <a:r>
              <a:rPr lang="en-GB" sz="2000" dirty="0"/>
              <a:t> man </a:t>
            </a:r>
            <a:r>
              <a:rPr lang="en-GB" sz="2000" dirty="0" err="1"/>
              <a:t>bättre</a:t>
            </a:r>
            <a:r>
              <a:rPr lang="en-GB" sz="2000" dirty="0"/>
              <a:t> </a:t>
            </a:r>
            <a:r>
              <a:rPr lang="en-GB" sz="2000" dirty="0" err="1"/>
              <a:t>kunna</a:t>
            </a:r>
            <a:r>
              <a:rPr lang="en-GB" sz="2000" dirty="0"/>
              <a:t> </a:t>
            </a:r>
            <a:r>
              <a:rPr lang="en-GB" sz="2000" dirty="0" err="1"/>
              <a:t>bedöma</a:t>
            </a:r>
            <a:r>
              <a:rPr lang="en-GB" sz="2000" dirty="0"/>
              <a:t> </a:t>
            </a:r>
            <a:r>
              <a:rPr lang="en-GB" sz="2000" b="1" dirty="0" err="1"/>
              <a:t>hur</a:t>
            </a:r>
            <a:r>
              <a:rPr lang="en-GB" sz="2000" b="1" dirty="0"/>
              <a:t> </a:t>
            </a:r>
            <a:r>
              <a:rPr lang="en-GB" sz="2000" b="1" dirty="0" err="1"/>
              <a:t>ett</a:t>
            </a:r>
            <a:r>
              <a:rPr lang="en-GB" sz="2000" b="1" dirty="0"/>
              <a:t> </a:t>
            </a:r>
            <a:r>
              <a:rPr lang="en-GB" sz="2000" b="1" dirty="0" err="1"/>
              <a:t>förorenande</a:t>
            </a:r>
            <a:r>
              <a:rPr lang="en-GB" sz="2000" b="1" dirty="0"/>
              <a:t> </a:t>
            </a:r>
            <a:r>
              <a:rPr lang="en-GB" sz="2000" b="1" dirty="0" err="1"/>
              <a:t>ämne</a:t>
            </a:r>
            <a:r>
              <a:rPr lang="en-GB" sz="2000" b="1" dirty="0"/>
              <a:t> </a:t>
            </a:r>
            <a:r>
              <a:rPr lang="en-GB" sz="2000" b="1" dirty="0" err="1"/>
              <a:t>sprider</a:t>
            </a:r>
            <a:r>
              <a:rPr lang="en-GB" sz="2000" b="1" dirty="0"/>
              <a:t> sig med </a:t>
            </a:r>
            <a:r>
              <a:rPr lang="en-GB" sz="2000" b="1" dirty="0" err="1"/>
              <a:t>yt</a:t>
            </a:r>
            <a:r>
              <a:rPr lang="en-GB" sz="2000" b="1" dirty="0"/>
              <a:t>- </a:t>
            </a:r>
            <a:r>
              <a:rPr lang="en-GB" sz="2000" b="1" dirty="0" err="1"/>
              <a:t>och</a:t>
            </a:r>
            <a:r>
              <a:rPr lang="en-GB" sz="2000" b="1" dirty="0"/>
              <a:t> </a:t>
            </a:r>
            <a:r>
              <a:rPr lang="en-GB" sz="2000" b="1" dirty="0" err="1"/>
              <a:t>grundvattnet</a:t>
            </a:r>
            <a:r>
              <a:rPr lang="en-GB" sz="2000" dirty="0"/>
              <a:t> </a:t>
            </a:r>
            <a:r>
              <a:rPr lang="en-GB" sz="2000" dirty="0" err="1"/>
              <a:t>framåt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tiden</a:t>
            </a:r>
            <a:r>
              <a:rPr lang="en-GB" sz="2000" dirty="0"/>
              <a:t> (</a:t>
            </a:r>
            <a:r>
              <a:rPr lang="en-GB" sz="2000" dirty="0" err="1"/>
              <a:t>ackumulerad</a:t>
            </a:r>
            <a:r>
              <a:rPr lang="en-GB" sz="2000" dirty="0"/>
              <a:t> </a:t>
            </a:r>
            <a:r>
              <a:rPr lang="en-GB" sz="2000" dirty="0" err="1"/>
              <a:t>spridning</a:t>
            </a:r>
            <a:r>
              <a:rPr lang="en-GB" sz="2000" dirty="0"/>
              <a:t> </a:t>
            </a:r>
            <a:r>
              <a:rPr lang="en-GB" sz="2000" dirty="0" err="1"/>
              <a:t>timme</a:t>
            </a:r>
            <a:r>
              <a:rPr lang="en-GB" sz="2000" dirty="0"/>
              <a:t> </a:t>
            </a:r>
            <a:r>
              <a:rPr lang="en-GB" sz="2000" dirty="0" err="1"/>
              <a:t>för</a:t>
            </a:r>
            <a:r>
              <a:rPr lang="en-GB" sz="2000" dirty="0"/>
              <a:t> </a:t>
            </a:r>
            <a:r>
              <a:rPr lang="en-GB" sz="2000" dirty="0" err="1"/>
              <a:t>timme</a:t>
            </a:r>
            <a:r>
              <a:rPr lang="en-GB" sz="2000" dirty="0"/>
              <a:t> visas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kartan</a:t>
            </a:r>
            <a:r>
              <a:rPr lang="en-GB" sz="2000" dirty="0"/>
              <a:t>). </a:t>
            </a:r>
            <a:r>
              <a:rPr lang="en-GB" sz="2000" dirty="0" err="1"/>
              <a:t>Modellen</a:t>
            </a:r>
            <a:r>
              <a:rPr lang="en-GB" sz="2000" dirty="0"/>
              <a:t> tar </a:t>
            </a:r>
            <a:r>
              <a:rPr lang="en-GB" sz="2000" dirty="0" err="1"/>
              <a:t>hänsyn</a:t>
            </a:r>
            <a:r>
              <a:rPr lang="en-GB" sz="2000" dirty="0"/>
              <a:t> till </a:t>
            </a:r>
            <a:r>
              <a:rPr lang="en-GB" sz="2000" dirty="0" err="1"/>
              <a:t>rådande</a:t>
            </a:r>
            <a:r>
              <a:rPr lang="en-GB" sz="2000" dirty="0"/>
              <a:t> </a:t>
            </a:r>
            <a:r>
              <a:rPr lang="en-GB" sz="2000" dirty="0" err="1"/>
              <a:t>jordartsförhållanden</a:t>
            </a:r>
            <a:r>
              <a:rPr lang="en-GB" sz="2000" dirty="0"/>
              <a:t>. </a:t>
            </a:r>
            <a:r>
              <a:rPr lang="en-GB" sz="2000" dirty="0" err="1"/>
              <a:t>Användare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också</a:t>
            </a:r>
            <a:r>
              <a:rPr lang="en-GB" sz="2000" dirty="0"/>
              <a:t> </a:t>
            </a:r>
            <a:r>
              <a:rPr lang="en-GB" sz="2000" dirty="0" err="1"/>
              <a:t>påföra</a:t>
            </a:r>
            <a:r>
              <a:rPr lang="en-GB" sz="2000" dirty="0"/>
              <a:t> </a:t>
            </a:r>
            <a:r>
              <a:rPr lang="en-GB" sz="2000" dirty="0" err="1"/>
              <a:t>rådande</a:t>
            </a:r>
            <a:r>
              <a:rPr lang="en-GB" sz="2000" dirty="0"/>
              <a:t> </a:t>
            </a:r>
            <a:r>
              <a:rPr lang="en-GB" sz="2000" dirty="0" err="1"/>
              <a:t>nederbördsförhållanden</a:t>
            </a:r>
            <a:r>
              <a:rPr lang="en-GB" sz="2000" dirty="0"/>
              <a:t>, </a:t>
            </a:r>
            <a:r>
              <a:rPr lang="en-GB" sz="2000" dirty="0" err="1"/>
              <a:t>vilket</a:t>
            </a:r>
            <a:r>
              <a:rPr lang="en-GB" sz="2000" dirty="0"/>
              <a:t> </a:t>
            </a:r>
            <a:r>
              <a:rPr lang="en-GB" sz="2000" dirty="0" err="1"/>
              <a:t>också</a:t>
            </a:r>
            <a:r>
              <a:rPr lang="en-GB" sz="2000" dirty="0"/>
              <a:t> </a:t>
            </a:r>
            <a:r>
              <a:rPr lang="en-GB" sz="2000" dirty="0" err="1"/>
              <a:t>påverkar</a:t>
            </a:r>
            <a:r>
              <a:rPr lang="en-GB" sz="2000" dirty="0"/>
              <a:t> </a:t>
            </a:r>
            <a:r>
              <a:rPr lang="en-GB" sz="2000" dirty="0" err="1" smtClean="0"/>
              <a:t>spridningsplymen</a:t>
            </a:r>
            <a:r>
              <a:rPr lang="en-GB" sz="2000" dirty="0" smtClean="0"/>
              <a:t>”</a:t>
            </a:r>
            <a:r>
              <a:rPr lang="en-GB" sz="2000" dirty="0"/>
              <a:t> </a:t>
            </a:r>
            <a:endParaRPr lang="sv-SE" sz="2000" dirty="0"/>
          </a:p>
        </p:txBody>
      </p:sp>
      <p:cxnSp>
        <p:nvCxnSpPr>
          <p:cNvPr id="9" name="Rak 8"/>
          <p:cNvCxnSpPr/>
          <p:nvPr/>
        </p:nvCxnSpPr>
        <p:spPr>
          <a:xfrm>
            <a:off x="0" y="594928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34727" y="6049327"/>
            <a:ext cx="8929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FF0000"/>
                </a:solidFill>
              </a:rPr>
              <a:t>*) (Delvis/helt annan) ansökan 2017: ”</a:t>
            </a:r>
            <a:r>
              <a:rPr lang="sv-SE" sz="1200" b="1" dirty="0" smtClean="0">
                <a:solidFill>
                  <a:srgbClr val="FF0000"/>
                </a:solidFill>
              </a:rPr>
              <a:t>Stöd </a:t>
            </a:r>
            <a:r>
              <a:rPr lang="sv-SE" sz="1200" b="1" dirty="0">
                <a:solidFill>
                  <a:srgbClr val="FF0000"/>
                </a:solidFill>
              </a:rPr>
              <a:t>till Räddningstjänsten och USAR-team i akuta ras- och skredsituationer</a:t>
            </a:r>
            <a:r>
              <a:rPr lang="sv-SE" sz="1200" dirty="0">
                <a:solidFill>
                  <a:srgbClr val="FF0000"/>
                </a:solidFill>
              </a:rPr>
              <a:t> </a:t>
            </a:r>
            <a:r>
              <a:rPr lang="sv-SE" sz="1200" dirty="0" smtClean="0">
                <a:solidFill>
                  <a:srgbClr val="FF0000"/>
                </a:solidFill>
              </a:rPr>
              <a:t> - webbaserade </a:t>
            </a:r>
            <a:r>
              <a:rPr lang="sv-SE" sz="1200" dirty="0">
                <a:solidFill>
                  <a:srgbClr val="FF0000"/>
                </a:solidFill>
              </a:rPr>
              <a:t>GIS-verktyg för generering av markprofil och överslagsberäkning av markstabilitet för riskminskande </a:t>
            </a:r>
            <a:r>
              <a:rPr lang="sv-SE" sz="1200" dirty="0" smtClean="0">
                <a:solidFill>
                  <a:srgbClr val="FF0000"/>
                </a:solidFill>
              </a:rPr>
              <a:t>åtgärder” (Detta är ArcGIS </a:t>
            </a:r>
            <a:r>
              <a:rPr lang="sv-SE" sz="1200" dirty="0" err="1" smtClean="0">
                <a:solidFill>
                  <a:srgbClr val="FF0000"/>
                </a:solidFill>
              </a:rPr>
              <a:t>Geoprocessing</a:t>
            </a:r>
            <a:r>
              <a:rPr lang="sv-SE" sz="1200" dirty="0" smtClean="0">
                <a:solidFill>
                  <a:srgbClr val="FF0000"/>
                </a:solidFill>
              </a:rPr>
              <a:t> Tools implementerade i ArcGIS Online)  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3676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458"/>
            <a:ext cx="6486525" cy="6303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6876256" y="617204"/>
            <a:ext cx="2114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hlinkClick r:id="rId3"/>
              </a:rPr>
              <a:t>http://</a:t>
            </a:r>
            <a:r>
              <a:rPr lang="sv-SE" sz="1400" dirty="0" smtClean="0">
                <a:hlinkClick r:id="rId3"/>
              </a:rPr>
              <a:t>gis.swedgeo.se/rtj/</a:t>
            </a:r>
            <a:r>
              <a:rPr lang="sv-SE" sz="1400" dirty="0" smtClean="0"/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Vissa ingående lager från SGU</a:t>
            </a:r>
            <a:endParaRPr lang="sv-SE" sz="2800" b="1" baseline="30000" dirty="0" smtClean="0">
              <a:solidFill>
                <a:prstClr val="black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6581001"/>
            <a:ext cx="2924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solidFill>
                  <a:prstClr val="black"/>
                </a:solidFill>
              </a:rPr>
              <a:t>Se t </a:t>
            </a:r>
            <a:r>
              <a:rPr lang="sv-SE" sz="1200" dirty="0">
                <a:solidFill>
                  <a:prstClr val="black"/>
                </a:solidFill>
              </a:rPr>
              <a:t>ex </a:t>
            </a:r>
            <a:r>
              <a:rPr lang="sv-SE" sz="1200" dirty="0">
                <a:solidFill>
                  <a:prstClr val="black"/>
                </a:solidFill>
                <a:hlinkClick r:id="rId2"/>
              </a:rPr>
              <a:t>https://bga.swedgeo.se/rtj/historik</a:t>
            </a:r>
            <a:r>
              <a:rPr lang="sv-SE" sz="1200" dirty="0" smtClean="0">
                <a:solidFill>
                  <a:prstClr val="black"/>
                </a:solidFill>
                <a:hlinkClick r:id="rId2"/>
              </a:rPr>
              <a:t>/</a:t>
            </a:r>
            <a:r>
              <a:rPr lang="sv-SE" sz="1200" dirty="0" smtClean="0">
                <a:solidFill>
                  <a:prstClr val="black"/>
                </a:solidFill>
              </a:rPr>
              <a:t> </a:t>
            </a:r>
            <a:endParaRPr lang="sv-SE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3" y="983141"/>
            <a:ext cx="2749148" cy="532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7"/>
          <a:stretch/>
        </p:blipFill>
        <p:spPr bwMode="auto">
          <a:xfrm>
            <a:off x="2982491" y="992666"/>
            <a:ext cx="6037684" cy="5337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4307522" y="5722876"/>
            <a:ext cx="4443589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v-SE" sz="1200" dirty="0" smtClean="0">
                <a:solidFill>
                  <a:prstClr val="black"/>
                </a:solidFill>
              </a:rPr>
              <a:t>De flesta lager  är öppna och listade på geodata.se/Geodataportalen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240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668</Words>
  <Application>Microsoft Office PowerPoint</Application>
  <PresentationFormat>Bildspel på skärmen (4:3)</PresentationFormat>
  <Paragraphs>66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286</cp:revision>
  <cp:lastPrinted>2016-11-18T09:23:18Z</cp:lastPrinted>
  <dcterms:created xsi:type="dcterms:W3CDTF">2013-06-26T10:22:31Z</dcterms:created>
  <dcterms:modified xsi:type="dcterms:W3CDTF">2016-11-18T10:38:30Z</dcterms:modified>
</cp:coreProperties>
</file>