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0" r:id="rId3"/>
    <p:sldId id="285" r:id="rId4"/>
    <p:sldId id="291" r:id="rId5"/>
    <p:sldId id="288" r:id="rId6"/>
    <p:sldId id="289" r:id="rId7"/>
    <p:sldId id="290" r:id="rId8"/>
    <p:sldId id="292" r:id="rId9"/>
    <p:sldId id="293" r:id="rId10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F99"/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6" autoAdjust="0"/>
    <p:restoredTop sz="94660"/>
  </p:normalViewPr>
  <p:slideViewPr>
    <p:cSldViewPr snapToGrid="0">
      <p:cViewPr>
        <p:scale>
          <a:sx n="100" d="100"/>
          <a:sy n="100" d="100"/>
        </p:scale>
        <p:origin x="-2106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766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7890" y="9432766"/>
            <a:ext cx="2945024" cy="4970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2/10/2016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7734-6408-4546-AF7F-032FB6B74F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3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2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2/10/2016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83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mats.oberg@swedgeo.se/SGI/2016-02-10</a:t>
            </a:r>
            <a:endParaRPr lang="sv-SE" sz="800" dirty="0" smtClean="0">
              <a:solidFill>
                <a:schemeClr val="accent1"/>
              </a:solidFill>
            </a:endParaRPr>
          </a:p>
          <a:p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10" name="Picture 31" descr="förslag sid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tx1"/>
                </a:solidFill>
              </a:rPr>
              <a:pPr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hyperlink" Target="http://skl.s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bohusr&#228;ddningstj&#228;nstf&#246;rbund.s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is.swedgeo.se/rtj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1200200" y="1755676"/>
            <a:ext cx="62769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/>
              <a:t>Webbaserade GIS-verktyg för räddningstjänsten vid georelaterade (geologi/geoteknik) naturolyckor</a:t>
            </a:r>
          </a:p>
          <a:p>
            <a:pPr algn="ctr"/>
            <a:r>
              <a:rPr lang="sv-SE" sz="3200" b="1" dirty="0" smtClean="0"/>
              <a:t>&amp;</a:t>
            </a:r>
          </a:p>
          <a:p>
            <a:pPr algn="ctr"/>
            <a:r>
              <a:rPr lang="sv-SE" sz="3200" b="1" dirty="0" err="1" smtClean="0"/>
              <a:t>TiB</a:t>
            </a:r>
            <a:r>
              <a:rPr lang="sv-SE" sz="3200" b="1" dirty="0" smtClean="0"/>
              <a:t> på SGI</a:t>
            </a:r>
          </a:p>
          <a:p>
            <a:pPr algn="ctr"/>
            <a:r>
              <a:rPr lang="sv-SE" sz="3200" b="1" dirty="0" smtClean="0"/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31870" y="5927506"/>
            <a:ext cx="52211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Mats Öberg, </a:t>
            </a:r>
            <a:r>
              <a:rPr lang="en-US" sz="1400" b="1" dirty="0" smtClean="0">
                <a:solidFill>
                  <a:srgbClr val="FF0000"/>
                </a:solidFill>
              </a:rPr>
              <a:t>GIS-</a:t>
            </a:r>
            <a:r>
              <a:rPr lang="en-US" sz="1400" b="1" dirty="0" err="1" smtClean="0">
                <a:solidFill>
                  <a:srgbClr val="FF0000"/>
                </a:solidFill>
              </a:rPr>
              <a:t>arkitekt</a:t>
            </a:r>
            <a:endParaRPr lang="en-US" sz="1400" b="1" dirty="0">
              <a:solidFill>
                <a:srgbClr val="FF000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SGI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+</a:t>
            </a:r>
            <a:r>
              <a:rPr lang="en-US" sz="1400" b="1" dirty="0" smtClean="0">
                <a:solidFill>
                  <a:srgbClr val="FF0000"/>
                </a:solidFill>
              </a:rPr>
              <a:t>46 </a:t>
            </a:r>
            <a:r>
              <a:rPr lang="en-US" sz="1400" b="1" dirty="0" smtClean="0">
                <a:solidFill>
                  <a:srgbClr val="FF0000"/>
                </a:solidFill>
              </a:rPr>
              <a:t>709730129</a:t>
            </a:r>
            <a:endParaRPr lang="sv-SE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511595"/>
            <a:ext cx="86963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/>
              <a:t>Geoteknisk Sektorportal - </a:t>
            </a:r>
            <a:r>
              <a:rPr lang="sv-SE" sz="2800" b="1" dirty="0"/>
              <a:t>nationell datainfrastruktur för tillgång till genomförda geotekniska undersökningar</a:t>
            </a:r>
            <a:r>
              <a:rPr lang="sv-SE" sz="2800" b="1" dirty="0" smtClean="0"/>
              <a:t> </a:t>
            </a:r>
            <a:r>
              <a:rPr lang="sv-SE" sz="2800" b="1" dirty="0" smtClean="0"/>
              <a:t>(MSB2:4 2011-2013)</a:t>
            </a:r>
            <a:endParaRPr lang="sv-SE" sz="2800" b="1" dirty="0"/>
          </a:p>
        </p:txBody>
      </p:sp>
      <p:pic>
        <p:nvPicPr>
          <p:cNvPr id="5122" name="Picture 2" descr="http://gis.swedgeo.se/startgsp/images/arkitektur_enk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76" y="2152072"/>
            <a:ext cx="5893190" cy="44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is.swedgeo.se/startgsp/images/ngdiparte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480475"/>
            <a:ext cx="5138737" cy="48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k 2"/>
          <p:cNvCxnSpPr/>
          <p:nvPr/>
        </p:nvCxnSpPr>
        <p:spPr>
          <a:xfrm>
            <a:off x="0" y="2050932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6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>
                <a:solidFill>
                  <a:prstClr val="black"/>
                </a:solidFill>
              </a:rPr>
              <a:t>MSB2:4 utvecklingsprojekt 2014-2015</a:t>
            </a:r>
            <a:endParaRPr lang="sv-SE" sz="2800" b="1" dirty="0" smtClean="0">
              <a:solidFill>
                <a:prstClr val="black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837256" y="2248755"/>
            <a:ext cx="76237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Sammanställning av data från </a:t>
            </a:r>
            <a:r>
              <a:rPr lang="sv-SE" sz="2000" b="1" dirty="0" smtClean="0"/>
              <a:t>geodata.se/Geodataportalen</a:t>
            </a:r>
            <a:r>
              <a:rPr lang="sv-SE" sz="2000" dirty="0" smtClean="0"/>
              <a:t> </a:t>
            </a:r>
            <a:r>
              <a:rPr lang="sv-SE" sz="2000" dirty="0" smtClean="0"/>
              <a:t>samt </a:t>
            </a:r>
            <a:r>
              <a:rPr lang="sv-SE" sz="2000" b="1" dirty="0" smtClean="0"/>
              <a:t>Geodatasamverkan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Tre </a:t>
            </a:r>
            <a:r>
              <a:rPr lang="sv-SE" sz="2000" dirty="0" smtClean="0"/>
              <a:t>moderna </a:t>
            </a:r>
            <a:r>
              <a:rPr lang="sv-SE" sz="2000" dirty="0" smtClean="0"/>
              <a:t>rikstäckande webbapplikationer </a:t>
            </a:r>
            <a:r>
              <a:rPr lang="sv-SE" sz="2000" b="1" dirty="0"/>
              <a:t>RTJ FÄLT, </a:t>
            </a:r>
            <a:r>
              <a:rPr lang="sv-SE" sz="2000" b="1" dirty="0" smtClean="0"/>
              <a:t>GEOSTAB och VAKASTAB</a:t>
            </a:r>
            <a:r>
              <a:rPr lang="sv-SE" sz="2000" dirty="0" smtClean="0"/>
              <a:t>. Skräddarsydda </a:t>
            </a:r>
            <a:r>
              <a:rPr lang="sv-SE" sz="2000" dirty="0" smtClean="0"/>
              <a:t>men </a:t>
            </a:r>
            <a:r>
              <a:rPr lang="sv-SE" sz="2000" dirty="0" smtClean="0"/>
              <a:t>likväl utvecklingsbara - ”ready-</a:t>
            </a:r>
            <a:r>
              <a:rPr lang="sv-SE" sz="2000" dirty="0" err="1" smtClean="0"/>
              <a:t>to</a:t>
            </a:r>
            <a:r>
              <a:rPr lang="sv-SE" sz="2000" dirty="0" smtClean="0"/>
              <a:t>-</a:t>
            </a:r>
            <a:r>
              <a:rPr lang="sv-SE" sz="2000" dirty="0" err="1" smtClean="0"/>
              <a:t>use</a:t>
            </a:r>
            <a:r>
              <a:rPr lang="sv-SE" sz="2000" dirty="0"/>
              <a:t>”-</a:t>
            </a:r>
            <a:r>
              <a:rPr lang="sv-SE" sz="2000" dirty="0" smtClean="0"/>
              <a:t>lösningar. Räddningstjänsten </a:t>
            </a:r>
            <a:r>
              <a:rPr lang="sv-SE" sz="2000" dirty="0"/>
              <a:t>och sakkunniga myndigheter </a:t>
            </a:r>
            <a:r>
              <a:rPr lang="sv-SE" sz="2000" dirty="0" smtClean="0"/>
              <a:t>kan i </a:t>
            </a:r>
            <a:r>
              <a:rPr lang="sv-SE" sz="2000" dirty="0"/>
              <a:t>samverkan bättre </a:t>
            </a:r>
            <a:r>
              <a:rPr lang="sv-SE" sz="2000" dirty="0" smtClean="0"/>
              <a:t>utnyttja </a:t>
            </a:r>
            <a:r>
              <a:rPr lang="sv-SE" sz="2000" dirty="0"/>
              <a:t>befintliga </a:t>
            </a:r>
            <a:r>
              <a:rPr lang="sv-SE" sz="2000" dirty="0" err="1"/>
              <a:t>geodata</a:t>
            </a:r>
            <a:r>
              <a:rPr lang="sv-SE" sz="2000" dirty="0"/>
              <a:t> för att lösa problem och utföra åtgärder vid överhängande fara för </a:t>
            </a:r>
            <a:r>
              <a:rPr lang="sv-SE" sz="2000" b="1" dirty="0"/>
              <a:t>ras, skred, slamströmmar och kemspill i känslig </a:t>
            </a:r>
            <a:r>
              <a:rPr lang="sv-SE" sz="2000" b="1" dirty="0" smtClean="0"/>
              <a:t>mark</a:t>
            </a:r>
            <a:r>
              <a:rPr lang="sv-SE" sz="2000" dirty="0" smtClean="0"/>
              <a:t>.  </a:t>
            </a:r>
          </a:p>
          <a:p>
            <a:pPr marL="285750" indent="-285750">
              <a:buFont typeface="Arial" panose="020B0604020202090204" pitchFamily="34" charset="0"/>
              <a:buChar char="•"/>
            </a:pPr>
            <a:endParaRPr lang="sv-SE" sz="2000" dirty="0" smtClean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sv-SE" sz="2000" dirty="0" smtClean="0"/>
              <a:t>Plattformsoberoende (PC, Mac, surfplatt, mobil) </a:t>
            </a:r>
            <a:r>
              <a:rPr lang="sv-SE" sz="2000" dirty="0" smtClean="0"/>
              <a:t>och fältanpassade med responsiv design, har GPS-stöd mm. Central lagring av aktiva lager (räddningstjänsternas och stabsfunktionernas expertanteckningar).</a:t>
            </a:r>
            <a:endParaRPr lang="sv-SE" sz="2000" dirty="0"/>
          </a:p>
        </p:txBody>
      </p:sp>
      <p:pic>
        <p:nvPicPr>
          <p:cNvPr id="7" name="Picture 2" descr="http://gis.swedgeo.se/startgsp/images/ngdiparter_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1"/>
          <a:stretch/>
        </p:blipFill>
        <p:spPr bwMode="auto">
          <a:xfrm>
            <a:off x="6744966" y="1132544"/>
            <a:ext cx="1913259" cy="51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 1"/>
          <p:cNvGrpSpPr>
            <a:grpSpLocks noChangeAspect="1"/>
          </p:cNvGrpSpPr>
          <p:nvPr/>
        </p:nvGrpSpPr>
        <p:grpSpPr>
          <a:xfrm>
            <a:off x="210817" y="1087916"/>
            <a:ext cx="6066158" cy="609239"/>
            <a:chOff x="186703" y="2086176"/>
            <a:chExt cx="8747746" cy="878557"/>
          </a:xfrm>
        </p:grpSpPr>
        <p:pic>
          <p:nvPicPr>
            <p:cNvPr id="6" name="Picture 2" descr="http://gis.swedgeo.se/startgsp/images/ngdiparter_logo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228"/>
            <a:stretch/>
          </p:blipFill>
          <p:spPr bwMode="auto">
            <a:xfrm>
              <a:off x="186703" y="2086176"/>
              <a:ext cx="1942436" cy="87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 7"/>
            <p:cNvGrpSpPr/>
            <p:nvPr/>
          </p:nvGrpSpPr>
          <p:grpSpPr>
            <a:xfrm>
              <a:off x="3686175" y="2275140"/>
              <a:ext cx="5248274" cy="500628"/>
              <a:chOff x="2672097" y="2408117"/>
              <a:chExt cx="6011496" cy="716083"/>
            </a:xfrm>
          </p:grpSpPr>
          <p:pic>
            <p:nvPicPr>
              <p:cNvPr id="2050" name="Picture 2" descr="Startsida">
                <a:hlinkClick r:id="rId4" tooltip="Startsida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69" r="43968" b="13277"/>
              <a:stretch/>
            </p:blipFill>
            <p:spPr bwMode="auto">
              <a:xfrm>
                <a:off x="2672097" y="2408117"/>
                <a:ext cx="2226479" cy="7160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He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9365" y="2525457"/>
                <a:ext cx="3514228" cy="4814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Startsida - Sveriges kommuner och Landsti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235" y="2336184"/>
              <a:ext cx="931793" cy="378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Rak 11"/>
          <p:cNvCxnSpPr/>
          <p:nvPr/>
        </p:nvCxnSpPr>
        <p:spPr>
          <a:xfrm>
            <a:off x="0" y="1869957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2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>
                <a:solidFill>
                  <a:prstClr val="black"/>
                </a:solidFill>
              </a:rPr>
              <a:t>Drift 2016: </a:t>
            </a:r>
            <a:r>
              <a:rPr lang="sv-SE" sz="28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t.v. inom ramen för SGI </a:t>
            </a:r>
            <a:r>
              <a:rPr lang="sv-SE" sz="2800" b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TiB</a:t>
            </a:r>
            <a:r>
              <a:rPr lang="sv-SE" sz="28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sv-SE" sz="2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(tjänsteman i beredskap) </a:t>
            </a:r>
            <a:endParaRPr lang="sv-SE" sz="2000" b="1" dirty="0" smtClean="0">
              <a:solidFill>
                <a:prstClr val="black"/>
              </a:solidFill>
            </a:endParaRPr>
          </a:p>
        </p:txBody>
      </p:sp>
      <p:grpSp>
        <p:nvGrpSpPr>
          <p:cNvPr id="3" name="Grupp 2"/>
          <p:cNvGrpSpPr/>
          <p:nvPr/>
        </p:nvGrpSpPr>
        <p:grpSpPr>
          <a:xfrm>
            <a:off x="-14086" y="1118784"/>
            <a:ext cx="9158086" cy="5322882"/>
            <a:chOff x="-14086" y="1118784"/>
            <a:chExt cx="9158086" cy="5322882"/>
          </a:xfrm>
        </p:grpSpPr>
        <p:pic>
          <p:nvPicPr>
            <p:cNvPr id="13" name="Picture 2" descr="http://www.swedgeo.se/imagevault/publishedmedia/vi2603sg9p0u8jcq3tu3/Scandinav_DMAK_BirgerLall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086" y="1118784"/>
              <a:ext cx="9158086" cy="4438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Platshållare för innehåll 2"/>
            <p:cNvSpPr txBox="1">
              <a:spLocks/>
            </p:cNvSpPr>
            <p:nvPr/>
          </p:nvSpPr>
          <p:spPr>
            <a:xfrm>
              <a:off x="653792" y="3863157"/>
              <a:ext cx="7341116" cy="257850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solidFill>
                <a:schemeClr val="tx1"/>
              </a:solidFill>
            </a:ln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sv-SE" sz="2000" b="1" dirty="0" err="1" smtClean="0"/>
                <a:t>TiB</a:t>
              </a:r>
              <a:r>
                <a:rPr lang="sv-SE" sz="2000" b="1" dirty="0" smtClean="0"/>
                <a:t> på SGI (fr. o. m. 1 dec 2015)</a:t>
              </a:r>
            </a:p>
            <a:p>
              <a:r>
                <a:rPr lang="sv-SE" sz="2000" dirty="0" smtClean="0"/>
                <a:t>Tillgänglig på telefon alla timmar, alla dagar i veckan</a:t>
              </a:r>
            </a:p>
            <a:p>
              <a:r>
                <a:rPr lang="sv-SE" sz="2000" dirty="0" smtClean="0"/>
                <a:t>Återkoppla vid larm inom 15 minuter</a:t>
              </a:r>
            </a:p>
            <a:p>
              <a:r>
                <a:rPr lang="sv-SE" sz="2000" dirty="0" smtClean="0"/>
                <a:t>Redo för </a:t>
              </a:r>
              <a:r>
                <a:rPr lang="sv-SE" sz="2000" dirty="0" err="1" smtClean="0"/>
                <a:t>Lync</a:t>
              </a:r>
              <a:r>
                <a:rPr lang="sv-SE" sz="2000" dirty="0" smtClean="0"/>
                <a:t>-/telefonmöte med andra instanser inom en timme</a:t>
              </a:r>
            </a:p>
            <a:p>
              <a:r>
                <a:rPr lang="sv-SE" sz="2000" dirty="0" smtClean="0"/>
                <a:t>Vid behov, bedömt i samspel mellan SGI och Räddningstjänst, infinna sig på plats</a:t>
              </a:r>
            </a:p>
            <a:p>
              <a:r>
                <a:rPr lang="sv-SE" sz="2000" dirty="0" smtClean="0"/>
                <a:t>Räddningstjänsten når SGI:s </a:t>
              </a:r>
              <a:r>
                <a:rPr lang="sv-SE" sz="2000" dirty="0" err="1" smtClean="0"/>
                <a:t>TiB</a:t>
              </a:r>
              <a:r>
                <a:rPr lang="sv-SE" sz="2000" dirty="0" smtClean="0"/>
                <a:t> via SOS Alarm</a:t>
              </a:r>
              <a:endParaRPr lang="sv-SE" sz="2000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52" y="1226506"/>
              <a:ext cx="1680834" cy="25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ktangel 20"/>
            <p:cNvSpPr/>
            <p:nvPr/>
          </p:nvSpPr>
          <p:spPr>
            <a:xfrm>
              <a:off x="7143263" y="1226506"/>
              <a:ext cx="188224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800" dirty="0"/>
                <a:t>Foto: Birger Lallo/Skandinav Bildbyrå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5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252538"/>
            <a:ext cx="9089286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28575" y="587543"/>
            <a:ext cx="2940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hlinkClick r:id="rId3"/>
              </a:rPr>
              <a:t>http://</a:t>
            </a:r>
            <a:r>
              <a:rPr lang="sv-SE" sz="2000" dirty="0" smtClean="0">
                <a:hlinkClick r:id="rId3"/>
              </a:rPr>
              <a:t>gis.swedgeo.se/rtj/</a:t>
            </a:r>
            <a:r>
              <a:rPr lang="sv-SE" sz="2000" dirty="0" smtClean="0"/>
              <a:t>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1895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86544" y="502463"/>
            <a:ext cx="846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Pågående </a:t>
            </a:r>
            <a:r>
              <a:rPr lang="sv-SE" sz="3200" b="1" dirty="0" smtClean="0"/>
              <a:t>utveckling (hösten 15/våren 16)</a:t>
            </a:r>
            <a:endParaRPr lang="en-US" sz="1600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251520" y="1700808"/>
            <a:ext cx="813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90204" pitchFamily="34" charset="0"/>
              <a:buChar char="•"/>
            </a:pPr>
            <a:r>
              <a:rPr lang="sv-SE" sz="2800" dirty="0" smtClean="0"/>
              <a:t>Spara </a:t>
            </a:r>
            <a:r>
              <a:rPr lang="sv-SE" sz="2800" dirty="0" smtClean="0"/>
              <a:t>historikdata för ”lärande av olyckor”</a:t>
            </a: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sv-SE" sz="2800" dirty="0" smtClean="0"/>
              <a:t>En övningsvariant, en skarp variant (3+3)</a:t>
            </a: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sv-SE" sz="2800" dirty="0" smtClean="0"/>
              <a:t>Lager- och lösenordshantering bestämd</a:t>
            </a:r>
            <a:endParaRPr lang="sv-SE" sz="2800" dirty="0" smtClean="0"/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sv-SE" sz="2800" dirty="0" smtClean="0"/>
              <a:t>Löpande vissa nya lager i GEOSTAB (t ex SGU jorddjupsmodell)</a:t>
            </a:r>
          </a:p>
          <a:p>
            <a:pPr marL="457200" indent="-457200">
              <a:buFont typeface="Arial" panose="020B0604020202090204" pitchFamily="34" charset="0"/>
              <a:buChar char="•"/>
            </a:pPr>
            <a:r>
              <a:rPr lang="sv-SE" sz="2800" dirty="0"/>
              <a:t>Kommunikation – SKADEPLATS2015, VAKA-dagar, instruktionsvideo, besök vissa räddningstjänster/ Länsstyrelser </a:t>
            </a:r>
          </a:p>
        </p:txBody>
      </p:sp>
    </p:spTree>
    <p:extLst>
      <p:ext uri="{BB962C8B-B14F-4D97-AF65-F5344CB8AC3E}">
        <p14:creationId xmlns:p14="http://schemas.microsoft.com/office/powerpoint/2010/main" val="24115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493887" y="2447349"/>
            <a:ext cx="7340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/>
              <a:t>DEMO /</a:t>
            </a:r>
          </a:p>
          <a:p>
            <a:pPr algn="ctr"/>
            <a:r>
              <a:rPr lang="sv-SE" sz="3200" b="1" dirty="0" err="1" smtClean="0"/>
              <a:t>skärmdumpar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407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"/>
          <p:cNvGrpSpPr/>
          <p:nvPr/>
        </p:nvGrpSpPr>
        <p:grpSpPr>
          <a:xfrm>
            <a:off x="92706" y="28575"/>
            <a:ext cx="9036883" cy="6591299"/>
            <a:chOff x="92706" y="28575"/>
            <a:chExt cx="9036883" cy="65912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06" y="621517"/>
              <a:ext cx="8498843" cy="59983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textruta 9"/>
            <p:cNvSpPr txBox="1"/>
            <p:nvPr/>
          </p:nvSpPr>
          <p:spPr>
            <a:xfrm>
              <a:off x="7296150" y="28575"/>
              <a:ext cx="1833439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b="1" dirty="0" smtClean="0"/>
                <a:t>RTJ FÄLT</a:t>
              </a:r>
              <a:endParaRPr lang="en-US" sz="2000" b="1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5400" y="2360750"/>
              <a:ext cx="2707731" cy="1223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54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7296150" y="28575"/>
            <a:ext cx="183343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000" b="1" dirty="0" smtClean="0"/>
              <a:t>GEOSTAB</a:t>
            </a:r>
            <a:endParaRPr lang="en-U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64788"/>
            <a:ext cx="8987541" cy="4816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280</Words>
  <Application>Microsoft Office PowerPoint</Application>
  <PresentationFormat>Bildspel på skärmen (4:3)</PresentationFormat>
  <Paragraphs>34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259</cp:revision>
  <cp:lastPrinted>2015-05-28T07:17:59Z</cp:lastPrinted>
  <dcterms:created xsi:type="dcterms:W3CDTF">2013-06-26T10:22:31Z</dcterms:created>
  <dcterms:modified xsi:type="dcterms:W3CDTF">2016-02-10T13:11:08Z</dcterms:modified>
</cp:coreProperties>
</file>