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0" r:id="rId3"/>
    <p:sldId id="285" r:id="rId4"/>
    <p:sldId id="288" r:id="rId5"/>
    <p:sldId id="289" r:id="rId6"/>
    <p:sldId id="290" r:id="rId7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FF99"/>
    <a:srgbClr val="F90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6" autoAdjust="0"/>
    <p:restoredTop sz="94660"/>
  </p:normalViewPr>
  <p:slideViewPr>
    <p:cSldViewPr snapToGrid="0">
      <p:cViewPr>
        <p:scale>
          <a:sx n="100" d="100"/>
          <a:sy n="100" d="100"/>
        </p:scale>
        <p:origin x="-210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3DA8-128A-4B7F-89AB-3B42D6603CDE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89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DFAC0-4997-480B-AD05-A74A9D933E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4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AAA54-CEC1-4B77-8206-99B56C2F79C2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7734-6408-4546-AF7F-032FB6B74F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9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60107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83C65A-5E57-44BC-AEEC-5C44E534357D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722F2-76ED-416D-A43D-67273E3EC6EF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30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2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2C6A2-AD65-41CD-9F24-BAFA91262E59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9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CCBDDE-5DB0-4A3E-BE98-72D46DE2DDA6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0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E15231-373A-475D-AF4A-853FB9263387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5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0C3CE-4EA6-4DB4-8B28-8F02F68E5357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6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DE236A-4F9E-423E-9B67-D95163EC7B24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5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A2764F-53E6-4114-B4EC-BC165C152D89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6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585691-4F5F-4A87-B699-38566097D440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2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60A8-E693-4FA7-B948-2F7337532E16}" type="datetime1">
              <a:rPr lang="en-US" smtClean="0"/>
              <a:t>10/19/2015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8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7212061" y="6640293"/>
            <a:ext cx="19319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>
                <a:solidFill>
                  <a:schemeClr val="accent1"/>
                </a:solidFill>
              </a:rPr>
              <a:t>mats.oberg@swedgeo.se/SGI/2015-10-19</a:t>
            </a:r>
          </a:p>
          <a:p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3" name="Platshållare för bildnummer 5"/>
          <p:cNvSpPr txBox="1">
            <a:spLocks/>
          </p:cNvSpPr>
          <p:nvPr/>
        </p:nvSpPr>
        <p:spPr>
          <a:xfrm>
            <a:off x="8734426" y="0"/>
            <a:ext cx="4095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716212-CEEF-4815-B5F1-9CA8CF763D6B}" type="slidenum">
              <a:rPr lang="en-US" sz="1400" smtClean="0">
                <a:solidFill>
                  <a:schemeClr val="tx1"/>
                </a:solidFill>
              </a:rPr>
              <a:pPr/>
              <a:t>‹#›</a:t>
            </a:fld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2" name="Grupp 1"/>
          <p:cNvGrpSpPr>
            <a:grpSpLocks noChangeAspect="1"/>
          </p:cNvGrpSpPr>
          <p:nvPr userDrawn="1"/>
        </p:nvGrpSpPr>
        <p:grpSpPr>
          <a:xfrm>
            <a:off x="3295270" y="22225"/>
            <a:ext cx="2085974" cy="498143"/>
            <a:chOff x="4714876" y="986085"/>
            <a:chExt cx="2857499" cy="695325"/>
          </a:xfrm>
        </p:grpSpPr>
        <p:pic>
          <p:nvPicPr>
            <p:cNvPr id="6" name="Picture 2" descr="http://gis.swedgeo.se/startgsp/images/ngdiparter_logo.png"/>
            <p:cNvPicPr>
              <a:picLocks noChangeAspect="1" noChangeArrowheads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37" r="9138"/>
            <a:stretch/>
          </p:blipFill>
          <p:spPr bwMode="auto">
            <a:xfrm>
              <a:off x="5705474" y="986085"/>
              <a:ext cx="1866901" cy="695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gis.swedgeo.se/startgsp/images/ngdiparter_logo.png"/>
            <p:cNvPicPr>
              <a:picLocks noChangeAspect="1" noChangeArrowheads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2149"/>
            <a:stretch/>
          </p:blipFill>
          <p:spPr bwMode="auto">
            <a:xfrm>
              <a:off x="4714876" y="986085"/>
              <a:ext cx="581024" cy="695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9" name="Rak 8"/>
          <p:cNvCxnSpPr/>
          <p:nvPr userDrawn="1"/>
        </p:nvCxnSpPr>
        <p:spPr>
          <a:xfrm>
            <a:off x="-9525" y="600075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57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husr&#228;ddningstj&#228;nstf&#246;rbund.se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kl.se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971600" y="1165126"/>
            <a:ext cx="7340302" cy="5322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 smtClean="0"/>
              <a:t>Räddningstjänst-</a:t>
            </a:r>
          </a:p>
          <a:p>
            <a:pPr algn="ctr"/>
            <a:r>
              <a:rPr lang="sv-SE" sz="4400" b="1" dirty="0" smtClean="0"/>
              <a:t>tillämpningar </a:t>
            </a:r>
          </a:p>
          <a:p>
            <a:pPr algn="ctr"/>
            <a:r>
              <a:rPr lang="sv-SE" sz="4400" b="1" dirty="0" smtClean="0"/>
              <a:t>i Geoteknisk Sektorportal</a:t>
            </a:r>
          </a:p>
          <a:p>
            <a:pPr algn="ctr"/>
            <a:endParaRPr lang="sv-SE" sz="2400" b="1" dirty="0" smtClean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2400" dirty="0" smtClean="0">
                <a:ea typeface="Calibri"/>
                <a:cs typeface="Times New Roman"/>
              </a:rPr>
              <a:t>Stigbjörn Olovsson, Lantmäteriet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2400" dirty="0" smtClean="0">
                <a:ea typeface="Calibri"/>
                <a:cs typeface="Times New Roman"/>
              </a:rPr>
              <a:t>Mats Öberg, SGI Statens Geotekniska Institut</a:t>
            </a:r>
            <a:endParaRPr lang="sv-SE" sz="2400" dirty="0">
              <a:ea typeface="Calibri"/>
              <a:cs typeface="Times New Roman"/>
            </a:endParaRPr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/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SOGO-</a:t>
            </a:r>
            <a:r>
              <a:rPr lang="en-US" sz="1600" dirty="0" err="1" smtClean="0">
                <a:solidFill>
                  <a:srgbClr val="FF0000"/>
                </a:solidFill>
              </a:rPr>
              <a:t>möte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Uppsala 21 </a:t>
            </a:r>
            <a:r>
              <a:rPr lang="en-US" sz="1600" dirty="0" err="1" smtClean="0">
                <a:solidFill>
                  <a:srgbClr val="FF0000"/>
                </a:solidFill>
              </a:rPr>
              <a:t>okt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2015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7"/>
          <p:cNvSpPr>
            <a:spLocks noChangeArrowheads="1"/>
          </p:cNvSpPr>
          <p:nvPr/>
        </p:nvSpPr>
        <p:spPr bwMode="auto">
          <a:xfrm>
            <a:off x="66675" y="668200"/>
            <a:ext cx="8696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800" b="1" dirty="0" smtClean="0"/>
              <a:t>Geoteknisk Sektorportal - </a:t>
            </a:r>
            <a:r>
              <a:rPr lang="sv-SE" sz="2800" b="1" dirty="0"/>
              <a:t>nationell datainfrastruktur för tillgång till genomförda geotekniska undersökningar</a:t>
            </a:r>
            <a:r>
              <a:rPr lang="sv-SE" sz="2800" b="1" dirty="0" smtClean="0"/>
              <a:t> </a:t>
            </a:r>
            <a:endParaRPr lang="sv-SE" sz="2800" b="1" dirty="0"/>
          </a:p>
        </p:txBody>
      </p:sp>
      <p:pic>
        <p:nvPicPr>
          <p:cNvPr id="5122" name="Picture 2" descr="http://gis.swedgeo.se/startgsp/images/arkitektur_enk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76" y="2342572"/>
            <a:ext cx="5743922" cy="432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gis.swedgeo.se/startgsp/images/ngdipart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622307"/>
            <a:ext cx="74009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ak 2"/>
          <p:cNvCxnSpPr/>
          <p:nvPr/>
        </p:nvCxnSpPr>
        <p:spPr>
          <a:xfrm>
            <a:off x="0" y="23176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68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7"/>
          <p:cNvSpPr>
            <a:spLocks noChangeArrowheads="1"/>
          </p:cNvSpPr>
          <p:nvPr/>
        </p:nvSpPr>
        <p:spPr bwMode="auto">
          <a:xfrm>
            <a:off x="0" y="640896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v-SE" sz="2800" b="1" dirty="0" smtClean="0">
                <a:solidFill>
                  <a:prstClr val="black"/>
                </a:solidFill>
              </a:rPr>
              <a:t>Geoteknisk Sektorportal för räddningstjänst</a:t>
            </a:r>
          </a:p>
          <a:p>
            <a:pPr algn="ctr"/>
            <a:r>
              <a:rPr lang="sv-SE" sz="1600" b="1" dirty="0" smtClean="0">
                <a:solidFill>
                  <a:prstClr val="black"/>
                </a:solidFill>
              </a:rPr>
              <a:t>Utveckling och visualisering av Geoteknisk </a:t>
            </a:r>
            <a:r>
              <a:rPr lang="sv-SE" sz="1600" b="1" dirty="0" smtClean="0">
                <a:solidFill>
                  <a:prstClr val="black"/>
                </a:solidFill>
              </a:rPr>
              <a:t>Sektorsportal och en mängd andra datatjänster </a:t>
            </a:r>
          </a:p>
          <a:p>
            <a:pPr algn="ctr"/>
            <a:r>
              <a:rPr lang="sv-SE" sz="1600" b="1" dirty="0" smtClean="0">
                <a:solidFill>
                  <a:prstClr val="black"/>
                </a:solidFill>
              </a:rPr>
              <a:t>från geodata.se för </a:t>
            </a:r>
            <a:r>
              <a:rPr lang="sv-SE" sz="1600" b="1" dirty="0" smtClean="0">
                <a:solidFill>
                  <a:prstClr val="black"/>
                </a:solidFill>
              </a:rPr>
              <a:t>räddningstjänstrelaterade </a:t>
            </a:r>
            <a:r>
              <a:rPr lang="sv-SE" sz="1600" b="1" dirty="0" smtClean="0">
                <a:solidFill>
                  <a:prstClr val="black"/>
                </a:solidFill>
              </a:rPr>
              <a:t>tillämpningar</a:t>
            </a:r>
            <a:endParaRPr lang="sv-SE" sz="1600" b="1" dirty="0">
              <a:solidFill>
                <a:prstClr val="black"/>
              </a:solidFill>
            </a:endParaRPr>
          </a:p>
        </p:txBody>
      </p:sp>
      <p:cxnSp>
        <p:nvCxnSpPr>
          <p:cNvPr id="3" name="Rak 2"/>
          <p:cNvCxnSpPr/>
          <p:nvPr/>
        </p:nvCxnSpPr>
        <p:spPr>
          <a:xfrm>
            <a:off x="0" y="168898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846179" y="3829905"/>
            <a:ext cx="762379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sv-SE" sz="1600" dirty="0" smtClean="0"/>
              <a:t>Sammanställning av data från </a:t>
            </a:r>
            <a:r>
              <a:rPr lang="sv-SE" sz="1600" dirty="0" smtClean="0"/>
              <a:t>geodata.se/Geodataportalen är </a:t>
            </a:r>
            <a:r>
              <a:rPr lang="sv-SE" sz="1600" dirty="0" smtClean="0"/>
              <a:t>förverkligad i tre moderna </a:t>
            </a:r>
            <a:r>
              <a:rPr lang="sv-SE" sz="1600" dirty="0"/>
              <a:t>webbapplikationer RTJ FÄLT, </a:t>
            </a:r>
            <a:r>
              <a:rPr lang="sv-SE" sz="1600" dirty="0" smtClean="0"/>
              <a:t>GEOSTAB och VAKASTAB. S</a:t>
            </a:r>
            <a:r>
              <a:rPr lang="sv-SE" sz="1600" dirty="0" smtClean="0"/>
              <a:t>kräddarsydda - men likväl utvecklingsbara - ”ready-</a:t>
            </a:r>
            <a:r>
              <a:rPr lang="sv-SE" sz="1600" dirty="0" err="1" smtClean="0"/>
              <a:t>to</a:t>
            </a:r>
            <a:r>
              <a:rPr lang="sv-SE" sz="1600" dirty="0" smtClean="0"/>
              <a:t>-</a:t>
            </a:r>
            <a:r>
              <a:rPr lang="sv-SE" sz="1600" dirty="0" err="1" smtClean="0"/>
              <a:t>use</a:t>
            </a:r>
            <a:r>
              <a:rPr lang="sv-SE" sz="1600" dirty="0"/>
              <a:t>”-</a:t>
            </a:r>
            <a:r>
              <a:rPr lang="sv-SE" sz="1600" dirty="0" smtClean="0"/>
              <a:t>lösningar. Räddningstjänsten </a:t>
            </a:r>
            <a:r>
              <a:rPr lang="sv-SE" sz="1600" dirty="0"/>
              <a:t>och sakkunniga myndigheter </a:t>
            </a:r>
            <a:r>
              <a:rPr lang="sv-SE" sz="1600" dirty="0" smtClean="0"/>
              <a:t>kan i </a:t>
            </a:r>
            <a:r>
              <a:rPr lang="sv-SE" sz="1600" dirty="0"/>
              <a:t>samverkan bättre </a:t>
            </a:r>
            <a:r>
              <a:rPr lang="sv-SE" sz="1600" dirty="0" smtClean="0"/>
              <a:t>utnyttja </a:t>
            </a:r>
            <a:r>
              <a:rPr lang="sv-SE" sz="1600" dirty="0"/>
              <a:t>befintliga </a:t>
            </a:r>
            <a:r>
              <a:rPr lang="sv-SE" sz="1600" dirty="0" err="1"/>
              <a:t>geodata</a:t>
            </a:r>
            <a:r>
              <a:rPr lang="sv-SE" sz="1600" dirty="0"/>
              <a:t> för att lösa problem och utföra åtgärder vid överhängande fara för ras, skred, slamströmmar och kemspill i känslig </a:t>
            </a:r>
            <a:r>
              <a:rPr lang="sv-SE" sz="1600" dirty="0" smtClean="0"/>
              <a:t>mark.  </a:t>
            </a:r>
          </a:p>
          <a:p>
            <a:pPr marL="285750" indent="-285750">
              <a:buFont typeface="Arial" panose="020B0604020202090204" pitchFamily="34" charset="0"/>
              <a:buChar char="•"/>
            </a:pPr>
            <a:endParaRPr lang="sv-SE" sz="1600" dirty="0" smtClean="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sv-SE" sz="1600" dirty="0" smtClean="0"/>
              <a:t>Plattformsoberoende </a:t>
            </a:r>
            <a:r>
              <a:rPr lang="sv-SE" sz="1600" dirty="0" smtClean="0"/>
              <a:t>och fältanpassade med responsiv design, har GPS-stöd mm. Central lagring av aktiva lager (räddningstjänsternas och stabsfunktionernas expertanteckningar</a:t>
            </a:r>
            <a:r>
              <a:rPr lang="sv-SE" sz="1600" dirty="0" smtClean="0"/>
              <a:t>).</a:t>
            </a:r>
            <a:endParaRPr lang="sv-SE" sz="1600" dirty="0"/>
          </a:p>
        </p:txBody>
      </p:sp>
      <p:pic>
        <p:nvPicPr>
          <p:cNvPr id="7" name="Picture 2" descr="http://gis.swedgeo.se/startgsp/images/ngdiparter_log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1"/>
          <a:stretch/>
        </p:blipFill>
        <p:spPr bwMode="auto">
          <a:xfrm>
            <a:off x="186703" y="2964733"/>
            <a:ext cx="2558429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 1"/>
          <p:cNvGrpSpPr/>
          <p:nvPr/>
        </p:nvGrpSpPr>
        <p:grpSpPr>
          <a:xfrm>
            <a:off x="186703" y="2086176"/>
            <a:ext cx="8747746" cy="878557"/>
            <a:chOff x="186703" y="2086176"/>
            <a:chExt cx="8747746" cy="878557"/>
          </a:xfrm>
        </p:grpSpPr>
        <p:pic>
          <p:nvPicPr>
            <p:cNvPr id="6" name="Picture 2" descr="http://gis.swedgeo.se/startgsp/images/ngdiparter_logo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228"/>
            <a:stretch/>
          </p:blipFill>
          <p:spPr bwMode="auto">
            <a:xfrm>
              <a:off x="186703" y="2086176"/>
              <a:ext cx="1942436" cy="878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upp 7"/>
            <p:cNvGrpSpPr/>
            <p:nvPr/>
          </p:nvGrpSpPr>
          <p:grpSpPr>
            <a:xfrm>
              <a:off x="3686175" y="2275140"/>
              <a:ext cx="5248274" cy="500628"/>
              <a:chOff x="2672097" y="2408117"/>
              <a:chExt cx="6011496" cy="716083"/>
            </a:xfrm>
          </p:grpSpPr>
          <p:pic>
            <p:nvPicPr>
              <p:cNvPr id="2050" name="Picture 2" descr="Startsida">
                <a:hlinkClick r:id="rId3" tooltip="Startsida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369" r="43968" b="13277"/>
              <a:stretch/>
            </p:blipFill>
            <p:spPr bwMode="auto">
              <a:xfrm>
                <a:off x="2672097" y="2408117"/>
                <a:ext cx="2226479" cy="7160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2" name="Picture 4" descr="He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69365" y="2525457"/>
                <a:ext cx="3514228" cy="4814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6" name="Picture 2" descr="Startsida - Sveriges kommuner och Landsting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9235" y="2336184"/>
              <a:ext cx="931793" cy="378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72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7"/>
          <p:cNvSpPr>
            <a:spLocks noChangeArrowheads="1"/>
          </p:cNvSpPr>
          <p:nvPr/>
        </p:nvSpPr>
        <p:spPr bwMode="auto">
          <a:xfrm>
            <a:off x="3552826" y="1116013"/>
            <a:ext cx="1447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3600" b="1" dirty="0" smtClean="0"/>
              <a:t>DEMO</a:t>
            </a:r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2119313"/>
            <a:ext cx="775335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5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333375" y="1065619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Pågående utveckling </a:t>
            </a:r>
            <a:r>
              <a:rPr lang="sv-SE" sz="3200" b="1" dirty="0" smtClean="0"/>
              <a:t>2015 och </a:t>
            </a:r>
            <a:r>
              <a:rPr lang="sv-SE" sz="3200" b="1" dirty="0" smtClean="0"/>
              <a:t>plan för 2016</a:t>
            </a:r>
            <a:endParaRPr lang="en-US" sz="16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251520" y="1700808"/>
            <a:ext cx="73403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90204" pitchFamily="34" charset="0"/>
              <a:buChar char="•"/>
            </a:pPr>
            <a:endParaRPr lang="sv-SE" sz="2800" dirty="0" smtClean="0"/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Kommunikation – SKADEPLATS2015, VAKA-dagar, instruktionsvideo mm</a:t>
            </a:r>
            <a:endParaRPr lang="sv-SE" sz="2800" dirty="0" smtClean="0"/>
          </a:p>
          <a:p>
            <a:pPr marL="457200" indent="-457200">
              <a:buFont typeface="Arial" panose="020B0604020202090204" pitchFamily="34" charset="0"/>
              <a:buChar char="•"/>
            </a:pPr>
            <a:endParaRPr lang="sv-SE" sz="2800" dirty="0" smtClean="0"/>
          </a:p>
          <a:p>
            <a:r>
              <a:rPr lang="sv-SE" sz="2800" u="sng" dirty="0" smtClean="0"/>
              <a:t>2016</a:t>
            </a:r>
            <a:r>
              <a:rPr lang="sv-SE" sz="2800" dirty="0" smtClean="0"/>
              <a:t> (MSB2:4-ansökan)</a:t>
            </a:r>
          </a:p>
          <a:p>
            <a:endParaRPr lang="sv-SE" sz="2800" u="sng" dirty="0" smtClean="0"/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Dubblerad, lastbalanserad drift SGI/SGU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Spara historikdata för ”lärande av olyckor”</a:t>
            </a:r>
            <a:endParaRPr lang="sv-SE" sz="2800" dirty="0" smtClean="0"/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Lösenordshantering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/>
              <a:t>Från given tidpunkt och plats – spridningsmodell i yt- och </a:t>
            </a:r>
            <a:r>
              <a:rPr lang="sv-SE" sz="2800" dirty="0" smtClean="0"/>
              <a:t>grundvatten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4115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493887" y="2447349"/>
            <a:ext cx="73403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/>
              <a:t>Tack!</a:t>
            </a:r>
          </a:p>
          <a:p>
            <a:pPr algn="ctr"/>
            <a:r>
              <a:rPr lang="sv-SE" sz="3200" b="1" dirty="0" smtClean="0"/>
              <a:t>Synpunkter/frågor?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407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185</Words>
  <Application>Microsoft Office PowerPoint</Application>
  <PresentationFormat>Bildspel på skärmen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Statens Geotekniska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Öberg</dc:creator>
  <cp:lastModifiedBy>Mats Öberg</cp:lastModifiedBy>
  <cp:revision>248</cp:revision>
  <cp:lastPrinted>2015-05-28T07:17:59Z</cp:lastPrinted>
  <dcterms:created xsi:type="dcterms:W3CDTF">2013-06-26T10:22:31Z</dcterms:created>
  <dcterms:modified xsi:type="dcterms:W3CDTF">2015-10-19T14:46:17Z</dcterms:modified>
</cp:coreProperties>
</file>