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7" r:id="rId3"/>
    <p:sldId id="298" r:id="rId4"/>
    <p:sldId id="299" r:id="rId5"/>
    <p:sldId id="270" r:id="rId6"/>
    <p:sldId id="285" r:id="rId7"/>
    <p:sldId id="291" r:id="rId8"/>
    <p:sldId id="288" r:id="rId9"/>
    <p:sldId id="289" r:id="rId10"/>
    <p:sldId id="290" r:id="rId11"/>
    <p:sldId id="292" r:id="rId12"/>
    <p:sldId id="293" r:id="rId13"/>
    <p:sldId id="294" r:id="rId14"/>
    <p:sldId id="295" r:id="rId15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FF99"/>
    <a:srgbClr val="F907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6" autoAdjust="0"/>
    <p:restoredTop sz="94660"/>
  </p:normalViewPr>
  <p:slideViewPr>
    <p:cSldViewPr snapToGrid="0">
      <p:cViewPr>
        <p:scale>
          <a:sx n="100" d="100"/>
          <a:sy n="100" d="100"/>
        </p:scale>
        <p:origin x="-2106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B3DA8-128A-4B7F-89AB-3B42D6603CDE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766"/>
            <a:ext cx="2945024" cy="4970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7890" y="9432766"/>
            <a:ext cx="2945024" cy="4970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DFAC0-4997-480B-AD05-A74A9D93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4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AAA54-CEC1-4B77-8206-99B56C2F79C2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7734-6408-4546-AF7F-032FB6B74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9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7734-6408-4546-AF7F-032FB6B74F9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33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60107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83C65A-5E57-44BC-AEEC-5C44E534357D}" type="datetime1">
              <a:rPr lang="en-US" smtClean="0"/>
              <a:t>2/22/2016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9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1722F2-76ED-416D-A43D-67273E3EC6EF}" type="datetime1">
              <a:rPr lang="en-US" smtClean="0"/>
              <a:t>2/22/2016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30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26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58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02C6A2-AD65-41CD-9F24-BAFA91262E59}" type="datetime1">
              <a:rPr lang="en-US" smtClean="0"/>
              <a:t>2/22/2016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9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CCBDDE-5DB0-4A3E-BE98-72D46DE2DDA6}" type="datetime1">
              <a:rPr lang="en-US" smtClean="0"/>
              <a:t>2/22/2016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40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15231-373A-475D-AF4A-853FB9263387}" type="datetime1">
              <a:rPr lang="en-US" smtClean="0"/>
              <a:t>2/22/2016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5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0C3CE-4EA6-4DB4-8B28-8F02F68E5357}" type="datetime1">
              <a:rPr lang="en-US" smtClean="0"/>
              <a:t>2/22/2016</a:t>
            </a:fld>
            <a:endParaRPr lang="en-US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46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DE236A-4F9E-423E-9B67-D95163EC7B24}" type="datetime1">
              <a:rPr lang="en-US" smtClean="0"/>
              <a:t>2/22/2016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5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2764F-53E6-4114-B4EC-BC165C152D89}" type="datetime1">
              <a:rPr lang="en-US" smtClean="0"/>
              <a:t>2/22/2016</a:t>
            </a:fld>
            <a:endParaRPr lang="en-US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6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585691-4F5F-4A87-B699-38566097D440}" type="datetime1">
              <a:rPr lang="en-US" smtClean="0"/>
              <a:t>2/22/2016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2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C060A8-E693-4FA7-B948-2F7337532E16}" type="datetime1">
              <a:rPr lang="en-US" smtClean="0"/>
              <a:t>2/22/2016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8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7212061" y="6640293"/>
            <a:ext cx="1931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>
                <a:solidFill>
                  <a:schemeClr val="accent1"/>
                </a:solidFill>
              </a:rPr>
              <a:t>mats.oberg@swedgeo.se/SGI/2016-02-22</a:t>
            </a:r>
            <a:endParaRPr lang="sv-SE" sz="800" dirty="0" smtClean="0">
              <a:solidFill>
                <a:schemeClr val="accent1"/>
              </a:solidFill>
            </a:endParaRPr>
          </a:p>
          <a:p>
            <a:endParaRPr lang="en-US" sz="800" dirty="0">
              <a:solidFill>
                <a:schemeClr val="accent1"/>
              </a:solidFill>
            </a:endParaRPr>
          </a:p>
        </p:txBody>
      </p:sp>
      <p:pic>
        <p:nvPicPr>
          <p:cNvPr id="10" name="Picture 31" descr="förslag sid 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bildnummer 5"/>
          <p:cNvSpPr txBox="1">
            <a:spLocks/>
          </p:cNvSpPr>
          <p:nvPr userDrawn="1"/>
        </p:nvSpPr>
        <p:spPr>
          <a:xfrm>
            <a:off x="8734426" y="0"/>
            <a:ext cx="4095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716212-CEEF-4815-B5F1-9CA8CF763D6B}" type="slidenum">
              <a:rPr lang="en-US" sz="1400" smtClean="0">
                <a:solidFill>
                  <a:schemeClr val="tx1"/>
                </a:solidFill>
              </a:rPr>
              <a:pPr/>
              <a:t>‹#›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7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gis.swedgeo.se/skred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hyperlink" Target="http://skl.s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hyperlink" Target="http://www.bohusr&#228;ddningstj&#228;nstf&#246;rbund.s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is.swedgeo.se/rtj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/>
          <p:cNvSpPr txBox="1"/>
          <p:nvPr/>
        </p:nvSpPr>
        <p:spPr>
          <a:xfrm>
            <a:off x="1200200" y="1755676"/>
            <a:ext cx="62769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 smtClean="0"/>
              <a:t>Webbaserade GIS-verktyg för räddningstjänsten vid georelaterade (geologi/geoteknik) naturolyckor</a:t>
            </a:r>
          </a:p>
          <a:p>
            <a:pPr algn="ctr"/>
            <a:r>
              <a:rPr lang="sv-SE" sz="3200" b="1" dirty="0" smtClean="0"/>
              <a:t>&amp;</a:t>
            </a:r>
          </a:p>
          <a:p>
            <a:pPr algn="ctr"/>
            <a:r>
              <a:rPr lang="sv-SE" sz="3200" b="1" dirty="0" err="1" smtClean="0"/>
              <a:t>TiB</a:t>
            </a:r>
            <a:r>
              <a:rPr lang="sv-SE" sz="3200" b="1" dirty="0" smtClean="0"/>
              <a:t> på SGI</a:t>
            </a:r>
          </a:p>
          <a:p>
            <a:pPr algn="ctr"/>
            <a:r>
              <a:rPr lang="sv-SE" sz="3200" b="1" dirty="0" smtClean="0"/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31870" y="5927506"/>
            <a:ext cx="52211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Mats Öberg, GIS-</a:t>
            </a:r>
            <a:r>
              <a:rPr lang="en-US" sz="1400" b="1" dirty="0" err="1" smtClean="0">
                <a:solidFill>
                  <a:srgbClr val="FF0000"/>
                </a:solidFill>
              </a:rPr>
              <a:t>arkitekt</a:t>
            </a:r>
            <a:endParaRPr lang="en-US" sz="1400" b="1" dirty="0">
              <a:solidFill>
                <a:srgbClr val="FF0000"/>
              </a:solidFill>
            </a:endParaRPr>
          </a:p>
          <a:p>
            <a:r>
              <a:rPr lang="en-US" sz="1400" b="1" dirty="0" smtClean="0">
                <a:solidFill>
                  <a:srgbClr val="FF0000"/>
                </a:solidFill>
              </a:rPr>
              <a:t>SGI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+46 709730129</a:t>
            </a:r>
            <a:endParaRPr lang="sv-SE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70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/>
          <p:cNvSpPr txBox="1"/>
          <p:nvPr/>
        </p:nvSpPr>
        <p:spPr>
          <a:xfrm>
            <a:off x="493887" y="2447349"/>
            <a:ext cx="7340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 smtClean="0"/>
              <a:t>DEMO /</a:t>
            </a:r>
          </a:p>
          <a:p>
            <a:pPr algn="ctr"/>
            <a:r>
              <a:rPr lang="sv-SE" sz="3200" b="1" dirty="0" err="1" smtClean="0"/>
              <a:t>skärmdumpar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24077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92706" y="28575"/>
            <a:ext cx="9036883" cy="6591299"/>
            <a:chOff x="92706" y="28575"/>
            <a:chExt cx="9036883" cy="659129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06" y="621517"/>
              <a:ext cx="8498843" cy="59983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0" name="textruta 9"/>
            <p:cNvSpPr txBox="1"/>
            <p:nvPr/>
          </p:nvSpPr>
          <p:spPr>
            <a:xfrm>
              <a:off x="7296150" y="28575"/>
              <a:ext cx="1833439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b="1" dirty="0" smtClean="0"/>
                <a:t>RTJ FÄLT</a:t>
              </a:r>
              <a:endParaRPr lang="en-US" sz="2000" b="1" dirty="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400" y="2360750"/>
              <a:ext cx="2707731" cy="1223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540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7296150" y="28575"/>
            <a:ext cx="1833439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 smtClean="0"/>
              <a:t>GEOSTAB</a:t>
            </a:r>
            <a:endParaRPr lang="en-U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4788"/>
            <a:ext cx="8987541" cy="4816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66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472559"/>
            <a:ext cx="73078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 smtClean="0"/>
              <a:t>Lista över ingående WMS-lager i RTJ FÄLT/GEOSTAB/VAKASTAB 1(2)</a:t>
            </a:r>
            <a:endParaRPr lang="sv-SE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8" y="814803"/>
            <a:ext cx="6843454" cy="5966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69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9" y="872669"/>
            <a:ext cx="7100664" cy="56805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0" y="472559"/>
            <a:ext cx="73233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 smtClean="0"/>
              <a:t>Lista över ingående WMS-lager i RTJ FÄLT/GEOSTAB/VAKASTAB 2(2)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5072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tuvesk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758" y="1052513"/>
            <a:ext cx="2284534" cy="2635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9" descr="smårödsk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93" y="4044950"/>
            <a:ext cx="3168162" cy="2439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27" descr="surte1_redigerad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3625"/>
            <a:ext cx="3540369" cy="2624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ktangel 8"/>
          <p:cNvSpPr>
            <a:spLocks noChangeArrowheads="1"/>
          </p:cNvSpPr>
          <p:nvPr/>
        </p:nvSpPr>
        <p:spPr bwMode="auto">
          <a:xfrm>
            <a:off x="0" y="504826"/>
            <a:ext cx="35868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400" b="1" dirty="0" smtClean="0"/>
              <a:t>Vad arbetar SGI med? </a:t>
            </a:r>
            <a:endParaRPr lang="sv-SE" sz="2400" b="1" dirty="0"/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174" y="1052513"/>
            <a:ext cx="2249365" cy="4995862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3" name="textruta 1"/>
          <p:cNvSpPr txBox="1">
            <a:spLocks noChangeArrowheads="1"/>
          </p:cNvSpPr>
          <p:nvPr/>
        </p:nvSpPr>
        <p:spPr bwMode="auto">
          <a:xfrm>
            <a:off x="6589836" y="6008688"/>
            <a:ext cx="21483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000" dirty="0" smtClean="0"/>
              <a:t>Från </a:t>
            </a:r>
            <a:r>
              <a:rPr lang="sv-SE" sz="1000" dirty="0">
                <a:hlinkClick r:id="rId6"/>
              </a:rPr>
              <a:t>http://gis.swedgeo.se/skred/</a:t>
            </a:r>
            <a:r>
              <a:rPr lang="sv-SE" sz="1000" dirty="0"/>
              <a:t> </a:t>
            </a:r>
          </a:p>
          <a:p>
            <a:pPr eaLnBrk="1" hangingPunct="1"/>
            <a:r>
              <a:rPr lang="sv-SE" sz="1000" dirty="0" smtClean="0"/>
              <a:t>(~1482, </a:t>
            </a:r>
            <a:r>
              <a:rPr lang="sv-SE" sz="1000" dirty="0" err="1" smtClean="0"/>
              <a:t>jmfr</a:t>
            </a:r>
            <a:r>
              <a:rPr lang="sv-SE" sz="1000" dirty="0" smtClean="0"/>
              <a:t>. Norge </a:t>
            </a:r>
            <a:r>
              <a:rPr lang="sv-SE" sz="1000" dirty="0"/>
              <a:t>&gt;10.000) </a:t>
            </a:r>
          </a:p>
        </p:txBody>
      </p:sp>
      <p:sp>
        <p:nvSpPr>
          <p:cNvPr id="4104" name="textruta 11"/>
          <p:cNvSpPr txBox="1">
            <a:spLocks noChangeArrowheads="1"/>
          </p:cNvSpPr>
          <p:nvPr/>
        </p:nvSpPr>
        <p:spPr bwMode="auto">
          <a:xfrm>
            <a:off x="82062" y="3654425"/>
            <a:ext cx="29851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000" b="1" dirty="0"/>
              <a:t>Surte 1950</a:t>
            </a:r>
            <a:r>
              <a:rPr lang="sv-SE" sz="1000" dirty="0"/>
              <a:t>, 1 </a:t>
            </a:r>
            <a:r>
              <a:rPr lang="sv-SE" sz="1000" dirty="0" smtClean="0"/>
              <a:t>död, </a:t>
            </a:r>
            <a:r>
              <a:rPr lang="sv-SE" sz="1000" dirty="0"/>
              <a:t>300 </a:t>
            </a:r>
            <a:r>
              <a:rPr lang="sv-SE" sz="1000" dirty="0" smtClean="0"/>
              <a:t>hemlösa, </a:t>
            </a:r>
            <a:r>
              <a:rPr lang="sv-SE" sz="1000" dirty="0"/>
              <a:t>30 </a:t>
            </a:r>
            <a:r>
              <a:rPr lang="sv-SE" sz="1000" dirty="0" smtClean="0"/>
              <a:t>skadade hus</a:t>
            </a:r>
            <a:endParaRPr lang="sv-SE" sz="1000" dirty="0"/>
          </a:p>
        </p:txBody>
      </p:sp>
      <p:sp>
        <p:nvSpPr>
          <p:cNvPr id="4105" name="textruta 12"/>
          <p:cNvSpPr txBox="1">
            <a:spLocks noChangeArrowheads="1"/>
          </p:cNvSpPr>
          <p:nvPr/>
        </p:nvSpPr>
        <p:spPr bwMode="auto">
          <a:xfrm>
            <a:off x="3966797" y="3668713"/>
            <a:ext cx="21275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000" b="1" dirty="0"/>
              <a:t>Tuve 1977</a:t>
            </a:r>
            <a:r>
              <a:rPr lang="sv-SE" sz="1000" dirty="0"/>
              <a:t>, 9 </a:t>
            </a:r>
            <a:r>
              <a:rPr lang="sv-SE" sz="1000" dirty="0" smtClean="0"/>
              <a:t>döda, </a:t>
            </a:r>
            <a:r>
              <a:rPr lang="sv-SE" sz="1000" dirty="0"/>
              <a:t>300 </a:t>
            </a:r>
            <a:r>
              <a:rPr lang="sv-SE" sz="1000" dirty="0" smtClean="0"/>
              <a:t>skadade</a:t>
            </a:r>
            <a:endParaRPr lang="sv-SE" sz="1000" dirty="0"/>
          </a:p>
        </p:txBody>
      </p:sp>
      <p:sp>
        <p:nvSpPr>
          <p:cNvPr id="4106" name="textruta 13"/>
          <p:cNvSpPr txBox="1">
            <a:spLocks noChangeArrowheads="1"/>
          </p:cNvSpPr>
          <p:nvPr/>
        </p:nvSpPr>
        <p:spPr bwMode="auto">
          <a:xfrm>
            <a:off x="82062" y="6465888"/>
            <a:ext cx="41809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000" b="1" dirty="0" err="1"/>
              <a:t>Småröd</a:t>
            </a:r>
            <a:r>
              <a:rPr lang="sv-SE" sz="1000" b="1" dirty="0"/>
              <a:t> 2006</a:t>
            </a:r>
            <a:r>
              <a:rPr lang="sv-SE" sz="1000" dirty="0"/>
              <a:t>, </a:t>
            </a:r>
            <a:r>
              <a:rPr lang="sv-SE" sz="1000" dirty="0" smtClean="0"/>
              <a:t>samhällskostnad </a:t>
            </a:r>
            <a:r>
              <a:rPr lang="sv-SE" sz="1000" dirty="0"/>
              <a:t>&gt; 500 Mkr</a:t>
            </a:r>
          </a:p>
          <a:p>
            <a:pPr eaLnBrk="1" hangingPunct="1"/>
            <a:r>
              <a:rPr lang="sv-SE" sz="1000" dirty="0"/>
              <a:t>Trigger: </a:t>
            </a:r>
            <a:r>
              <a:rPr lang="sv-SE" sz="1000" dirty="0" smtClean="0"/>
              <a:t>felaktig placering av fyllnadsmassor (mekanisk utlösare alltså)</a:t>
            </a:r>
            <a:endParaRPr lang="sv-SE" sz="1000" dirty="0"/>
          </a:p>
        </p:txBody>
      </p:sp>
      <p:sp>
        <p:nvSpPr>
          <p:cNvPr id="4107" name="Rektangel 1"/>
          <p:cNvSpPr>
            <a:spLocks noChangeArrowheads="1"/>
          </p:cNvSpPr>
          <p:nvPr/>
        </p:nvSpPr>
        <p:spPr bwMode="auto">
          <a:xfrm>
            <a:off x="3409079" y="4048284"/>
            <a:ext cx="3133132" cy="255454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600" b="1" dirty="0" smtClean="0"/>
              <a:t>Geoteknik</a:t>
            </a:r>
            <a:r>
              <a:rPr lang="sv-SE" sz="1600" dirty="0"/>
              <a:t> </a:t>
            </a:r>
            <a:r>
              <a:rPr lang="sv-SE" sz="1600" dirty="0" smtClean="0"/>
              <a:t>är läran </a:t>
            </a:r>
            <a:r>
              <a:rPr lang="sv-SE" sz="1600" dirty="0"/>
              <a:t>om jord och bergs tekniska egenskaper samt dess </a:t>
            </a:r>
            <a:r>
              <a:rPr lang="sv-SE" sz="1600" dirty="0" smtClean="0"/>
              <a:t>tillämpning vid främst </a:t>
            </a:r>
            <a:r>
              <a:rPr lang="sv-SE" sz="1600" dirty="0"/>
              <a:t>byggnads- och </a:t>
            </a:r>
            <a:r>
              <a:rPr lang="sv-SE" sz="1600" dirty="0" smtClean="0"/>
              <a:t>anläggnings-verksamhet</a:t>
            </a:r>
          </a:p>
          <a:p>
            <a:endParaRPr lang="sv-SE" sz="1600" dirty="0"/>
          </a:p>
          <a:p>
            <a:r>
              <a:rPr lang="sv-SE" sz="1600" b="1" dirty="0" smtClean="0"/>
              <a:t>SGI</a:t>
            </a:r>
            <a:r>
              <a:rPr lang="sv-SE" sz="1600" dirty="0" smtClean="0"/>
              <a:t> utreder potentiella skred-riskområden, </a:t>
            </a:r>
            <a:r>
              <a:rPr lang="sv-SE" sz="1600" dirty="0" err="1" smtClean="0"/>
              <a:t>bl</a:t>
            </a:r>
            <a:r>
              <a:rPr lang="sv-SE" sz="1600" dirty="0" smtClean="0"/>
              <a:t> a </a:t>
            </a:r>
            <a:r>
              <a:rPr lang="sv-SE" sz="1600" dirty="0" err="1" smtClean="0"/>
              <a:t>mht</a:t>
            </a:r>
            <a:r>
              <a:rPr lang="sv-SE" sz="1600" dirty="0" smtClean="0"/>
              <a:t> klimat-förändringar. (Risk = sannolikhet * konsekvenser)</a:t>
            </a:r>
            <a:endParaRPr lang="sv-SE" sz="1600" dirty="0"/>
          </a:p>
        </p:txBody>
      </p:sp>
      <p:sp>
        <p:nvSpPr>
          <p:cNvPr id="12" name="Rektangel 11"/>
          <p:cNvSpPr/>
          <p:nvPr/>
        </p:nvSpPr>
        <p:spPr>
          <a:xfrm>
            <a:off x="4161500" y="15832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200" dirty="0" smtClean="0">
                <a:solidFill>
                  <a:schemeClr val="bg1"/>
                </a:solidFill>
              </a:rPr>
              <a:t>Uppdrag: Minska </a:t>
            </a:r>
            <a:r>
              <a:rPr lang="sv-SE" sz="1200" dirty="0">
                <a:solidFill>
                  <a:schemeClr val="bg1"/>
                </a:solidFill>
              </a:rPr>
              <a:t>riskerna för ras, skred och stranderosion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gis.swedgeo.se/skred/images/erosion_illustration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20688"/>
            <a:ext cx="2362200" cy="14001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27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fileserv\HOME\jimhed\__BILDER\Till Mats\SGI_Exempel_GÄU_3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89695"/>
            <a:ext cx="2560304" cy="240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6858161" y="2204864"/>
            <a:ext cx="173239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sv-SE" dirty="0" smtClean="0"/>
              <a:t>3D-visualisering </a:t>
            </a:r>
          </a:p>
          <a:p>
            <a:r>
              <a:rPr lang="sv-SE" dirty="0" smtClean="0"/>
              <a:t>(gis.swedgeo.se)</a:t>
            </a:r>
            <a:endParaRPr lang="en-US" dirty="0"/>
          </a:p>
        </p:txBody>
      </p:sp>
      <p:sp>
        <p:nvSpPr>
          <p:cNvPr id="6" name="Rektangel 5"/>
          <p:cNvSpPr/>
          <p:nvPr/>
        </p:nvSpPr>
        <p:spPr>
          <a:xfrm>
            <a:off x="0" y="548680"/>
            <a:ext cx="29867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Klimat- och </a:t>
            </a:r>
            <a:r>
              <a:rPr lang="sv-SE" dirty="0" err="1" smtClean="0"/>
              <a:t>sårbarhetsutredn</a:t>
            </a:r>
            <a:r>
              <a:rPr lang="sv-SE" dirty="0" smtClean="0"/>
              <a:t>.</a:t>
            </a:r>
          </a:p>
          <a:p>
            <a:r>
              <a:rPr lang="sv-SE" dirty="0" smtClean="0"/>
              <a:t>(gis.swegeo.se/</a:t>
            </a:r>
            <a:r>
              <a:rPr lang="sv-SE" dirty="0" err="1" smtClean="0"/>
              <a:t>nks</a:t>
            </a:r>
            <a:r>
              <a:rPr lang="sv-SE" dirty="0" smtClean="0"/>
              <a:t>)</a:t>
            </a:r>
            <a:endParaRPr lang="en-US" dirty="0"/>
          </a:p>
        </p:txBody>
      </p:sp>
      <p:pic>
        <p:nvPicPr>
          <p:cNvPr id="3076" name="Picture 4" descr="\\fileserv\HOME\jimhed\__BILDER\Till Mats\SGI_Exempel_Sättningsmätningar_gt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40815"/>
            <a:ext cx="3785204" cy="26725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fileserv\HOME\jimhed\__BILDER\Till Mats\SGI_Exempel_DAF_stranderos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476" y="3832504"/>
            <a:ext cx="3478924" cy="29088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\\fileserv\HOME\jimhed\__BILDER\Till Mats\SGI_Exempel_Ko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2881973" cy="23862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\\fileserv\HOME\jimhed\__BILDER\Till Mats\SGI_Exempel_MSB_moränkarteri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484" y="908719"/>
            <a:ext cx="3006069" cy="23862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ktangel 10"/>
          <p:cNvSpPr/>
          <p:nvPr/>
        </p:nvSpPr>
        <p:spPr>
          <a:xfrm>
            <a:off x="3075832" y="548680"/>
            <a:ext cx="2687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Markstabilitetsutredningar</a:t>
            </a:r>
            <a:endParaRPr lang="en-US" dirty="0"/>
          </a:p>
        </p:txBody>
      </p:sp>
      <p:sp>
        <p:nvSpPr>
          <p:cNvPr id="12" name="Rektangel 11"/>
          <p:cNvSpPr/>
          <p:nvPr/>
        </p:nvSpPr>
        <p:spPr>
          <a:xfrm>
            <a:off x="16471" y="3491715"/>
            <a:ext cx="4549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Sättningsmätningar Göteborg (underlag för </a:t>
            </a:r>
          </a:p>
          <a:p>
            <a:r>
              <a:rPr lang="sv-SE" dirty="0"/>
              <a:t>j</a:t>
            </a:r>
            <a:r>
              <a:rPr lang="sv-SE" dirty="0" smtClean="0"/>
              <a:t>ämförelse med Terrasar X radar, med METRIA)</a:t>
            </a:r>
            <a:endParaRPr lang="en-US" dirty="0"/>
          </a:p>
        </p:txBody>
      </p:sp>
      <p:sp>
        <p:nvSpPr>
          <p:cNvPr id="13" name="Rektangel 12"/>
          <p:cNvSpPr/>
          <p:nvPr/>
        </p:nvSpPr>
        <p:spPr>
          <a:xfrm>
            <a:off x="4572000" y="3501008"/>
            <a:ext cx="4227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Stranderosion </a:t>
            </a:r>
            <a:r>
              <a:rPr lang="sv-SE" dirty="0" err="1" smtClean="0"/>
              <a:t>mha</a:t>
            </a:r>
            <a:r>
              <a:rPr lang="sv-SE" dirty="0" smtClean="0"/>
              <a:t> DAF (med Lm, SGU, </a:t>
            </a:r>
            <a:r>
              <a:rPr lang="sv-SE" dirty="0" err="1" smtClean="0"/>
              <a:t>Lst</a:t>
            </a:r>
            <a:r>
              <a:rPr lang="sv-SE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85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8"/>
          <p:cNvSpPr>
            <a:spLocks noChangeArrowheads="1"/>
          </p:cNvSpPr>
          <p:nvPr/>
        </p:nvSpPr>
        <p:spPr bwMode="auto">
          <a:xfrm>
            <a:off x="108439" y="1076326"/>
            <a:ext cx="61590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FontTx/>
              <a:buChar char="•"/>
            </a:pPr>
            <a:r>
              <a:rPr lang="sv-SE" sz="1600" dirty="0"/>
              <a:t> Jordartgeologi och topografi/geometri (lutning) är två viktiga parametrar för att bedöma </a:t>
            </a:r>
            <a:r>
              <a:rPr lang="sv-SE" sz="1600" b="1" dirty="0"/>
              <a:t>förutsättningar</a:t>
            </a:r>
            <a:r>
              <a:rPr lang="sv-SE" sz="1600" dirty="0"/>
              <a:t> för skred. </a:t>
            </a:r>
            <a:r>
              <a:rPr lang="sv-SE" sz="1600" b="1" dirty="0"/>
              <a:t>Skredriskkartering/analys</a:t>
            </a:r>
            <a:r>
              <a:rPr lang="sv-SE" sz="1600" dirty="0"/>
              <a:t> (</a:t>
            </a:r>
            <a:r>
              <a:rPr lang="sv-SE" sz="1600" b="1" dirty="0"/>
              <a:t>sannolikheten</a:t>
            </a:r>
            <a:r>
              <a:rPr lang="sv-SE" sz="1600" dirty="0"/>
              <a:t> för och </a:t>
            </a:r>
            <a:r>
              <a:rPr lang="sv-SE" sz="1600" b="1" dirty="0"/>
              <a:t>konsekvensen</a:t>
            </a:r>
            <a:r>
              <a:rPr lang="sv-SE" sz="1600" dirty="0"/>
              <a:t> av ett skred) är däremot mer omfattande. </a:t>
            </a:r>
          </a:p>
        </p:txBody>
      </p:sp>
      <p:sp>
        <p:nvSpPr>
          <p:cNvPr id="5123" name="Rectangle 19"/>
          <p:cNvSpPr>
            <a:spLocks noChangeArrowheads="1"/>
          </p:cNvSpPr>
          <p:nvPr/>
        </p:nvSpPr>
        <p:spPr bwMode="auto">
          <a:xfrm>
            <a:off x="171450" y="6195984"/>
            <a:ext cx="64101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sv-SE" sz="2000" b="1" dirty="0" smtClean="0"/>
              <a:t>Skredriskanalys är ett 3D problem och GIS/data-intensivt…</a:t>
            </a:r>
          </a:p>
        </p:txBody>
      </p:sp>
      <p:pic>
        <p:nvPicPr>
          <p:cNvPr id="5124" name="Picture 6" descr="Orsaker till höjning av grundvattennivån kan exempelvis vara riklig nederbörd, kalhuggna områden, omlagda eller igensatta dike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492376"/>
            <a:ext cx="2266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En del av de mothållande jordmassorna vid släntfoten (motvikten) kan eroderas bort av ett vattendrag eller genom schaktningsarbeten och muddringsarbete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197" y="2428875"/>
            <a:ext cx="2159977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 descr="En avsänkning av vattennivån vid släntfot leder till minskad motvikt. Därmed ökar sannolikheten för ett skred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220" y="3365501"/>
            <a:ext cx="208817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omr57_4_7_geolog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0" t="26964" r="26875" b="40022"/>
          <a:stretch>
            <a:fillRect/>
          </a:stretch>
        </p:blipFill>
        <p:spPr bwMode="auto">
          <a:xfrm>
            <a:off x="171450" y="2619375"/>
            <a:ext cx="1664677" cy="1468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108439" y="4805363"/>
            <a:ext cx="19431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sz="1200" dirty="0"/>
              <a:t>Topografi/geometri (på land och i vatten)</a:t>
            </a:r>
          </a:p>
          <a:p>
            <a:pPr eaLnBrk="1" hangingPunct="1">
              <a:buClrTx/>
              <a:buFontTx/>
              <a:buNone/>
            </a:pPr>
            <a:r>
              <a:rPr lang="sv-SE" sz="1200" dirty="0"/>
              <a:t>Geologi, lagerföljder (lösa jordar som </a:t>
            </a:r>
            <a:r>
              <a:rPr lang="sv-SE" sz="1200" dirty="0" err="1"/>
              <a:t>silt</a:t>
            </a:r>
            <a:r>
              <a:rPr lang="sv-SE" sz="1200" dirty="0"/>
              <a:t> och lera)</a:t>
            </a:r>
          </a:p>
          <a:p>
            <a:pPr eaLnBrk="1" hangingPunct="1">
              <a:buClrTx/>
              <a:buFontTx/>
              <a:buNone/>
            </a:pPr>
            <a:r>
              <a:rPr lang="sv-SE" sz="1200" dirty="0"/>
              <a:t>Hydrologi </a:t>
            </a:r>
          </a:p>
        </p:txBody>
      </p:sp>
      <p:sp>
        <p:nvSpPr>
          <p:cNvPr id="5129" name="Text Box 20"/>
          <p:cNvSpPr txBox="1">
            <a:spLocks noChangeArrowheads="1"/>
          </p:cNvSpPr>
          <p:nvPr/>
        </p:nvSpPr>
        <p:spPr bwMode="auto">
          <a:xfrm>
            <a:off x="2340220" y="4805363"/>
            <a:ext cx="19431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sz="1200" dirty="0"/>
              <a:t>Mekanik – pådrivande och mothållande krafter</a:t>
            </a:r>
          </a:p>
          <a:p>
            <a:pPr eaLnBrk="1" hangingPunct="1">
              <a:buClrTx/>
              <a:buFontTx/>
              <a:buNone/>
            </a:pPr>
            <a:r>
              <a:rPr lang="sv-SE" sz="1200" dirty="0"/>
              <a:t>(vilka t ex ändras vid bebyggelse resp. ändrade vattennivåer) </a:t>
            </a:r>
          </a:p>
        </p:txBody>
      </p:sp>
      <p:sp>
        <p:nvSpPr>
          <p:cNvPr id="5130" name="Text Box 21"/>
          <p:cNvSpPr txBox="1">
            <a:spLocks noChangeArrowheads="1"/>
          </p:cNvSpPr>
          <p:nvPr/>
        </p:nvSpPr>
        <p:spPr bwMode="auto">
          <a:xfrm>
            <a:off x="4572000" y="4805363"/>
            <a:ext cx="1944566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sz="1200" dirty="0"/>
              <a:t>Erosion – befintliga och ändrade flöden i älven påverkar topografi/ geometri på lång sikt….</a:t>
            </a:r>
          </a:p>
        </p:txBody>
      </p:sp>
      <p:sp>
        <p:nvSpPr>
          <p:cNvPr id="5131" name="Text Box 22"/>
          <p:cNvSpPr txBox="1">
            <a:spLocks noChangeArrowheads="1"/>
          </p:cNvSpPr>
          <p:nvPr/>
        </p:nvSpPr>
        <p:spPr bwMode="auto">
          <a:xfrm>
            <a:off x="6948854" y="4805363"/>
            <a:ext cx="18712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sz="1200" dirty="0"/>
              <a:t>Nederbörd – kan öka grundvatten/portrycket i jordlagren (</a:t>
            </a:r>
            <a:r>
              <a:rPr lang="sv-SE" sz="1200" dirty="0" err="1"/>
              <a:t>silt</a:t>
            </a:r>
            <a:r>
              <a:rPr lang="sv-SE" sz="1200" dirty="0"/>
              <a:t>/lera)</a:t>
            </a:r>
          </a:p>
        </p:txBody>
      </p:sp>
      <p:sp>
        <p:nvSpPr>
          <p:cNvPr id="5132" name="Line 23"/>
          <p:cNvSpPr>
            <a:spLocks noChangeShapeType="1"/>
          </p:cNvSpPr>
          <p:nvPr/>
        </p:nvSpPr>
        <p:spPr bwMode="auto">
          <a:xfrm>
            <a:off x="901212" y="4086225"/>
            <a:ext cx="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3" name="Line 24"/>
          <p:cNvSpPr>
            <a:spLocks noChangeShapeType="1"/>
          </p:cNvSpPr>
          <p:nvPr/>
        </p:nvSpPr>
        <p:spPr bwMode="auto">
          <a:xfrm>
            <a:off x="3132992" y="4446589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4" name="Line 25"/>
          <p:cNvSpPr>
            <a:spLocks noChangeShapeType="1"/>
          </p:cNvSpPr>
          <p:nvPr/>
        </p:nvSpPr>
        <p:spPr bwMode="auto">
          <a:xfrm>
            <a:off x="5435112" y="3581400"/>
            <a:ext cx="0" cy="1081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5" name="Line 26"/>
          <p:cNvSpPr>
            <a:spLocks noChangeShapeType="1"/>
          </p:cNvSpPr>
          <p:nvPr/>
        </p:nvSpPr>
        <p:spPr bwMode="auto">
          <a:xfrm>
            <a:off x="7791450" y="4143376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6" name="Rektangel 17"/>
          <p:cNvSpPr>
            <a:spLocks noChangeArrowheads="1"/>
          </p:cNvSpPr>
          <p:nvPr/>
        </p:nvSpPr>
        <p:spPr bwMode="auto">
          <a:xfrm>
            <a:off x="0" y="477838"/>
            <a:ext cx="63418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 b="1" dirty="0" smtClean="0"/>
              <a:t>Påverkansfaktorer för skred och ras</a:t>
            </a:r>
            <a:endParaRPr lang="sv-SE" sz="2800" b="1" dirty="0"/>
          </a:p>
        </p:txBody>
      </p:sp>
      <p:grpSp>
        <p:nvGrpSpPr>
          <p:cNvPr id="5137" name="Group 30"/>
          <p:cNvGrpSpPr>
            <a:grpSpLocks/>
          </p:cNvGrpSpPr>
          <p:nvPr/>
        </p:nvGrpSpPr>
        <p:grpSpPr bwMode="auto">
          <a:xfrm>
            <a:off x="6658708" y="565150"/>
            <a:ext cx="2161443" cy="1639888"/>
            <a:chOff x="4151" y="896"/>
            <a:chExt cx="1766" cy="1224"/>
          </a:xfrm>
        </p:grpSpPr>
        <p:pic>
          <p:nvPicPr>
            <p:cNvPr id="5142" name="Picture 28" descr="Bilden visar ett skred och ett ra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95" r="43306" b="11031"/>
            <a:stretch>
              <a:fillRect/>
            </a:stretch>
          </p:blipFill>
          <p:spPr bwMode="auto">
            <a:xfrm>
              <a:off x="4151" y="896"/>
              <a:ext cx="1760" cy="11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3" name="Picture 29" descr="tuveskre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539" b="100000"/>
            <a:stretch>
              <a:fillRect/>
            </a:stretch>
          </p:blipFill>
          <p:spPr bwMode="auto">
            <a:xfrm>
              <a:off x="4166" y="2049"/>
              <a:ext cx="1751" cy="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39" name="Picture 3" descr="Ny bebyggelse eller utläggning av fyllningsmassor ovanför släntkrönet medför att de pådrivande krafterna blir större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416" y="2286000"/>
            <a:ext cx="2016369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83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511595"/>
            <a:ext cx="86963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800" b="1" dirty="0" smtClean="0"/>
              <a:t>Geoteknisk Sektorportal - </a:t>
            </a:r>
            <a:r>
              <a:rPr lang="sv-SE" sz="2800" b="1" dirty="0"/>
              <a:t>nationell datainfrastruktur för tillgång till genomförda geotekniska undersökningar</a:t>
            </a:r>
            <a:r>
              <a:rPr lang="sv-SE" sz="2800" b="1" dirty="0" smtClean="0"/>
              <a:t> (MSB2:4 2011-2013)</a:t>
            </a:r>
            <a:endParaRPr lang="sv-SE" sz="2800" b="1" dirty="0"/>
          </a:p>
        </p:txBody>
      </p:sp>
      <p:pic>
        <p:nvPicPr>
          <p:cNvPr id="5122" name="Picture 2" descr="http://gis.swedgeo.se/startgsp/images/arkitektur_enk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76" y="2152072"/>
            <a:ext cx="5893190" cy="443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gis.swedgeo.se/startgsp/images/ngdiparter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1480475"/>
            <a:ext cx="5138737" cy="48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ak 2"/>
          <p:cNvCxnSpPr/>
          <p:nvPr/>
        </p:nvCxnSpPr>
        <p:spPr>
          <a:xfrm>
            <a:off x="0" y="205093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68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98021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800" b="1" dirty="0" smtClean="0">
                <a:solidFill>
                  <a:prstClr val="black"/>
                </a:solidFill>
              </a:rPr>
              <a:t>MSB2:4 utvecklingsprojekt 2014-2015</a:t>
            </a:r>
          </a:p>
        </p:txBody>
      </p:sp>
      <p:sp>
        <p:nvSpPr>
          <p:cNvPr id="5" name="Rektangel 4"/>
          <p:cNvSpPr/>
          <p:nvPr/>
        </p:nvSpPr>
        <p:spPr>
          <a:xfrm>
            <a:off x="837256" y="2248755"/>
            <a:ext cx="762379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dirty="0" smtClean="0"/>
              <a:t>Sammanställning av data från </a:t>
            </a:r>
            <a:r>
              <a:rPr lang="sv-SE" sz="2000" b="1" dirty="0" smtClean="0"/>
              <a:t>geodata.se/Geodataportalen</a:t>
            </a:r>
            <a:r>
              <a:rPr lang="sv-SE" sz="2000" dirty="0" smtClean="0"/>
              <a:t> samt </a:t>
            </a:r>
            <a:r>
              <a:rPr lang="sv-SE" sz="2000" b="1" dirty="0" smtClean="0"/>
              <a:t>Geodatasamverkan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endParaRPr lang="sv-SE" sz="2000" dirty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dirty="0" smtClean="0"/>
              <a:t>Tre moderna rikstäckande webbapplikationer </a:t>
            </a:r>
            <a:r>
              <a:rPr lang="sv-SE" sz="2000" b="1" dirty="0"/>
              <a:t>RTJ FÄLT, </a:t>
            </a:r>
            <a:r>
              <a:rPr lang="sv-SE" sz="2000" b="1" dirty="0" smtClean="0"/>
              <a:t>GEOSTAB och VAKASTAB</a:t>
            </a:r>
            <a:r>
              <a:rPr lang="sv-SE" sz="2000" dirty="0" smtClean="0"/>
              <a:t>. Skräddarsydda men likväl utvecklingsbara - ”ready-</a:t>
            </a:r>
            <a:r>
              <a:rPr lang="sv-SE" sz="2000" dirty="0" err="1" smtClean="0"/>
              <a:t>to</a:t>
            </a:r>
            <a:r>
              <a:rPr lang="sv-SE" sz="2000" dirty="0" smtClean="0"/>
              <a:t>-</a:t>
            </a:r>
            <a:r>
              <a:rPr lang="sv-SE" sz="2000" dirty="0" err="1" smtClean="0"/>
              <a:t>use</a:t>
            </a:r>
            <a:r>
              <a:rPr lang="sv-SE" sz="2000" dirty="0"/>
              <a:t>”-</a:t>
            </a:r>
            <a:r>
              <a:rPr lang="sv-SE" sz="2000" dirty="0" smtClean="0"/>
              <a:t>lösningar. Räddningstjänsten </a:t>
            </a:r>
            <a:r>
              <a:rPr lang="sv-SE" sz="2000" dirty="0"/>
              <a:t>och sakkunniga myndigheter </a:t>
            </a:r>
            <a:r>
              <a:rPr lang="sv-SE" sz="2000" dirty="0" smtClean="0"/>
              <a:t>kan i </a:t>
            </a:r>
            <a:r>
              <a:rPr lang="sv-SE" sz="2000" dirty="0"/>
              <a:t>samverkan bättre </a:t>
            </a:r>
            <a:r>
              <a:rPr lang="sv-SE" sz="2000" dirty="0" smtClean="0"/>
              <a:t>utnyttja </a:t>
            </a:r>
            <a:r>
              <a:rPr lang="sv-SE" sz="2000" dirty="0"/>
              <a:t>befintliga </a:t>
            </a:r>
            <a:r>
              <a:rPr lang="sv-SE" sz="2000" dirty="0" err="1"/>
              <a:t>geodata</a:t>
            </a:r>
            <a:r>
              <a:rPr lang="sv-SE" sz="2000" dirty="0"/>
              <a:t> för att lösa problem och utföra åtgärder vid överhängande fara för </a:t>
            </a:r>
            <a:r>
              <a:rPr lang="sv-SE" sz="2000" b="1" dirty="0"/>
              <a:t>ras, skred, slamströmmar och kemspill i känslig </a:t>
            </a:r>
            <a:r>
              <a:rPr lang="sv-SE" sz="2000" b="1" dirty="0" smtClean="0"/>
              <a:t>mark</a:t>
            </a:r>
            <a:r>
              <a:rPr lang="sv-SE" sz="2000" dirty="0" smtClean="0"/>
              <a:t>.  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endParaRPr lang="sv-SE" sz="2000" dirty="0" smtClean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dirty="0" smtClean="0"/>
              <a:t>Plattformsoberoende (PC, Mac, surfplatt, mobil) och fältanpassade med responsiv design, har GPS-stöd mm. Central lagring av aktiva lager (räddningstjänsternas och stabsfunktionernas expertanteckningar).</a:t>
            </a:r>
            <a:endParaRPr lang="sv-SE" sz="2000" dirty="0"/>
          </a:p>
        </p:txBody>
      </p:sp>
      <p:pic>
        <p:nvPicPr>
          <p:cNvPr id="7" name="Picture 2" descr="http://gis.swedgeo.se/startgsp/images/ngdiparter_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1"/>
          <a:stretch/>
        </p:blipFill>
        <p:spPr bwMode="auto">
          <a:xfrm>
            <a:off x="6744966" y="1132544"/>
            <a:ext cx="1913259" cy="51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 1"/>
          <p:cNvGrpSpPr>
            <a:grpSpLocks noChangeAspect="1"/>
          </p:cNvGrpSpPr>
          <p:nvPr/>
        </p:nvGrpSpPr>
        <p:grpSpPr>
          <a:xfrm>
            <a:off x="210817" y="1087916"/>
            <a:ext cx="6066158" cy="609239"/>
            <a:chOff x="186703" y="2086176"/>
            <a:chExt cx="8747746" cy="878557"/>
          </a:xfrm>
        </p:grpSpPr>
        <p:pic>
          <p:nvPicPr>
            <p:cNvPr id="6" name="Picture 2" descr="http://gis.swedgeo.se/startgsp/images/ngdiparter_logo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228"/>
            <a:stretch/>
          </p:blipFill>
          <p:spPr bwMode="auto">
            <a:xfrm>
              <a:off x="186703" y="2086176"/>
              <a:ext cx="1942436" cy="87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upp 7"/>
            <p:cNvGrpSpPr/>
            <p:nvPr/>
          </p:nvGrpSpPr>
          <p:grpSpPr>
            <a:xfrm>
              <a:off x="3686175" y="2275140"/>
              <a:ext cx="5248274" cy="500628"/>
              <a:chOff x="2672097" y="2408117"/>
              <a:chExt cx="6011496" cy="716083"/>
            </a:xfrm>
          </p:grpSpPr>
          <p:pic>
            <p:nvPicPr>
              <p:cNvPr id="2050" name="Picture 2" descr="Startsida">
                <a:hlinkClick r:id="rId4" tooltip="Startsida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369" r="43968" b="13277"/>
              <a:stretch/>
            </p:blipFill>
            <p:spPr bwMode="auto">
              <a:xfrm>
                <a:off x="2672097" y="2408117"/>
                <a:ext cx="2226479" cy="71608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He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9365" y="2525457"/>
                <a:ext cx="3514228" cy="4814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6" name="Picture 2" descr="Startsida - Sveriges kommuner och Landsti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235" y="2336184"/>
              <a:ext cx="931793" cy="378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" name="Rak 11"/>
          <p:cNvCxnSpPr/>
          <p:nvPr/>
        </p:nvCxnSpPr>
        <p:spPr>
          <a:xfrm>
            <a:off x="0" y="186995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29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98021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800" b="1" dirty="0" smtClean="0">
                <a:solidFill>
                  <a:prstClr val="black"/>
                </a:solidFill>
              </a:rPr>
              <a:t>Drift 2016: </a:t>
            </a:r>
            <a:r>
              <a:rPr lang="sv-SE" sz="28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t.v. inom ramen för SGI </a:t>
            </a:r>
            <a:r>
              <a:rPr lang="sv-SE" sz="2800" b="1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TiB</a:t>
            </a:r>
            <a:r>
              <a:rPr lang="sv-SE" sz="28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sv-SE" sz="20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(tjänsteman i beredskap) </a:t>
            </a:r>
            <a:endParaRPr lang="sv-SE" sz="2000" b="1" dirty="0" smtClean="0">
              <a:solidFill>
                <a:prstClr val="black"/>
              </a:solidFill>
            </a:endParaRPr>
          </a:p>
        </p:txBody>
      </p:sp>
      <p:grpSp>
        <p:nvGrpSpPr>
          <p:cNvPr id="3" name="Grupp 2"/>
          <p:cNvGrpSpPr/>
          <p:nvPr/>
        </p:nvGrpSpPr>
        <p:grpSpPr>
          <a:xfrm>
            <a:off x="-14086" y="1118784"/>
            <a:ext cx="9158086" cy="5322882"/>
            <a:chOff x="-14086" y="1118784"/>
            <a:chExt cx="9158086" cy="5322882"/>
          </a:xfrm>
        </p:grpSpPr>
        <p:pic>
          <p:nvPicPr>
            <p:cNvPr id="13" name="Picture 2" descr="http://www.swedgeo.se/imagevault/publishedmedia/vi2603sg9p0u8jcq3tu3/Scandinav_DMAK_BirgerLall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086" y="1118784"/>
              <a:ext cx="9158086" cy="443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Platshållare för innehåll 2"/>
            <p:cNvSpPr txBox="1">
              <a:spLocks/>
            </p:cNvSpPr>
            <p:nvPr/>
          </p:nvSpPr>
          <p:spPr>
            <a:xfrm>
              <a:off x="653792" y="3863157"/>
              <a:ext cx="7341116" cy="2578509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tx1"/>
              </a:solidFill>
            </a:ln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sv-SE" sz="2000" b="1" dirty="0" err="1" smtClean="0"/>
                <a:t>TiB</a:t>
              </a:r>
              <a:r>
                <a:rPr lang="sv-SE" sz="2000" b="1" dirty="0" smtClean="0"/>
                <a:t> på SGI (fr. o. m. 1 dec 2015)</a:t>
              </a:r>
            </a:p>
            <a:p>
              <a:r>
                <a:rPr lang="sv-SE" sz="2000" dirty="0" smtClean="0"/>
                <a:t>Tillgänglig på telefon alla timmar, alla dagar i veckan</a:t>
              </a:r>
            </a:p>
            <a:p>
              <a:r>
                <a:rPr lang="sv-SE" sz="2000" dirty="0" smtClean="0"/>
                <a:t>Återkoppla vid larm inom 15 minuter</a:t>
              </a:r>
            </a:p>
            <a:p>
              <a:r>
                <a:rPr lang="sv-SE" sz="2000" dirty="0" smtClean="0"/>
                <a:t>Redo för </a:t>
              </a:r>
              <a:r>
                <a:rPr lang="sv-SE" sz="2000" dirty="0" err="1" smtClean="0"/>
                <a:t>Lync</a:t>
              </a:r>
              <a:r>
                <a:rPr lang="sv-SE" sz="2000" dirty="0" smtClean="0"/>
                <a:t>-/telefonmöte med andra instanser inom en timme</a:t>
              </a:r>
            </a:p>
            <a:p>
              <a:r>
                <a:rPr lang="sv-SE" sz="2000" dirty="0" smtClean="0"/>
                <a:t>Vid behov, bedömt i samspel mellan SGI och Räddningstjänst, infinna sig på plats</a:t>
              </a:r>
            </a:p>
            <a:p>
              <a:r>
                <a:rPr lang="sv-SE" sz="2000" dirty="0" smtClean="0"/>
                <a:t>Räddningstjänsten når SGI:s </a:t>
              </a:r>
              <a:r>
                <a:rPr lang="sv-SE" sz="2000" dirty="0" err="1" smtClean="0"/>
                <a:t>TiB</a:t>
              </a:r>
              <a:r>
                <a:rPr lang="sv-SE" sz="2000" dirty="0" smtClean="0"/>
                <a:t> via SOS Alarm</a:t>
              </a:r>
              <a:endParaRPr lang="sv-SE" sz="2000" dirty="0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52" y="1226506"/>
              <a:ext cx="1680834" cy="259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ktangel 20"/>
            <p:cNvSpPr/>
            <p:nvPr/>
          </p:nvSpPr>
          <p:spPr>
            <a:xfrm>
              <a:off x="7143263" y="1226506"/>
              <a:ext cx="188224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800" dirty="0"/>
                <a:t>Foto: Birger Lallo/Skandinav Bildbyrå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956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252538"/>
            <a:ext cx="9089286" cy="528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28575" y="587543"/>
            <a:ext cx="29402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hlinkClick r:id="rId3"/>
              </a:rPr>
              <a:t>http://</a:t>
            </a:r>
            <a:r>
              <a:rPr lang="sv-SE" sz="2000" dirty="0" smtClean="0">
                <a:hlinkClick r:id="rId3"/>
              </a:rPr>
              <a:t>gis.swedgeo.se/rtj/</a:t>
            </a:r>
            <a:r>
              <a:rPr lang="sv-SE" sz="2000" dirty="0" smtClean="0"/>
              <a:t> 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18958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/>
          <p:cNvSpPr txBox="1"/>
          <p:nvPr/>
        </p:nvSpPr>
        <p:spPr>
          <a:xfrm>
            <a:off x="86544" y="502463"/>
            <a:ext cx="8460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/>
              <a:t>Pågående utveckling (hösten 15/våren 16)</a:t>
            </a:r>
            <a:endParaRPr lang="en-US" sz="1600" b="1" dirty="0"/>
          </a:p>
        </p:txBody>
      </p:sp>
      <p:sp>
        <p:nvSpPr>
          <p:cNvPr id="3" name="textruta 2"/>
          <p:cNvSpPr txBox="1"/>
          <p:nvPr/>
        </p:nvSpPr>
        <p:spPr>
          <a:xfrm>
            <a:off x="251520" y="1700808"/>
            <a:ext cx="81304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90204" pitchFamily="34" charset="0"/>
              <a:buChar char="•"/>
            </a:pPr>
            <a:r>
              <a:rPr lang="sv-SE" sz="2800" dirty="0" smtClean="0"/>
              <a:t>Spara historikdata för ”lärande av olyckor”</a:t>
            </a:r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lang="sv-SE" sz="2800" dirty="0" smtClean="0"/>
              <a:t>En övningsvariant, en skarp variant (3+3)</a:t>
            </a:r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lang="sv-SE" sz="2800" dirty="0" smtClean="0"/>
              <a:t>Lager- och lösenordshantering bestämd</a:t>
            </a:r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lang="sv-SE" sz="2800" dirty="0" smtClean="0"/>
              <a:t>Löpande vissa nya lager i GEOSTAB (t ex SGU jorddjupsmodell)</a:t>
            </a:r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lang="sv-SE" sz="2800" dirty="0"/>
              <a:t>Kommunikation – SKADEPLATS2015, VAKA-dagar, instruktionsvideo, besök vissa räddningstjänster/ Länsstyrelser </a:t>
            </a:r>
          </a:p>
        </p:txBody>
      </p:sp>
    </p:spTree>
    <p:extLst>
      <p:ext uri="{BB962C8B-B14F-4D97-AF65-F5344CB8AC3E}">
        <p14:creationId xmlns:p14="http://schemas.microsoft.com/office/powerpoint/2010/main" val="241156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546</Words>
  <Application>Microsoft Office PowerPoint</Application>
  <PresentationFormat>Bildspel på skärmen (4:3)</PresentationFormat>
  <Paragraphs>65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5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Statens Geotekniska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Mats Öberg</dc:creator>
  <cp:lastModifiedBy>Mats Öberg</cp:lastModifiedBy>
  <cp:revision>265</cp:revision>
  <cp:lastPrinted>2015-05-28T07:17:59Z</cp:lastPrinted>
  <dcterms:created xsi:type="dcterms:W3CDTF">2013-06-26T10:22:31Z</dcterms:created>
  <dcterms:modified xsi:type="dcterms:W3CDTF">2016-02-22T12:53:59Z</dcterms:modified>
</cp:coreProperties>
</file>