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81" r:id="rId4"/>
    <p:sldId id="282" r:id="rId5"/>
    <p:sldId id="271" r:id="rId6"/>
    <p:sldId id="274" r:id="rId7"/>
    <p:sldId id="272" r:id="rId8"/>
    <p:sldId id="278" r:id="rId9"/>
    <p:sldId id="275" r:id="rId10"/>
    <p:sldId id="276" r:id="rId11"/>
    <p:sldId id="280" r:id="rId12"/>
    <p:sldId id="277" r:id="rId13"/>
    <p:sldId id="279" r:id="rId14"/>
    <p:sldId id="283" r:id="rId15"/>
    <p:sldId id="284" r:id="rId16"/>
    <p:sldId id="273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CC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147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  <p:sp>
        <p:nvSpPr>
          <p:cNvPr id="69635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058" indent="-285407">
              <a:defRPr>
                <a:solidFill>
                  <a:schemeClr val="tx1"/>
                </a:solidFill>
                <a:latin typeface="Arial" charset="0"/>
              </a:defRPr>
            </a:lvl2pPr>
            <a:lvl3pPr marL="1141628" indent="-228326">
              <a:defRPr>
                <a:solidFill>
                  <a:schemeClr val="tx1"/>
                </a:solidFill>
                <a:latin typeface="Arial" charset="0"/>
              </a:defRPr>
            </a:lvl3pPr>
            <a:lvl4pPr marL="1598280" indent="-228326">
              <a:defRPr>
                <a:solidFill>
                  <a:schemeClr val="tx1"/>
                </a:solidFill>
                <a:latin typeface="Arial" charset="0"/>
              </a:defRPr>
            </a:lvl4pPr>
            <a:lvl5pPr marL="2054931" indent="-228326">
              <a:defRPr>
                <a:solidFill>
                  <a:schemeClr val="tx1"/>
                </a:solidFill>
                <a:latin typeface="Arial" charset="0"/>
              </a:defRPr>
            </a:lvl5pPr>
            <a:lvl6pPr marL="2511582" indent="-228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234" indent="-228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4885" indent="-228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537" indent="-228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A9C239-C96C-4F4A-8830-068DD20357E2}" type="slidenum">
              <a:rPr lang="sv-SE" altLang="sv-SE" smtClean="0">
                <a:solidFill>
                  <a:srgbClr val="000000"/>
                </a:solidFill>
              </a:rPr>
              <a:pPr/>
              <a:t>3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tshållare för bildobjekt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smtClean="0"/>
          </a:p>
        </p:txBody>
      </p:sp>
      <p:sp>
        <p:nvSpPr>
          <p:cNvPr id="71683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058" indent="-285407">
              <a:defRPr>
                <a:solidFill>
                  <a:schemeClr val="tx1"/>
                </a:solidFill>
                <a:latin typeface="Arial" charset="0"/>
              </a:defRPr>
            </a:lvl2pPr>
            <a:lvl3pPr marL="1141628" indent="-228326">
              <a:defRPr>
                <a:solidFill>
                  <a:schemeClr val="tx1"/>
                </a:solidFill>
                <a:latin typeface="Arial" charset="0"/>
              </a:defRPr>
            </a:lvl3pPr>
            <a:lvl4pPr marL="1598280" indent="-228326">
              <a:defRPr>
                <a:solidFill>
                  <a:schemeClr val="tx1"/>
                </a:solidFill>
                <a:latin typeface="Arial" charset="0"/>
              </a:defRPr>
            </a:lvl4pPr>
            <a:lvl5pPr marL="2054931" indent="-228326">
              <a:defRPr>
                <a:solidFill>
                  <a:schemeClr val="tx1"/>
                </a:solidFill>
                <a:latin typeface="Arial" charset="0"/>
              </a:defRPr>
            </a:lvl5pPr>
            <a:lvl6pPr marL="2511582" indent="-228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234" indent="-228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4885" indent="-228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537" indent="-2283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417A00-37A1-4091-B124-4D1733721310}" type="slidenum">
              <a:rPr lang="sv-SE" altLang="sv-SE" smtClean="0">
                <a:solidFill>
                  <a:srgbClr val="000000"/>
                </a:solidFill>
              </a:rPr>
              <a:pPr/>
              <a:t>4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6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6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5/9/2014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5/9/2014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5/9/2014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5/9/2014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5/9/2014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5/9/2014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5/9/2014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5/9/2014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5/9/2014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5/9/2014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mats.oberg@swedgeo.se/SGI/2014-05-09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www.msb.se/sv/Insats--beredskap/Naturolyckor/Ras--skred/Ras--skred--saker-och-effektiv-raddningsinsats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ebbkarta.nacka.se/" TargetMode="External"/><Relationship Id="rId7" Type="http://schemas.openxmlformats.org/officeDocument/2006/relationships/hyperlink" Target="http://www.google.se/url?sa=i&amp;rct=j&amp;q=&amp;esrc=s&amp;frm=1&amp;source=images&amp;cd=&amp;cad=rja&amp;uact=8&amp;docid=E9e2ptTw_X2N_M&amp;tbnid=Pnr8yPYdhFOx_M:&amp;ved=0CAUQjRw&amp;url=http://www.htc.com/se/smartphones/htc-desire-x/&amp;ei=8JxsU57kNIyAyAOY-IGwAw&amp;bvm=bv.66330100,d.bGQ&amp;psig=AFQjCNHQs3Hf__jNzzmkqoZgEDTevPNXVQ&amp;ust=13997133551897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uact=8&amp;docid=E9e2ptTw_X2N_M&amp;tbnid=Pnr8yPYdhFOx_M:&amp;ved=0CAUQjRw&amp;url=http://www.htc.com/se/smartphones/htc-desire-x/&amp;ei=8JxsU57kNIyAyAOY-IGwAw&amp;bvm=bv.66330100,d.bGQ&amp;psig=AFQjCNHQs3Hf__jNzzmkqoZgEDTevPNXVQ&amp;ust=13997133551897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is.swedgeo.se/startg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395536" y="1412776"/>
            <a:ext cx="7916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/>
              <a:t>Utvecklingsprojektet </a:t>
            </a:r>
          </a:p>
          <a:p>
            <a:r>
              <a:rPr lang="sv-SE" sz="4400" b="1" dirty="0" smtClean="0"/>
              <a:t>”Räddningstjänst-tillämpningar </a:t>
            </a:r>
          </a:p>
          <a:p>
            <a:r>
              <a:rPr lang="sv-SE" sz="4400" b="1" dirty="0" smtClean="0"/>
              <a:t>i </a:t>
            </a:r>
            <a:r>
              <a:rPr lang="sv-SE" sz="4400" b="1" smtClean="0"/>
              <a:t>Geoteknisk Sektorportal”</a:t>
            </a:r>
            <a:endParaRPr lang="en-US" sz="4400" b="1" dirty="0"/>
          </a:p>
        </p:txBody>
      </p:sp>
      <p:sp>
        <p:nvSpPr>
          <p:cNvPr id="2" name="Rektangel 1"/>
          <p:cNvSpPr/>
          <p:nvPr/>
        </p:nvSpPr>
        <p:spPr>
          <a:xfrm>
            <a:off x="106363" y="6381328"/>
            <a:ext cx="3795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Mats Öberg, projektledare, SGI</a:t>
            </a:r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Arbetsgång vid insats</a:t>
            </a:r>
            <a:endParaRPr lang="en-US" sz="3200" b="1" dirty="0"/>
          </a:p>
        </p:txBody>
      </p:sp>
      <p:sp>
        <p:nvSpPr>
          <p:cNvPr id="3" name="Rektangel 2"/>
          <p:cNvSpPr/>
          <p:nvPr/>
        </p:nvSpPr>
        <p:spPr>
          <a:xfrm>
            <a:off x="145504" y="1556792"/>
            <a:ext cx="70187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/>
              <a:t>MSB </a:t>
            </a:r>
            <a:r>
              <a:rPr lang="en-US" sz="2800" dirty="0" err="1" smtClean="0"/>
              <a:t>har</a:t>
            </a:r>
            <a:r>
              <a:rPr lang="en-US" sz="2800" dirty="0" smtClean="0"/>
              <a:t> </a:t>
            </a:r>
            <a:r>
              <a:rPr lang="en-US" sz="2800" dirty="0" err="1" smtClean="0"/>
              <a:t>tagit</a:t>
            </a:r>
            <a:r>
              <a:rPr lang="en-US" sz="2800" dirty="0" smtClean="0"/>
              <a:t> </a:t>
            </a:r>
            <a:r>
              <a:rPr lang="en-US" sz="2800" dirty="0" err="1" smtClean="0"/>
              <a:t>fram</a:t>
            </a:r>
            <a:r>
              <a:rPr lang="en-US" sz="2800" dirty="0" smtClean="0"/>
              <a:t> en </a:t>
            </a:r>
            <a:r>
              <a:rPr lang="en-US" sz="2800" b="1" dirty="0" err="1" smtClean="0"/>
              <a:t>Åtgärdskalender</a:t>
            </a:r>
            <a:r>
              <a:rPr lang="en-US" sz="2800" b="1" dirty="0" smtClean="0"/>
              <a:t> </a:t>
            </a:r>
            <a:r>
              <a:rPr lang="en-US" sz="2800" b="1" dirty="0"/>
              <a:t>vid </a:t>
            </a:r>
            <a:r>
              <a:rPr lang="en-US" sz="2800" b="1" dirty="0" err="1"/>
              <a:t>ras</a:t>
            </a:r>
            <a:r>
              <a:rPr lang="en-US" sz="2800" b="1" dirty="0"/>
              <a:t>, </a:t>
            </a:r>
            <a:r>
              <a:rPr lang="en-US" sz="2800" b="1" dirty="0" err="1"/>
              <a:t>skred</a:t>
            </a:r>
            <a:r>
              <a:rPr lang="en-US" sz="2800" b="1" dirty="0"/>
              <a:t> </a:t>
            </a:r>
            <a:r>
              <a:rPr lang="en-US" sz="2800" b="1" dirty="0" err="1"/>
              <a:t>och</a:t>
            </a:r>
            <a:r>
              <a:rPr lang="en-US" sz="2800" b="1" dirty="0"/>
              <a:t> </a:t>
            </a:r>
            <a:r>
              <a:rPr lang="en-US" sz="2800" b="1" dirty="0" err="1" smtClean="0"/>
              <a:t>slamströmmar</a:t>
            </a:r>
            <a:r>
              <a:rPr lang="en-US" sz="2800" b="1" baseline="30000" dirty="0" smtClean="0"/>
              <a:t>*)</a:t>
            </a:r>
            <a:r>
              <a:rPr lang="en-US" sz="2800" dirty="0" smtClean="0"/>
              <a:t>. </a:t>
            </a:r>
            <a:r>
              <a:rPr lang="en-US" sz="2800" dirty="0" err="1" smtClean="0"/>
              <a:t>Här</a:t>
            </a:r>
            <a:r>
              <a:rPr lang="en-US" sz="2800" dirty="0" smtClean="0"/>
              <a:t> </a:t>
            </a:r>
            <a:r>
              <a:rPr lang="en-US" sz="2800" dirty="0" err="1" smtClean="0"/>
              <a:t>framgår</a:t>
            </a:r>
            <a:r>
              <a:rPr lang="en-US" sz="2800" dirty="0" smtClean="0"/>
              <a:t> </a:t>
            </a:r>
            <a:r>
              <a:rPr lang="en-US" sz="2800" dirty="0" err="1" smtClean="0"/>
              <a:t>metodik</a:t>
            </a:r>
            <a:r>
              <a:rPr lang="en-US" sz="2800" dirty="0" smtClean="0"/>
              <a:t> </a:t>
            </a:r>
            <a:r>
              <a:rPr lang="en-US" sz="2800" dirty="0" err="1" smtClean="0"/>
              <a:t>för</a:t>
            </a:r>
            <a:r>
              <a:rPr lang="en-US" sz="2800" dirty="0" smtClean="0"/>
              <a:t> </a:t>
            </a:r>
            <a:r>
              <a:rPr lang="en-US" sz="2800" dirty="0" err="1" smtClean="0"/>
              <a:t>räddningsinsats</a:t>
            </a:r>
            <a:r>
              <a:rPr lang="en-US" sz="2800" dirty="0" smtClean="0"/>
              <a:t> vid </a:t>
            </a:r>
            <a:r>
              <a:rPr lang="en-US" sz="2800" dirty="0" err="1" smtClean="0"/>
              <a:t>överhängande</a:t>
            </a:r>
            <a:r>
              <a:rPr lang="en-US" sz="2800" dirty="0" smtClean="0"/>
              <a:t> </a:t>
            </a:r>
            <a:r>
              <a:rPr lang="en-US" sz="2800" dirty="0" err="1" smtClean="0"/>
              <a:t>fara</a:t>
            </a:r>
            <a:r>
              <a:rPr lang="en-US" sz="2800" dirty="0" smtClean="0"/>
              <a:t> </a:t>
            </a:r>
            <a:r>
              <a:rPr lang="en-US" sz="2800" dirty="0" err="1" smtClean="0"/>
              <a:t>för</a:t>
            </a:r>
            <a:r>
              <a:rPr lang="en-US" sz="2800" dirty="0" smtClean="0"/>
              <a:t> (resp. vid </a:t>
            </a:r>
            <a:r>
              <a:rPr lang="en-US" sz="2800" smtClean="0"/>
              <a:t>inträffad) </a:t>
            </a:r>
            <a:r>
              <a:rPr lang="en-US" sz="2800" dirty="0" err="1" smtClean="0"/>
              <a:t>ras</a:t>
            </a:r>
            <a:r>
              <a:rPr lang="en-US" sz="2800" dirty="0" smtClean="0"/>
              <a:t>-, </a:t>
            </a:r>
            <a:r>
              <a:rPr lang="en-US" sz="2800" dirty="0" err="1" smtClean="0"/>
              <a:t>skred</a:t>
            </a:r>
            <a:r>
              <a:rPr lang="en-US" sz="2800" dirty="0" smtClean="0"/>
              <a:t>- </a:t>
            </a:r>
            <a:r>
              <a:rPr lang="en-US" sz="2800" dirty="0" err="1" smtClean="0"/>
              <a:t>eller</a:t>
            </a:r>
            <a:r>
              <a:rPr lang="en-US" sz="2800" dirty="0" smtClean="0"/>
              <a:t> </a:t>
            </a:r>
            <a:r>
              <a:rPr lang="en-US" sz="2800" dirty="0" err="1" smtClean="0"/>
              <a:t>slamströmsolycka</a:t>
            </a:r>
            <a:r>
              <a:rPr lang="en-US" sz="2800" dirty="0" smtClean="0"/>
              <a:t>. </a:t>
            </a:r>
            <a:r>
              <a:rPr lang="en-US" sz="2800" dirty="0" err="1" smtClean="0"/>
              <a:t>Här</a:t>
            </a:r>
            <a:r>
              <a:rPr lang="en-US" sz="2800" dirty="0" smtClean="0"/>
              <a:t> </a:t>
            </a:r>
            <a:r>
              <a:rPr lang="en-US" sz="2800" dirty="0" err="1" smtClean="0"/>
              <a:t>står</a:t>
            </a:r>
            <a:r>
              <a:rPr lang="en-US" sz="2800" dirty="0" smtClean="0"/>
              <a:t> bl. </a:t>
            </a:r>
            <a:r>
              <a:rPr lang="en-US" sz="2800" dirty="0"/>
              <a:t>a</a:t>
            </a:r>
            <a:r>
              <a:rPr lang="en-US" sz="2800" dirty="0" smtClean="0"/>
              <a:t>.:</a:t>
            </a:r>
          </a:p>
          <a:p>
            <a:pPr>
              <a:buClr>
                <a:srgbClr val="FF0000"/>
              </a:buClr>
            </a:pPr>
            <a:endParaRPr lang="en-US" sz="28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…ta </a:t>
            </a:r>
            <a:r>
              <a:rPr lang="en-US" sz="2800" dirty="0" err="1" smtClean="0"/>
              <a:t>fram</a:t>
            </a:r>
            <a:r>
              <a:rPr lang="en-US" sz="2800" dirty="0" smtClean="0"/>
              <a:t> </a:t>
            </a:r>
            <a:r>
              <a:rPr lang="en-US" sz="2800" dirty="0" err="1" smtClean="0"/>
              <a:t>tillgängligt</a:t>
            </a:r>
            <a:r>
              <a:rPr lang="en-US" sz="2800" dirty="0" smtClean="0"/>
              <a:t> relevant </a:t>
            </a:r>
            <a:r>
              <a:rPr lang="en-US" sz="2800" b="1" dirty="0" err="1" smtClean="0"/>
              <a:t>kartunderlag</a:t>
            </a:r>
            <a:r>
              <a:rPr lang="en-US" sz="2800" dirty="0" smtClean="0"/>
              <a:t>…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…analysera riskerna i området i samråd med </a:t>
            </a:r>
            <a:r>
              <a:rPr lang="sv-SE" sz="2800" b="1" dirty="0" smtClean="0"/>
              <a:t>geotekniker</a:t>
            </a:r>
            <a:r>
              <a:rPr lang="sv-SE" sz="2800" dirty="0" smtClean="0"/>
              <a:t> med hjälp av kartstödet…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r>
              <a:rPr lang="en-US" sz="2800" dirty="0" smtClean="0"/>
              <a:t>  </a:t>
            </a:r>
            <a:r>
              <a:rPr lang="en-US" sz="2800" b="1" dirty="0" smtClean="0"/>
              <a:t> </a:t>
            </a:r>
            <a:r>
              <a:rPr lang="en-US" sz="2800" dirty="0" smtClean="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115788" y="6525344"/>
            <a:ext cx="7048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*) 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://www.msb.se/sv/Insats-</a:t>
            </a:r>
            <a:r>
              <a:rPr lang="en-US" sz="1000" dirty="0" smtClean="0">
                <a:hlinkClick r:id="rId2"/>
              </a:rPr>
              <a:t>--</a:t>
            </a:r>
            <a:r>
              <a:rPr lang="en-US" sz="1000" dirty="0">
                <a:hlinkClick r:id="rId2"/>
              </a:rPr>
              <a:t>skred/Ras--skred--saker-och-effektiv-raddningsinsats</a:t>
            </a:r>
            <a:r>
              <a:rPr lang="en-US" sz="1000" dirty="0" smtClean="0">
                <a:hlinkClick r:id="rId2"/>
              </a:rPr>
              <a:t>/</a:t>
            </a:r>
            <a:endParaRPr lang="en-US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453336"/>
            <a:ext cx="705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Åtgärdskalender vid ras, skred och slamström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584176" cy="2495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Arbetsgång vid insats gällande användningen av tilltänkta webbapplikationer (och RIB Karta)</a:t>
            </a:r>
            <a:endParaRPr lang="en-US" sz="3200" b="1" dirty="0"/>
          </a:p>
        </p:txBody>
      </p:sp>
      <p:sp>
        <p:nvSpPr>
          <p:cNvPr id="3" name="Rektangel 2"/>
          <p:cNvSpPr/>
          <p:nvPr/>
        </p:nvSpPr>
        <p:spPr>
          <a:xfrm>
            <a:off x="49113" y="1600339"/>
            <a:ext cx="90282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sv-SE" sz="2000" dirty="0" smtClean="0"/>
              <a:t>Åtgärdskalenders två punkter (… kartunderlag ... kontakta geotekniker/geolog …) underlättas i de två webbapplikationer som tas fram i utvecklingsprojektet.</a:t>
            </a:r>
          </a:p>
          <a:p>
            <a:pPr>
              <a:buClr>
                <a:srgbClr val="FF0000"/>
              </a:buClr>
            </a:pPr>
            <a:endParaRPr lang="sv-SE" sz="20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sv-SE" sz="2000" dirty="0" smtClean="0"/>
              <a:t>RTJ-personal påför geografiskt läge (m h a GPS-stödet i surfplatta e. motsv.) i webbapp#1 som en </a:t>
            </a:r>
            <a:r>
              <a:rPr lang="sv-SE" sz="2000" b="1" dirty="0" smtClean="0"/>
              <a:t>punkt</a:t>
            </a:r>
            <a:r>
              <a:rPr lang="sv-SE" sz="2000" dirty="0" smtClean="0"/>
              <a:t> samt skriver ev. en kort fältanteckning. Punkten och anteckningen överförs</a:t>
            </a:r>
            <a:r>
              <a:rPr lang="sv-SE" sz="2000" baseline="30000" dirty="0" smtClean="0"/>
              <a:t>*)</a:t>
            </a:r>
            <a:r>
              <a:rPr lang="sv-SE" sz="2000" dirty="0" smtClean="0"/>
              <a:t> till en central databas.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sv-SE" sz="20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sv-SE" sz="2000" dirty="0" smtClean="0"/>
              <a:t>Geolog/geotekniker ser punktanteckningen och utför, i dialog med RTJ-personalen, analys (</a:t>
            </a:r>
            <a:r>
              <a:rPr lang="sv-SE" sz="2000" dirty="0" err="1" smtClean="0"/>
              <a:t>mha</a:t>
            </a:r>
            <a:r>
              <a:rPr lang="sv-SE" sz="2000" dirty="0" smtClean="0"/>
              <a:t> av ett antal inlagda WMS-er) i webbapp#2. Ev. ritas en </a:t>
            </a:r>
            <a:r>
              <a:rPr lang="sv-SE" sz="2000" b="1" dirty="0" smtClean="0"/>
              <a:t>yta</a:t>
            </a:r>
            <a:r>
              <a:rPr lang="sv-SE" sz="2000" dirty="0" smtClean="0"/>
              <a:t> (”</a:t>
            </a:r>
            <a:r>
              <a:rPr lang="sv-SE" sz="2000" dirty="0" err="1" smtClean="0"/>
              <a:t>observationsomr</a:t>
            </a:r>
            <a:r>
              <a:rPr lang="sv-SE" sz="2000" dirty="0" smtClean="0"/>
              <a:t>.”/”</a:t>
            </a:r>
            <a:r>
              <a:rPr lang="sv-SE" sz="2000" dirty="0" err="1" smtClean="0"/>
              <a:t>tolkningomr</a:t>
            </a:r>
            <a:r>
              <a:rPr lang="sv-SE" sz="2000" dirty="0" smtClean="0"/>
              <a:t>.”/”</a:t>
            </a:r>
            <a:r>
              <a:rPr lang="sv-SE" sz="2000" dirty="0" err="1" smtClean="0"/>
              <a:t>analysomr</a:t>
            </a:r>
            <a:r>
              <a:rPr lang="sv-SE" sz="2000" dirty="0" smtClean="0"/>
              <a:t>.”/”</a:t>
            </a:r>
            <a:r>
              <a:rPr lang="sv-SE" sz="2000" dirty="0" err="1" smtClean="0"/>
              <a:t>prioomr</a:t>
            </a:r>
            <a:r>
              <a:rPr lang="sv-SE" sz="2000" dirty="0" smtClean="0"/>
              <a:t>”/”</a:t>
            </a:r>
            <a:r>
              <a:rPr lang="sv-SE" sz="2000" dirty="0" err="1" smtClean="0"/>
              <a:t>utlåtandeomr</a:t>
            </a:r>
            <a:r>
              <a:rPr lang="sv-SE" sz="2000" dirty="0" smtClean="0"/>
              <a:t>”) och tillhörande utlåtande/rekommendation påföres. Ytan </a:t>
            </a:r>
            <a:r>
              <a:rPr lang="sv-SE" sz="2000" dirty="0"/>
              <a:t>och anteckningen överförs</a:t>
            </a:r>
            <a:r>
              <a:rPr lang="sv-SE" sz="2000" baseline="30000" dirty="0"/>
              <a:t>*)</a:t>
            </a:r>
            <a:r>
              <a:rPr lang="sv-SE" sz="2000" dirty="0"/>
              <a:t> till en central databas.</a:t>
            </a:r>
            <a:r>
              <a:rPr lang="sv-SE" sz="2000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sv-SE" sz="20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sv-SE" sz="2000" dirty="0" smtClean="0"/>
              <a:t>RTJ-personalen kan se ytan (slå på) i webbapp#1. Kontinuerlig dialog förs. Dialogen kompletteras ev. med fältfoton (via mail eller i webbapp#1). </a:t>
            </a:r>
          </a:p>
        </p:txBody>
      </p:sp>
      <p:sp>
        <p:nvSpPr>
          <p:cNvPr id="2" name="Rektangel 1"/>
          <p:cNvSpPr/>
          <p:nvPr/>
        </p:nvSpPr>
        <p:spPr>
          <a:xfrm>
            <a:off x="115788" y="6485274"/>
            <a:ext cx="704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*) Med </a:t>
            </a:r>
            <a:r>
              <a:rPr lang="en-US" sz="1000" dirty="0" err="1" smtClean="0"/>
              <a:t>välkänd</a:t>
            </a:r>
            <a:r>
              <a:rPr lang="en-US" sz="1000" dirty="0" smtClean="0"/>
              <a:t> </a:t>
            </a:r>
            <a:r>
              <a:rPr lang="en-US" sz="1000" dirty="0" err="1" smtClean="0"/>
              <a:t>teknik</a:t>
            </a:r>
            <a:r>
              <a:rPr lang="en-US" sz="1000" dirty="0" smtClean="0"/>
              <a:t>/</a:t>
            </a:r>
            <a:r>
              <a:rPr lang="en-US" sz="1000" dirty="0" err="1" smtClean="0"/>
              <a:t>standardiserat</a:t>
            </a:r>
            <a:r>
              <a:rPr lang="en-US" sz="1000" dirty="0" smtClean="0"/>
              <a:t> </a:t>
            </a:r>
            <a:r>
              <a:rPr lang="en-US" sz="1000" dirty="0" err="1" smtClean="0"/>
              <a:t>protokoll</a:t>
            </a:r>
            <a:r>
              <a:rPr lang="en-US" sz="1000" dirty="0" smtClean="0"/>
              <a:t> WFS-Transactional. </a:t>
            </a:r>
            <a:r>
              <a:rPr lang="en-US" sz="1000" dirty="0" err="1" smtClean="0"/>
              <a:t>Webbapplikationerna</a:t>
            </a:r>
            <a:r>
              <a:rPr lang="en-US" sz="1000" dirty="0" smtClean="0"/>
              <a:t> </a:t>
            </a:r>
            <a:r>
              <a:rPr lang="en-US" sz="1000" dirty="0" err="1" smtClean="0"/>
              <a:t>är</a:t>
            </a:r>
            <a:r>
              <a:rPr lang="en-US" sz="1000" dirty="0" smtClean="0"/>
              <a:t> just </a:t>
            </a:r>
            <a:r>
              <a:rPr lang="en-US" sz="1000" dirty="0" err="1" smtClean="0"/>
              <a:t>webbapplikationer</a:t>
            </a:r>
            <a:r>
              <a:rPr lang="en-US" sz="1000" dirty="0" smtClean="0"/>
              <a:t> </a:t>
            </a:r>
            <a:r>
              <a:rPr lang="en-US" sz="1000" dirty="0" err="1" smtClean="0"/>
              <a:t>och</a:t>
            </a:r>
            <a:r>
              <a:rPr lang="en-US" sz="1000" dirty="0" smtClean="0"/>
              <a:t> </a:t>
            </a:r>
            <a:r>
              <a:rPr lang="en-US" sz="1000" u="sng" dirty="0" err="1" smtClean="0"/>
              <a:t>inte</a:t>
            </a:r>
            <a:r>
              <a:rPr lang="en-US" sz="1000" dirty="0" smtClean="0"/>
              <a:t> </a:t>
            </a:r>
            <a:r>
              <a:rPr lang="en-US" sz="1000" dirty="0" err="1" smtClean="0"/>
              <a:t>någon</a:t>
            </a:r>
            <a:r>
              <a:rPr lang="en-US" sz="1000" dirty="0" smtClean="0"/>
              <a:t> iPad- </a:t>
            </a:r>
            <a:r>
              <a:rPr lang="en-US" sz="1000" dirty="0" err="1" smtClean="0"/>
              <a:t>eller</a:t>
            </a:r>
            <a:r>
              <a:rPr lang="en-US" sz="1000" dirty="0" smtClean="0"/>
              <a:t> Android-app </a:t>
            </a:r>
            <a:r>
              <a:rPr lang="en-US" sz="1000" dirty="0" err="1" smtClean="0"/>
              <a:t>som</a:t>
            </a:r>
            <a:r>
              <a:rPr lang="en-US" sz="1000" dirty="0" smtClean="0"/>
              <a:t> </a:t>
            </a:r>
            <a:r>
              <a:rPr lang="en-US" sz="1000" dirty="0" err="1" smtClean="0"/>
              <a:t>måste</a:t>
            </a:r>
            <a:r>
              <a:rPr lang="en-US" sz="1000" dirty="0" smtClean="0"/>
              <a:t> </a:t>
            </a:r>
            <a:r>
              <a:rPr lang="en-US" sz="1000" dirty="0" err="1" smtClean="0"/>
              <a:t>tankas</a:t>
            </a:r>
            <a:r>
              <a:rPr lang="en-US" sz="1000" dirty="0" smtClean="0"/>
              <a:t> ned.</a:t>
            </a:r>
            <a:endParaRPr lang="en-US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453336"/>
            <a:ext cx="705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3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/>
              <a:t>T</a:t>
            </a:r>
            <a:r>
              <a:rPr lang="sv-SE" sz="2800" b="1" dirty="0" smtClean="0"/>
              <a:t>änkbara ”analyslager” i webbapplikationen för stödjande geolog/geotekniker (”stab/back-</a:t>
            </a:r>
            <a:r>
              <a:rPr lang="sv-SE" sz="2800" b="1" dirty="0" err="1" smtClean="0"/>
              <a:t>office</a:t>
            </a:r>
            <a:r>
              <a:rPr lang="sv-SE" sz="2800" b="1" dirty="0" smtClean="0"/>
              <a:t>”)</a:t>
            </a:r>
            <a:endParaRPr lang="en-US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646121"/>
            <a:ext cx="9019936" cy="3611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Exempel på tematisering av WMS-tjänster 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001059"/>
            <a:ext cx="6496050" cy="5683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9" b="83835"/>
          <a:stretch/>
        </p:blipFill>
        <p:spPr bwMode="auto">
          <a:xfrm>
            <a:off x="6777039" y="1019177"/>
            <a:ext cx="1643062" cy="61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5"/>
          <a:stretch/>
        </p:blipFill>
        <p:spPr bwMode="auto">
          <a:xfrm>
            <a:off x="6777039" y="1770403"/>
            <a:ext cx="2314574" cy="851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6362700" y="596445"/>
            <a:ext cx="278129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000" b="1" dirty="0" err="1" smtClean="0"/>
              <a:t>Responsiv</a:t>
            </a:r>
            <a:r>
              <a:rPr lang="sv-SE" sz="2000" b="1" dirty="0" smtClean="0"/>
              <a:t> webbdesign/</a:t>
            </a:r>
          </a:p>
          <a:p>
            <a:r>
              <a:rPr lang="sv-SE" sz="2000" b="1" dirty="0" smtClean="0"/>
              <a:t>flytande layout </a:t>
            </a:r>
          </a:p>
          <a:p>
            <a:endParaRPr lang="sv-SE" sz="2000" b="1" dirty="0" smtClean="0"/>
          </a:p>
          <a:p>
            <a:r>
              <a:rPr lang="sv-SE" sz="2000" dirty="0" smtClean="0"/>
              <a:t>(’ren’ webbapplikation, inte </a:t>
            </a:r>
            <a:r>
              <a:rPr lang="sv-SE" sz="2000" dirty="0" err="1" smtClean="0"/>
              <a:t>app</a:t>
            </a:r>
            <a:r>
              <a:rPr lang="sv-SE" sz="2000" dirty="0" smtClean="0"/>
              <a:t>!) </a:t>
            </a:r>
          </a:p>
          <a:p>
            <a:endParaRPr lang="sv-SE" sz="2000" dirty="0"/>
          </a:p>
          <a:p>
            <a:r>
              <a:rPr lang="sv-SE" sz="2000" dirty="0" smtClean="0"/>
              <a:t>– vissa texter/knappar skalas bort beroende på </a:t>
            </a:r>
            <a:r>
              <a:rPr lang="sv-SE" sz="2000" dirty="0" err="1" smtClean="0"/>
              <a:t>device</a:t>
            </a:r>
            <a:r>
              <a:rPr lang="sv-SE" sz="2000" dirty="0" smtClean="0"/>
              <a:t> (t ex visas inte knappen ”Skriv ut” på surfplatta/mobil </a:t>
            </a:r>
            <a:r>
              <a:rPr lang="sv-SE" sz="2000" dirty="0" err="1" smtClean="0"/>
              <a:t>etc</a:t>
            </a:r>
            <a:r>
              <a:rPr lang="sv-SE" sz="2000" dirty="0" smtClean="0"/>
              <a:t>)</a:t>
            </a:r>
          </a:p>
          <a:p>
            <a:endParaRPr lang="sv-SE" sz="2000" dirty="0"/>
          </a:p>
          <a:p>
            <a:r>
              <a:rPr lang="sv-SE" sz="2000" dirty="0" smtClean="0"/>
              <a:t>Se exempel </a:t>
            </a:r>
          </a:p>
          <a:p>
            <a:r>
              <a:rPr lang="sv-SE" sz="2000" dirty="0" smtClean="0">
                <a:hlinkClick r:id="rId3"/>
              </a:rPr>
              <a:t>webbkarta.nacka.se</a:t>
            </a:r>
            <a:r>
              <a:rPr lang="sv-SE" sz="2000" dirty="0" smtClean="0"/>
              <a:t> </a:t>
            </a:r>
            <a:endParaRPr lang="en-US" sz="2000" dirty="0"/>
          </a:p>
        </p:txBody>
      </p:sp>
      <p:grpSp>
        <p:nvGrpSpPr>
          <p:cNvPr id="13" name="Grupp 12"/>
          <p:cNvGrpSpPr/>
          <p:nvPr/>
        </p:nvGrpSpPr>
        <p:grpSpPr>
          <a:xfrm>
            <a:off x="25177" y="571921"/>
            <a:ext cx="6337523" cy="3419053"/>
            <a:chOff x="44227" y="1052736"/>
            <a:chExt cx="6120333" cy="32356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7" y="1052736"/>
              <a:ext cx="6120333" cy="32356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2490618" y="2485877"/>
              <a:ext cx="114371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2000" dirty="0" smtClean="0"/>
                <a:t>PC skärm</a:t>
              </a:r>
              <a:endParaRPr lang="en-US" sz="20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49213" y="4163144"/>
            <a:ext cx="3664891" cy="2256705"/>
            <a:chOff x="18255" y="4591770"/>
            <a:chExt cx="3545979" cy="2083210"/>
          </a:xfrm>
        </p:grpSpPr>
        <p:grpSp>
          <p:nvGrpSpPr>
            <p:cNvPr id="10" name="Grupp 9"/>
            <p:cNvGrpSpPr/>
            <p:nvPr/>
          </p:nvGrpSpPr>
          <p:grpSpPr>
            <a:xfrm>
              <a:off x="18255" y="4591770"/>
              <a:ext cx="3545979" cy="2083210"/>
              <a:chOff x="18255" y="4591770"/>
              <a:chExt cx="3545979" cy="2083210"/>
            </a:xfrm>
          </p:grpSpPr>
          <p:pic>
            <p:nvPicPr>
              <p:cNvPr id="2053" name="Picture 5" descr="macrumors-ipad5b"/>
              <p:cNvPicPr>
                <a:picLocks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44" t="3370" r="22889" b="2297"/>
              <a:stretch/>
            </p:blipFill>
            <p:spPr bwMode="auto">
              <a:xfrm rot="5400000">
                <a:off x="749640" y="3860385"/>
                <a:ext cx="2083210" cy="3545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966" y="4797152"/>
                <a:ext cx="3013889" cy="1745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ruta 8"/>
            <p:cNvSpPr txBox="1"/>
            <p:nvPr/>
          </p:nvSpPr>
          <p:spPr>
            <a:xfrm>
              <a:off x="1116164" y="5455381"/>
              <a:ext cx="11045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Surfplatta</a:t>
              </a:r>
              <a:endParaRPr lang="en-US" dirty="0"/>
            </a:p>
          </p:txBody>
        </p:sp>
      </p:grpSp>
      <p:sp>
        <p:nvSpPr>
          <p:cNvPr id="3" name="AutoShape 7" descr="data:image/jpeg;base64,/9j/4AAQSkZJRgABAQAAAQABAAD/2wCEAAkGBxQTEhUUExQWFRUUFxUUFRcYFxoXFxQXFBgWFhQXFhcZHCggGB8lHRQUITEhJSkrLi4uFx8zODMsNygtLisBCgoKDg0OGhAQGi0iICY1NzQsLiw3LCwsLCw3MDIsLCw0LC8uLCwsLCw3LywsLCwsLCwsLCwsLCw3LCwsLCwsLP/AABEIATMApAMBIgACEQEDEQH/xAAcAAABBQEBAQAAAAAAAAAAAAAAAwQFBgcCCAH/xABOEAABAwEDBQoICwUIAwEAAAABAAIDEQQSIQUGMUFRBxMiM1JhcYGRshQyNHKhscHRFiNCU2JzgpLC0vAVJEOTs2Nkg6Kj4eLxFyVU8v/EABkBAQADAQEAAAAAAAAAAAAAAAACAwQBBf/EADgRAAIBAgIGCAMGBwAAAAAAAAABAgMRBBIhMUFRwdEFE0JSYXGhsRSBkSIjMzSC8CQyQ0RicuH/2gAMAwEAAhEDEQA/ANxQhCAEIQgBCEIAQhCAEIQgBCEIAQhCAEIQgBCEIAQhCAEIQgBCEIAQhCAEIQgBCEIAQhCAEIQgBCEIAQhCAEIQgBCEIAQhCAEIQgBfHGmnBQ+cGX22cBoBfK83WMGlx9g5/XoTWNr7u+Wg1dpujxW83OgJqS3xjS8ev1JB2WYR8uvQqRlXPCzRm7vsDTsL217KqCnz1s3zzOoF3qaUBqBy/Dyj2JM5yQbXdiyV+fVnr45I+rl5v7LzteobcODnvByj9yT8oQGtHOiD6X3Vyc64Pp/dWSOz1g5Tv5cnP/t6Vw7PWDHF+v8AhP8ApU1+b6UBrnwus+133Svvwus3Kd91ZB8M7Odb+asT+en4fSg53Wfa7+W9AbAM7LNyz2JRudFm+cHo96xr4WWbafuSc30en0JM512XCr6aNLJfo10xef2DaboG2tzjsx/jNHWnUOUoneLI09fvWFnLtldomb11HrASbMpMr8VKxxGoPBPYDVAeggV9WTZv5zyA0a4h4+S41a7r1FaDm9l9lpaQODIzB7DpBQEwhCEAIQhACRtc9xjnHUP+ksobOia7EOd2PQ1rnH1BAZXljPUQWmSW6JZ6FsLSeCza53N6TiqJlrLNotbibTM+QHQytIm41F2McHDaRXDSmtrlL5ZJDpc93UASAOwJNAfGsA0ABdL4vqAEIQgF7DZt8eGVpW9idHBaXY48yVbk1xLQHRm9UNO+NuuILQWg8rhNw503gmLHXhpoRj9IFp9BK6jtLm3KU+LeZG+cbmnm+Lb6UAt+zXY8KMAEAuMjbtTXgg6zhoTSRtCRUGhpUGoPQdacQ20tBBaxwc69RzagO0VGOCbyOqSaAVNaDADmCA+KJy6/xW9J9g9qllXsryVlPNQfrtQDJdiQjWe1cIQExkjOKaBwIdUDUcW4arurqoedarkfO1r3w2qHgvBbHMytag6DzjTz6QsSUvm3aiyUCuBp6SPbQ9SA9kWeYPa1w0OAcOgiqUURmrJWzM5rw6qkj0EKXQAhCEAKr5+yUibz3x1FhB9atCqe6HxTOl/dQHnjJ+JZXGt2vXpVs8Fi5DVWMiiskQ52rXsmZrvnZfa1jW1IBIxNDQ0FNFQR1Lz8W5uoowTbsb8LGGRym0tJRzZYuQ1JSWaLkBaQcxpP7LsXJzDk2xdipUK/df1XM0KVDvL6PkZn4NHyQvhhj5IWkO3P5dsXYVwdz2XlRdhUstbuv0JZ8P3l9HyM3MMfJC4MMfJC0o7ncvKi7CorLuakllaHvDHMcbtW6iakAgjmKS62Ku0ycOom8sZK5Smwx8kJQQR8kK75HzLlnjEo3trXeLerUjRWgGA61IDc8l5UXYV1KrJXSZGToRdnJFRyLk6yVD5yyl4cCukaSXHUNVOnQoKy2ey0rJGC4naR6lpjtz2WnjRdhTb/AMbS8qLsKTjWatlf1/6VSVCSadS3ldcDO4LHZC6S80AYGPxqaHcFxAJoTcBOkCtE6Zk/J9H1doa/e/GqXVddvcAAcHeyOdzwa0AV5O5pNyouwrk7mc3Li7CupVl2P39S1PDWt1nvyM/fkyxiK8JAZLoNy4aXjcqKlugfGY6+Dzqh5PHx7Rqv07TRbDnBmrJZLpkDHNeSGubtArQgjA6duhZBYfKW/WDvK7DSk5SjJWtYox8IKEJQd078D1tmWa2YdI9LGH2qeUDmWP3YdLf6canlsPMBCEIAVS3Q+Kj6X91W1VLdD4uPpf3UBgObrazQD6TF6PzYF2zRjYZP6j15zzYPx9n85i9DZEm+Jb0v77lm/uP08S6/3VvHgTV9fN+FaVFaVpXGmitNmCiMoWuYUEMbHE1q577rGbKgAud0CmjSFEZHjdHbZQ+QyPfZ45HupQVMkjaMb8loDAAPetJSW++mT8tWcOuGeEO0XTIwOrspWqh8sTmWaOyhxDXNdNOQaExtIa1gIxF9xoeZpUjHZomsuCNgZSl2427ToogJS+q5n+29ZKD5yP2pOxP8GtAgbxMzXPibpET46b5G3Y0hwcBqo6if5Vo9rQdF8eoqnEfhStuLaMstSMtzFM1sLHANkbU/tNsZG29I9rG8pzg0dpNFHZPlDYW40DW9gCjMhME4FrlAc+XhRBwqIYjxbWA4AltHE6SSp0/5F5EJu8mywWTKcMtd6ljkppuPa6nTdOCcX1A5YyayZtW0jmbjFK0UfG7ViNLdRacCKqJtmX3S2CN4JifNJDZ5C04xOfMIJ7p1EG+AegqZEs1ry5ZonXZLRDG7kvlY09hNU7gtLXtDmOa5p0OaQ4HoIwUXYrJDE0MjjYxo1Box5ydLjzlRNuDLParM+IBnhEjoZWtwbIN6kka8tGF5pj8bTRxCAT3TmXoIAPnx/SlXmaxD96b9aO8vUOdbg5sQPzv4HrzBZfKx9d+NZKcr4ia8FxNVR/w8F4vges8y3Vs/QWj/AE4z7VPKvZk8QfOb/RiVhWsyghCEAKpbofFx+c/uq2qp7oQ+KjP0nDtafcgMBzb4+DzmL0LkGyF0DCCKEv77l57zZHx9n85i9H5vGlnYOeT+o9Zn+Z/TxLf6Xz4CngDuUPSoaPJzv2jIbw8khFMdU03vVk34bR27cB6ioaKb/wBlIP7nCe2af3LSVDSx5Od4faSXDCCzNGBwF6dx9J9CmfAHcoelR9stG82+J7sGWmPweuoTRuMkQPnNdKBztAU7fQFZy7k52/WJwcKi0OGg4h0EwI9XYnWWrM5jAag8NvtXNqtIlt8UbcRZWPmlOoPlbvcLDz3TK6mym1OstxuljDWAnhNPZVZsVJKlJbbMtpL7aIy32V5ydK4OAJs0pB2G47FSWT8mkRRgOFAxgHQGgBdWKGtn3mQFtYzGa7HAtPrSOaeUN8szGu42D93mbrbJFwTXzgGuG0OCnQkpQViM01Jjo5Pdyh6VUIsnxtstrZNw432y0MaxoN975JA9rY6Gt6+SQaihFcKK7W7KDIY3yyuDY42l73HU1oqVS7O50UeTppxc3y1yzTA/wn2xk+839lHSRs6SriA7yfkrKYbR0lnpQXN9Dnzf4rorrHHzR1lIWLJ8zLVG63OBlcHR2d7PJmlwq5rG0vMkcBpeXVAIBGg3ffFXs9LQN7gjHGy2qzCIa6slZJI4czY2PJKARzlsZa2KpB+M/A9eYLN5YPrvxr1Nnk6rIqfO/gevLNl8rb9d+NYqX5qp5R4mif4EfN8D1hmTxDvOb/RiVgVfzJ4h3nN/oxKwLaZwQhCAFVN0LiY/PPdcrWqnuhn4qMfScexp96AwTNg/vFn89i9BZHm+JbjQ1k6uG5efM2X0ngP0mLZzlxkXBLmDWAXgHE10E9Kw1a0aeIWbbHiaIU5Tpu28mosnsaQQ5/Bu0FajgG8KkipxL9J+WeairbIwWh1oq6+6JkJFRduse94IFK1rIddKAYKv/CiPlx/zG/mX34Tx8uP+Y38yt+Lpb/R8iPUT3exYso2eOeN0UrQ9jtIPMaggjFpBAIIxBFQotmRpvEZlC1XdQIs7ngbBK+EuPSSTzpmM5I+XF/MZ+ZdNzkjaaiWIYfOMOj7SLF0m7X9zjozWwncl5JjgbdYxwFS9zi4vfI93jOkcSS8nadgGhLTZQ1DCmFNFFC2fOAvHBe1+t10g02VAXx9pL3FxNdVDh1rHjslnKM9O1FtCLbSa0EjPapBpFRz+wpja8lte/fmSS2eZwDTJEWgyNboEjHtcySmoltRqKWZlFtwAgEjQnbbbG5oHB0Yg+noVmDo5XdSv4HK07q1iKZkIOc11ptE1quEOYyTe2RBzcWuMcMbA8g6L1aaQFL2xjJWOjkaHseC1zXCocDpBChspZSbAQHOY0OqW3ngVHMSQmnwli+dh/ms/MtM8TSg8snp+ZXGlKSukO2ZEkYLsNvtUbBoYd5mDRsa+aJz6dLinOTMjxxSGZz5J5yLu+zODnNadLY2tAZG3aGNFddVFfCaL52H+az8y6GckXzsP81n5lH4yjv8AR8jvUT3exJ5wSVEX1n4Hry9ZvLB9d+Nek2Wtk5F2SN4ZjRj2uoTgK0JprXm2z+WD678az4arGpiajjqsuJOrFxpRT8T1fmVxDvOb/RiVgVfzK4h3nN/pRKwL0jMCEIQAqluh8XH5zu6raqluh8XH5zu6gMCzc46DzmKy5w08PkDmF4Da3WhxJO88DxcaXrqrma/lFn85isOdEjxlc72L72hkjW1pf3qASFgoNJDCANZIGtZX+ZX+r90XX+5fnwGBFnDnVLwwB7NBLmy3nNjL8AALvCoMfi3Cm1d0VlBa8PL474ab17EXXF9WsaHNx3sA1xvHCjamRjfLHwDY2EsbDGHiaIhzoZAXXi9tQx4eQcCaEDQ68IzKsM0zhBvEUUkbA5oa4fGht5g3sBtaEhxAdoDDUi7hqKRhbJI+BvV6lwX7woS+pvEYnAih60331dR5HtDmscI8JaGPhxi/VpcKAur4oJpsB2KPmcWuc12DmktcNhaaEYc4KAnckZZfZ3h7D0jURrBWhZNz2sz6Xqxu11xbz0PvCx3f0b+s1XC06klJ61tLI1ZRVthvFpyzZS8NDwK8InUBrx/WlVXLWdVlskx8HrMX0LuFUCowoebYszNqO1RT7TUk86uhHKiDdy/Z5Z3R2xkYawh7TVxOjoHMqvZpo77d9vb3eF+5S/crwrl7C9StK4KH8IUlkHfHSh8To2vi+NG+VLTcq4i7ddewa4kHSAVM4XCTJVnDGzmItAss9odCycTRuMc8VnjAtLAR/Gq9oNRdHi3kytNns7JA24BvsEdqi3yYgDfrMJGWd7qsFBI7B9Wk3WiuJTefKc7C2NosW9tFogfZ4zIYw15MloMt52+DiGPqHgje2XQKEJllCyzz0tMj4GMfHHdF5zGRRsa2NjA26S1rQIm6xWRmLrxKAuW5pKwWq0gFrWhopdcZG+Poa/5Y2HXtOk5ZZ/LB9d+NX/cuF20Wlri111jBVpq0m8a0NFn9l8sb9d+NYKL/AIur5R9jTNfcwfmesMyuId5zf6USsCgszW/EdLh/TjHsU6t5mBCEIAVS3Q+Lj853dVtVS3Q+Lj853dQGA5vPuzQHY5hVyy/m34TaTaBO+Nzg0eLUgtbdqHBwOgKl5C42HpYtZjaDs9C8jpCtOlUjKGh24m/CU4Tg1JbSox5jyUAFtkAGgXXUFDeFBf249OKcM3PJCa+GvBu3KiMjg6aGj8RXE7SSTiaq4RQ86dxQfr9BebLpPE970XI0/C0d3uUxm5rLUO8PdVpvAlhNHbcZMdfTUpE7kx12z/SqT/nV/EZXxxcFxdJYrv8AouRB4Wlu9zPn7k7hotIP+HT8aby7mD2/xj/L/wCS0fwpw2pN+UnDWpLpHFd70XIfC093uZlJueEA/H/6f/JMP/G/95/0/wDktSmyptAPSKpscosOmNvZT1JLpHFrb6LkWRwlF9n1Zmw3Nv7z/p/8kvZtz2RhJZbHsJ0lrS0mhqK0fjiKrRWWmI6WU6ylqRkYOLekA+5VvpPFrtei5Evg6Hd9XzMzO5y8uLja3Fzqhzrhq69g4E36moX2bMOS7ddbXltGtukG7RniChfSgrgNS0k2euh7ewgpjarG4aRXoxRdJ4p9v0XIksFQez1fMrGZ+bvgb3lsu+GQNb4t2gaSdprpWX2Tytv1341ucdpDKYU5lhlkP723678a9LoqpOpUqTm7t24mXHwjCEIxVlpPWuZ3k/WO4xTig8z/ACfrHcYpxe0eYCEIQAqluh8XH5zu6raqluicXH5zu6gPPmRvHi6W+xaUKrM8luo6MjVd9ivBylJtHYF5PSMW5Rsejgn9lk3E520qQgtTxrKrcOWJAdDT1KQjy0dbB1V968idOW43on25QdzLoZQ2j0qEGWRyaIOUxyfSq8j3HGifFpYdPqSU1la4VBCgzlHY30pJ+ViPkjtKKlLsnB5abAa6+xNXWJ2qqanOUg+KMOf/AGXfwt2tHXj6MF1xrX1Ek/E63l41JRshGr0rqHOFh0xg9BoezR6U6jypZ3aW0PPh6a0UJOa1xOpsbMlJ2rsyOGglPb8O1w6MEeEQaOH2/wDarcm9UTt2Rr7Y7XwukVWIWM/vbfrh3lvb54OfrPtqsEsZ/e2/XfjXt9Dppz0W1cTz8fqietcz/J+sdxinFB5n+T9Y7jFOL3DzQQhCAFUt0Pi4/Od3VbVUt0Ti4/Of3UB56yU2roxtu+xXOSxnVQ9BCpmTDwo6Gni47NCu4tM3Lcek19a8rpC+ZWNWHqKKaYkyzPHyXdhS4HSP10JWHKsjdIaea431gKQiyy13jRt6q+0+xeXOU9xuhWg9TI5oRdCkn2+A6YvSPyrhstmPyXjo/wD0q88tzLs8d41uHb2pKSQUxx/W1Soisx/iPb0j3ApG02KEg0tA6wfaEVXfc42nqZWJANV71pA12froU5NkkfJljd9sD0EhNJMjS6iD0Fp9qshWjvK5X2DOGUDSpOzPa7Xj+taj25IlriXD7J9yWNje3RIDzObcPVpXZuL1MlC+1EtFER4ujm9oXbidYUfFaHs00HPTDt0J2zLIODgxx2jArM1K+8teU4eVkVh8qZ9aO8tlErHcx5/ePcsasXlbfrR3l7HRMrufy4nn43snrbM/iOsdxinFB5n8R1juMU4vZPPBCEIAVS3ROLj85/dVtVR3ROLi853dQHnrJwxj+z7Fd7PZHbQdGnRiqTkwgOjrWnBrTTqV/s9vs9KOMg6mn2ryeknJNWRbTjccQ2QHA6dowSzclNrga+jtSkW8EXhMRhWhZjd5V29W7z6EqxkR0Whp5iHewFeJJzW9fJmmNNftiJya0acOz1pCSxs1V6Upa4IxonA6n/lTZsrWihmb2O/KuxUt4d9VjuOwN50nbLCANFV0JmfOMJ6/aE3lttHUL23aabw967JT3nFo2ETasPk+lMn2t2rDrUxapI3aZB1FqjJ4Y9T6/rmV9N6NKONyE2ZUkHyndqfWfL0w0E+hRxMY0k/rqC7Za4hyuqnvU5U4y7J2NSS2lggy/KdIB6WgpV9vDvGgid/hgd2ii8mh01/eYZZBGAXlt0AV0aTidOAxTNmXGcl/WWj1qDwNW2ZQsv34lscRd5U7v6k/4TCBjZY/suez0ByyCw+VNpo30U+8tNsUwmbeAecaUpU9gWZWEfvTPrR3l6HRkHCU1LXo4lGJlmSZ62zQ4j7Q7jFOKDzQ4j7Q7jFOL2DICEIQAqjuicXF5z+6rcqjuicXF5z+6gPPNgfS4dl32LTtzoRWm1mOWNrwInuoRrDo6HsJ7VlbDwBTY32K05m52Gwy78Yd9cWvbS/vfjlhrW67kHCnyuZZqsE5xkySeixstlyVYZJHx7yxsjHOZiBVwxHBOwtw6MFSN0ERWa2COKJrW7zG+gqBVz5QT2NauId11jHue3J4vvxc7wjHHVXecBzBQGc+dBts2/iLeXXGRXb9/BrnOrW63laKalHFKEoWSFO+0S/bLS66W01bfYvj8osBoW6q/oUUVZpXlzqsrWhGGggmlDqSpZKQBceSK43HHqwCwdRFMnckmZVjBAA066DBN5bYwmtR+utMLZZZiKshlFByH+0KPs+SrTXhQyEdFD2lHh42vexzOt5MunYdY6iElNMANqaPyLPpELydhu+lJvyPPp3pwP2ad5cVGO8434nyaWuoJk9xXz9nWoGpY7ovN96VkscuuJ3YT6qrQoxjtRBtE9mpb54w4wx74Lrg4VIHDacCNDjRpIbp4J51C1ps6+ntUnkrLU1mifG1rmh9a4FtKgA1wxFANBBGOKjoMouYSWvcCcTiak1rU7caHHrW2NRNWb0bNIioxeaOvaO7DKAKVoa9Cp+TvKWfWjvKZllNag9oULkvyiP6xveUKMUpya2nc19B65zQ4j7Q7jFOKDzQ4j7Q7jFOLScBCEIAVR3ROLi85/dVuVR3ROLj85/dQHnnJxFY6gEcGoOg6NK0Q2ux1NYWN0XSI21OmuIAppFNOjEnVm0Pit6G+xSrJTTEn3UWatGUpLKRkm2XqOeBsjuC3e7zKYAkgVv44YVpoIwGnU4ZaYhStSaNrR1G1ob2OJGNNWzDSqdO2SOgeHtqLwDhSoNQDiOYrgWkqjqam5EMrJp082su6hRIm3yDWesqPFuKeT2yaNrb7HNEgvMLgQHDa2unV2jaq/ham4ZWcWvKMlMKpi7Kcg+UR2r5a8quqBQaNiauylXS1vpHoBXPhqm45kYucpP5R7UjJb3bUkbYDoaOopF8jdJHpopLCy3DIxU5UftK+Nym4EXnYVFejWm5nZtHaFwGMONa9YViw3gdyMssuXbIQ93xt4ueWtbhRovFjTQBtDdjFQKjfHE1uglV+WbCS4Fr3NIfiWk/IG93a4jhV06+ZVYxN6OsLnwdu13aPcrep/xR3KyaypabER8S1zTe2vPBpp4QFMaUFCcXVNAK0zJnlEf1je8pOeANFRU6sVF5K8oj+sb61ZTjlkzsdZ66zP4j7Q7jFOKDzP8AJ/tDuMU4riYIQhACqO6LxUfS/uq3Kpbog+Kj6X91Aec4jwW9DfYn0dpuuY6lbpDiNtHVI66JlB4rehvsRbHcLDEU6dqh2/kc2mgbqmURJNC9grFLEJY5K1D7xN8AUwpwCRjiRoVI39P8h5xCOPwe1QeEWUkuuVLZInGtXwvFLpNTUVFa6RU1ks985LLaWRMssEjCwAVexrQ1o+S26STq10XbW1IatRM7nObnhTXz8EmKQMDXioHBDrwboccdBwGnTSmhZQzdE8Lo3P312FA5txgNcSSKuaQL2IPboWVZg58MsEUjHxSvMkl8XA2gF0NobzhsVofuyQ0xs0+HMzD/ADq1TaVkccU9JmGcsAgtc8IcXCGR0YJ0kNNKlW3NeX/1zuG4cG24A2QDi2/OjfMdePQs8zhywLRap521AlkfIAaVAdjjQ0SlhzstMMJgjlDYyJAW73E7CYAScJzC7EDbhqUCRfd0uWjG8Nzv3iTxjZT/AA48f3cA16cOtQGYc7vD4buLg20luFTebZZy2g1moCgcs512m1AC0Sh4DzIKRxs4TmhpNWMGoDDQo+z5QdG8Pje5j2klr2OLXN0irXNNRgSMNq6tDB6WybNMZGuvcEkjer5kcBvZN4vLbtL4po1ihIxNC3b30mshIoTHNXRXB7KVIA2ntVRsm6Xao7E6ztmldNJI5zrRJIXvjjLWNDIi4kg1a43tV7DHEVi3ZYlmIdNNJMWijTJI6QtBxIBeTQKU55nexGMcqNYzfyrZ7PZazQROjdZoC+kdS4yvuSOkAI3wXQDTWRTBLQWzJ9psttMdjibvcEjo5REGOvhj8MNhuEOG0inBqaXkndEbDC2I2GCSkTIHOfJKd8azQS0uLWmuOFMepKS7pY8Hls8digjE0b4y4SSPcA9rm1q8kml4kAmmKjosds7kHYnh1a46PaoXJvlDPrB3k4sVqAvVI1aT0prkw/HsP0wfSqor7bZxa2euszfJ+sdxinVAZkOrZgecdxin1YSBCEIAVS3RuIBGrfD/AJDRW1VndBhJsjiNLan/ACmvqQHmyBwLRTRo7Eol8rZLfZiHlp3mXFj9QcfkHYfWNGg0bgoDuKIuNBznoAxJK+PArgajbor2r400xGBGg7F9e4k1Ok81PUgPia5SkpG7nFO3BOlF5dk4LRtNez/tAQqVs8N4nEAAVcTqFQNGvEgU50klIZy2tKYihqA4EVB0EEaQEATwlpoaHAEEaCCKgjqSaUmmLjV2mgGAAFBgMBgk0AIQhAOrJZL+JcGtrSp2kEig6lxbLPvbyytaUx6QD7V8htLmggUoTWha12I84FJyPJJJ0kknpOlAcp1k5pLxTSNHScB602aK6Fb8zMgl5MrhRkYLq8pwGAHMNJO0U20A9G7nb62Jh207jArMq3ueQFlghB0kV7MPYrIgBCEIATXKUAfG5pFRTEbR8odYqOtOSVw6UBAVLI+SWCJ1mla17RUC8A5skZ8UkHAkYAjaOcKmZxbltnBLrNJJAT8njI+pruEPvUWl2u601BFNPmn2BITtvihPaK+pAYXasyLQzxZYX+cHs9QcmpzWtQ1Qnokd7WLZbVkZx0Xe3/ZMX5Ck5PpHvQGTHNq1chh6JB7QFF5TzRtj3AiIUApxkfteFtJyLJyD2j3rg5KfyCgMLOZVs+ZP34/zr58DLb8yfvx/nW6fsx/Id2L5+zXch3YgMM+Blt+ZP34/zroZlWz5n/PF+dbj+zXch3Yvv7MdyHdiAxBmY1sOmMDpfH7HlLNzAtX0B9r3Laxkp/IP66V0MjSfNntb70Biw3PbTyovvO9jSlmZgOHjzMHmhzh6bq2M5CkOoDpITeXNV7vGkY3oq4+xAZdBm7DGdch58G/dHqJKvGRcn3o7tMHUBFNI5IHPo61LQ5qQRm89zpCNvBb2DH0q15AsLA4SPoLviM2fSI1cw60BYsm2be4mM1taAenS701TlJNmB1pQOQH1CEIBGQFRdsjfqU0vhagKPbbNMdFVGXbXH4hw2EVHYdHUtJMQ2LkwN2IDOhle2DxrOx3QS311XQzhnGmyP6ng/hC0LwZuwL54K3YEBQBnK/XZpuotPtXQznP/AM9o7G/mV88DZsHYjwJnJHYgKKM5/wCwtH3W/nX34TD5m0fdb+ZXnwJnJCPAmckdiAoxzmHzNo+638y5Oc/9haPut/Or34EzkjsR4EzkjsQFBOc5/wDnn7G/mXBzlfqs0vWQFoPgbOSOxHgbOSOxAZy/OKfVZHdb6fhKbTZXtrvFs7W9NXe5ah4IzYEeCN2BAZKLLbHmryejQB1BTWT7HONNVoIszdgXQhGxAQdgheNNVMxApUMC6ogPgQvqEAIQhACEIQAhCEAIQhACEIQAhCEAIQhACEIQAhCEAIQhACEI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TEhUUExQWFRUUFxUUFRcYFxoXFxQXFBgWFhQXFhcZHCggGB8lHRQUITEhJSkrLi4uFx8zODMsNygtLisBCgoKDg0OGhAQGi0iICY1NzQsLiw3LCwsLCw3MDIsLCw0LC8uLCwsLCw3LywsLCwsLCwsLCwsLCw3LCwsLCwsLP/AABEIATMApAMBIgACEQEDEQH/xAAcAAABBQEBAQAAAAAAAAAAAAAAAwQFBgcCCAH/xABOEAABAwEDBQoICwUIAwEAAAABAAIDEQQSIQUGMUFRBxMiM1JhcYGRshQyNHKhscHRFiNCU2JzgpLC0vAVJEOTs2Nkg6Kj4eLxFyVU8v/EABkBAQADAQEAAAAAAAAAAAAAAAACAwQBBf/EADgRAAIBAgIGCAMGBwAAAAAAAAABAgMRBBIhMUFRwdEFE0JSYXGhsRSBkSIjMzSC8CQyQ0RicuH/2gAMAwEAAhEDEQA/ANxQhCAEIQgBCEIAQhCAEIQgBCEIAQhCAEIQgBCEIAQhCAEIQgBCEIAQhCAEIQgBCEIAQhCAEIQgBCEIAQhCAEIQgBCEIAQhCAEIQgBfHGmnBQ+cGX22cBoBfK83WMGlx9g5/XoTWNr7u+Wg1dpujxW83OgJqS3xjS8ev1JB2WYR8uvQqRlXPCzRm7vsDTsL217KqCnz1s3zzOoF3qaUBqBy/Dyj2JM5yQbXdiyV+fVnr45I+rl5v7LzteobcODnvByj9yT8oQGtHOiD6X3Vyc64Pp/dWSOz1g5Tv5cnP/t6Vw7PWDHF+v8AhP8ApU1+b6UBrnwus+133Svvwus3Kd91ZB8M7Odb+asT+en4fSg53Wfa7+W9AbAM7LNyz2JRudFm+cHo96xr4WWbafuSc30en0JM512XCr6aNLJfo10xef2DaboG2tzjsx/jNHWnUOUoneLI09fvWFnLtldomb11HrASbMpMr8VKxxGoPBPYDVAeggV9WTZv5zyA0a4h4+S41a7r1FaDm9l9lpaQODIzB7DpBQEwhCEAIQhACRtc9xjnHUP+ksobOia7EOd2PQ1rnH1BAZXljPUQWmSW6JZ6FsLSeCza53N6TiqJlrLNotbibTM+QHQytIm41F2McHDaRXDSmtrlL5ZJDpc93UASAOwJNAfGsA0ABdL4vqAEIQgF7DZt8eGVpW9idHBaXY48yVbk1xLQHRm9UNO+NuuILQWg8rhNw503gmLHXhpoRj9IFp9BK6jtLm3KU+LeZG+cbmnm+Lb6UAt+zXY8KMAEAuMjbtTXgg6zhoTSRtCRUGhpUGoPQdacQ20tBBaxwc69RzagO0VGOCbyOqSaAVNaDADmCA+KJy6/xW9J9g9qllXsryVlPNQfrtQDJdiQjWe1cIQExkjOKaBwIdUDUcW4arurqoedarkfO1r3w2qHgvBbHMytag6DzjTz6QsSUvm3aiyUCuBp6SPbQ9SA9kWeYPa1w0OAcOgiqUURmrJWzM5rw6qkj0EKXQAhCEAKr5+yUibz3x1FhB9atCqe6HxTOl/dQHnjJ+JZXGt2vXpVs8Fi5DVWMiiskQ52rXsmZrvnZfa1jW1IBIxNDQ0FNFQR1Lz8W5uoowTbsb8LGGRym0tJRzZYuQ1JSWaLkBaQcxpP7LsXJzDk2xdipUK/df1XM0KVDvL6PkZn4NHyQvhhj5IWkO3P5dsXYVwdz2XlRdhUstbuv0JZ8P3l9HyM3MMfJC4MMfJC0o7ncvKi7CorLuakllaHvDHMcbtW6iakAgjmKS62Ku0ycOom8sZK5Smwx8kJQQR8kK75HzLlnjEo3trXeLerUjRWgGA61IDc8l5UXYV1KrJXSZGToRdnJFRyLk6yVD5yyl4cCukaSXHUNVOnQoKy2ey0rJGC4naR6lpjtz2WnjRdhTb/AMbS8qLsKTjWatlf1/6VSVCSadS3ldcDO4LHZC6S80AYGPxqaHcFxAJoTcBOkCtE6Zk/J9H1doa/e/GqXVddvcAAcHeyOdzwa0AV5O5pNyouwrk7mc3Li7CupVl2P39S1PDWt1nvyM/fkyxiK8JAZLoNy4aXjcqKlugfGY6+Dzqh5PHx7Rqv07TRbDnBmrJZLpkDHNeSGubtArQgjA6duhZBYfKW/WDvK7DSk5SjJWtYox8IKEJQd078D1tmWa2YdI9LGH2qeUDmWP3YdLf6canlsPMBCEIAVS3Q+Kj6X91W1VLdD4uPpf3UBgObrazQD6TF6PzYF2zRjYZP6j15zzYPx9n85i9DZEm+Jb0v77lm/uP08S6/3VvHgTV9fN+FaVFaVpXGmitNmCiMoWuYUEMbHE1q577rGbKgAud0CmjSFEZHjdHbZQ+QyPfZ45HupQVMkjaMb8loDAAPetJSW++mT8tWcOuGeEO0XTIwOrspWqh8sTmWaOyhxDXNdNOQaExtIa1gIxF9xoeZpUjHZomsuCNgZSl2427ToogJS+q5n+29ZKD5yP2pOxP8GtAgbxMzXPibpET46b5G3Y0hwcBqo6if5Vo9rQdF8eoqnEfhStuLaMstSMtzFM1sLHANkbU/tNsZG29I9rG8pzg0dpNFHZPlDYW40DW9gCjMhME4FrlAc+XhRBwqIYjxbWA4AltHE6SSp0/5F5EJu8mywWTKcMtd6ljkppuPa6nTdOCcX1A5YyayZtW0jmbjFK0UfG7ViNLdRacCKqJtmX3S2CN4JifNJDZ5C04xOfMIJ7p1EG+AegqZEs1ry5ZonXZLRDG7kvlY09hNU7gtLXtDmOa5p0OaQ4HoIwUXYrJDE0MjjYxo1Box5ydLjzlRNuDLParM+IBnhEjoZWtwbIN6kka8tGF5pj8bTRxCAT3TmXoIAPnx/SlXmaxD96b9aO8vUOdbg5sQPzv4HrzBZfKx9d+NZKcr4ia8FxNVR/w8F4vges8y3Vs/QWj/AE4z7VPKvZk8QfOb/RiVhWsyghCEAKpbofFx+c/uq2qp7oQ+KjP0nDtafcgMBzb4+DzmL0LkGyF0DCCKEv77l57zZHx9n85i9H5vGlnYOeT+o9Zn+Z/TxLf6Xz4CngDuUPSoaPJzv2jIbw8khFMdU03vVk34bR27cB6ioaKb/wBlIP7nCe2af3LSVDSx5Od4faSXDCCzNGBwF6dx9J9CmfAHcoelR9stG82+J7sGWmPweuoTRuMkQPnNdKBztAU7fQFZy7k52/WJwcKi0OGg4h0EwI9XYnWWrM5jAag8NvtXNqtIlt8UbcRZWPmlOoPlbvcLDz3TK6mym1OstxuljDWAnhNPZVZsVJKlJbbMtpL7aIy32V5ydK4OAJs0pB2G47FSWT8mkRRgOFAxgHQGgBdWKGtn3mQFtYzGa7HAtPrSOaeUN8szGu42D93mbrbJFwTXzgGuG0OCnQkpQViM01Jjo5Pdyh6VUIsnxtstrZNw432y0MaxoN975JA9rY6Gt6+SQaihFcKK7W7KDIY3yyuDY42l73HU1oqVS7O50UeTppxc3y1yzTA/wn2xk+839lHSRs6SriA7yfkrKYbR0lnpQXN9Dnzf4rorrHHzR1lIWLJ8zLVG63OBlcHR2d7PJmlwq5rG0vMkcBpeXVAIBGg3ffFXs9LQN7gjHGy2qzCIa6slZJI4czY2PJKARzlsZa2KpB+M/A9eYLN5YPrvxr1Nnk6rIqfO/gevLNl8rb9d+NYqX5qp5R4mif4EfN8D1hmTxDvOb/RiVgVfzJ4h3nN/oxKwLaZwQhCAFVN0LiY/PPdcrWqnuhn4qMfScexp96AwTNg/vFn89i9BZHm+JbjQ1k6uG5efM2X0ngP0mLZzlxkXBLmDWAXgHE10E9Kw1a0aeIWbbHiaIU5Tpu28mosnsaQQ5/Bu0FajgG8KkipxL9J+WeairbIwWh1oq6+6JkJFRduse94IFK1rIddKAYKv/CiPlx/zG/mX34Tx8uP+Y38yt+Lpb/R8iPUT3exYso2eOeN0UrQ9jtIPMaggjFpBAIIxBFQotmRpvEZlC1XdQIs7ngbBK+EuPSSTzpmM5I+XF/MZ+ZdNzkjaaiWIYfOMOj7SLF0m7X9zjozWwncl5JjgbdYxwFS9zi4vfI93jOkcSS8nadgGhLTZQ1DCmFNFFC2fOAvHBe1+t10g02VAXx9pL3FxNdVDh1rHjslnKM9O1FtCLbSa0EjPapBpFRz+wpja8lte/fmSS2eZwDTJEWgyNboEjHtcySmoltRqKWZlFtwAgEjQnbbbG5oHB0Yg+noVmDo5XdSv4HK07q1iKZkIOc11ptE1quEOYyTe2RBzcWuMcMbA8g6L1aaQFL2xjJWOjkaHseC1zXCocDpBChspZSbAQHOY0OqW3ngVHMSQmnwli+dh/ms/MtM8TSg8snp+ZXGlKSukO2ZEkYLsNvtUbBoYd5mDRsa+aJz6dLinOTMjxxSGZz5J5yLu+zODnNadLY2tAZG3aGNFddVFfCaL52H+az8y6GckXzsP81n5lH4yjv8AR8jvUT3exJ5wSVEX1n4Hry9ZvLB9d+Nek2Wtk5F2SN4ZjRj2uoTgK0JprXm2z+WD678az4arGpiajjqsuJOrFxpRT8T1fmVxDvOb/RiVgVfzK4h3nN/pRKwL0jMCEIQAqluh8XH5zu6raqluh8XH5zu6gMCzc46DzmKy5w08PkDmF4Da3WhxJO88DxcaXrqrma/lFn85isOdEjxlc72L72hkjW1pf3qASFgoNJDCANZIGtZX+ZX+r90XX+5fnwGBFnDnVLwwB7NBLmy3nNjL8AALvCoMfi3Cm1d0VlBa8PL474ab17EXXF9WsaHNx3sA1xvHCjamRjfLHwDY2EsbDGHiaIhzoZAXXi9tQx4eQcCaEDQ68IzKsM0zhBvEUUkbA5oa4fGht5g3sBtaEhxAdoDDUi7hqKRhbJI+BvV6lwX7woS+pvEYnAih60331dR5HtDmscI8JaGPhxi/VpcKAur4oJpsB2KPmcWuc12DmktcNhaaEYc4KAnckZZfZ3h7D0jURrBWhZNz2sz6Xqxu11xbz0PvCx3f0b+s1XC06klJ61tLI1ZRVthvFpyzZS8NDwK8InUBrx/WlVXLWdVlskx8HrMX0LuFUCowoebYszNqO1RT7TUk86uhHKiDdy/Z5Z3R2xkYawh7TVxOjoHMqvZpo77d9vb3eF+5S/crwrl7C9StK4KH8IUlkHfHSh8To2vi+NG+VLTcq4i7ddewa4kHSAVM4XCTJVnDGzmItAss9odCycTRuMc8VnjAtLAR/Gq9oNRdHi3kytNns7JA24BvsEdqi3yYgDfrMJGWd7qsFBI7B9Wk3WiuJTefKc7C2NosW9tFogfZ4zIYw15MloMt52+DiGPqHgje2XQKEJllCyzz0tMj4GMfHHdF5zGRRsa2NjA26S1rQIm6xWRmLrxKAuW5pKwWq0gFrWhopdcZG+Poa/5Y2HXtOk5ZZ/LB9d+NX/cuF20Wlri111jBVpq0m8a0NFn9l8sb9d+NYKL/AIur5R9jTNfcwfmesMyuId5zf6USsCgszW/EdLh/TjHsU6t5mBCEIAVS3Q+Lj853dVtVS3Q+Lj853dQGA5vPuzQHY5hVyy/m34TaTaBO+Nzg0eLUgtbdqHBwOgKl5C42HpYtZjaDs9C8jpCtOlUjKGh24m/CU4Tg1JbSox5jyUAFtkAGgXXUFDeFBf249OKcM3PJCa+GvBu3KiMjg6aGj8RXE7SSTiaq4RQ86dxQfr9BebLpPE970XI0/C0d3uUxm5rLUO8PdVpvAlhNHbcZMdfTUpE7kx12z/SqT/nV/EZXxxcFxdJYrv8AouRB4Wlu9zPn7k7hotIP+HT8aby7mD2/xj/L/wCS0fwpw2pN+UnDWpLpHFd70XIfC093uZlJueEA/H/6f/JMP/G/95/0/wDktSmyptAPSKpscosOmNvZT1JLpHFrb6LkWRwlF9n1Zmw3Nv7z/p/8kvZtz2RhJZbHsJ0lrS0mhqK0fjiKrRWWmI6WU6ylqRkYOLekA+5VvpPFrtei5Evg6Hd9XzMzO5y8uLja3Fzqhzrhq69g4E36moX2bMOS7ddbXltGtukG7RniChfSgrgNS0k2euh7ewgpjarG4aRXoxRdJ4p9v0XIksFQez1fMrGZ+bvgb3lsu+GQNb4t2gaSdprpWX2Tytv1341ucdpDKYU5lhlkP723678a9LoqpOpUqTm7t24mXHwjCEIxVlpPWuZ3k/WO4xTig8z/ACfrHcYpxe0eYCEIQAqluh8XH5zu6raqluicXH5zu6gPPmRvHi6W+xaUKrM8luo6MjVd9ivBylJtHYF5PSMW5Rsejgn9lk3E520qQgtTxrKrcOWJAdDT1KQjy0dbB1V968idOW43on25QdzLoZQ2j0qEGWRyaIOUxyfSq8j3HGifFpYdPqSU1la4VBCgzlHY30pJ+ViPkjtKKlLsnB5abAa6+xNXWJ2qqanOUg+KMOf/AGXfwt2tHXj6MF1xrX1Ek/E63l41JRshGr0rqHOFh0xg9BoezR6U6jypZ3aW0PPh6a0UJOa1xOpsbMlJ2rsyOGglPb8O1w6MEeEQaOH2/wDarcm9UTt2Rr7Y7XwukVWIWM/vbfrh3lvb54OfrPtqsEsZ/e2/XfjXt9Dppz0W1cTz8fqietcz/J+sdxinFB5n+T9Y7jFOL3DzQQhCAFUt0Pi4/Od3VbVUt0Ti4/Of3UB56yU2roxtu+xXOSxnVQ9BCpmTDwo6Gni47NCu4tM3Lcek19a8rpC+ZWNWHqKKaYkyzPHyXdhS4HSP10JWHKsjdIaea431gKQiyy13jRt6q+0+xeXOU9xuhWg9TI5oRdCkn2+A6YvSPyrhstmPyXjo/wD0q88tzLs8d41uHb2pKSQUxx/W1Soisx/iPb0j3ApG02KEg0tA6wfaEVXfc42nqZWJANV71pA12froU5NkkfJljd9sD0EhNJMjS6iD0Fp9qshWjvK5X2DOGUDSpOzPa7Xj+taj25IlriXD7J9yWNje3RIDzObcPVpXZuL1MlC+1EtFER4ujm9oXbidYUfFaHs00HPTDt0J2zLIODgxx2jArM1K+8teU4eVkVh8qZ9aO8tlErHcx5/ePcsasXlbfrR3l7HRMrufy4nn43snrbM/iOsdxinFB5n8R1juMU4vZPPBCEIAVS3ROLj85/dVtVR3ROLi853dQHnrJwxj+z7Fd7PZHbQdGnRiqTkwgOjrWnBrTTqV/s9vs9KOMg6mn2ryeknJNWRbTjccQ2QHA6dowSzclNrga+jtSkW8EXhMRhWhZjd5V29W7z6EqxkR0Whp5iHewFeJJzW9fJmmNNftiJya0acOz1pCSxs1V6Upa4IxonA6n/lTZsrWihmb2O/KuxUt4d9VjuOwN50nbLCANFV0JmfOMJ6/aE3lttHUL23aabw967JT3nFo2ETasPk+lMn2t2rDrUxapI3aZB1FqjJ4Y9T6/rmV9N6NKONyE2ZUkHyndqfWfL0w0E+hRxMY0k/rqC7Za4hyuqnvU5U4y7J2NSS2lggy/KdIB6WgpV9vDvGgid/hgd2ii8mh01/eYZZBGAXlt0AV0aTidOAxTNmXGcl/WWj1qDwNW2ZQsv34lscRd5U7v6k/4TCBjZY/suez0ByyCw+VNpo30U+8tNsUwmbeAecaUpU9gWZWEfvTPrR3l6HRkHCU1LXo4lGJlmSZ62zQ4j7Q7jFOKDzQ4j7Q7jFOL2DICEIQAqjuicXF5z+6rcqjuicXF5z+6gPPNgfS4dl32LTtzoRWm1mOWNrwInuoRrDo6HsJ7VlbDwBTY32K05m52Gwy78Yd9cWvbS/vfjlhrW67kHCnyuZZqsE5xkySeixstlyVYZJHx7yxsjHOZiBVwxHBOwtw6MFSN0ERWa2COKJrW7zG+gqBVz5QT2NauId11jHue3J4vvxc7wjHHVXecBzBQGc+dBts2/iLeXXGRXb9/BrnOrW63laKalHFKEoWSFO+0S/bLS66W01bfYvj8osBoW6q/oUUVZpXlzqsrWhGGggmlDqSpZKQBceSK43HHqwCwdRFMnckmZVjBAA066DBN5bYwmtR+utMLZZZiKshlFByH+0KPs+SrTXhQyEdFD2lHh42vexzOt5MunYdY6iElNMANqaPyLPpELydhu+lJvyPPp3pwP2ad5cVGO8434nyaWuoJk9xXz9nWoGpY7ovN96VkscuuJ3YT6qrQoxjtRBtE9mpb54w4wx74Lrg4VIHDacCNDjRpIbp4J51C1ps6+ntUnkrLU1mifG1rmh9a4FtKgA1wxFANBBGOKjoMouYSWvcCcTiak1rU7caHHrW2NRNWb0bNIioxeaOvaO7DKAKVoa9Cp+TvKWfWjvKZllNag9oULkvyiP6xveUKMUpya2nc19B65zQ4j7Q7jFOKDzQ4j7Q7jFOLScBCEIAVR3ROLi85/dVuVR3ROLj85/dQHnnJxFY6gEcGoOg6NK0Q2ux1NYWN0XSI21OmuIAppFNOjEnVm0Pit6G+xSrJTTEn3UWatGUpLKRkm2XqOeBsjuC3e7zKYAkgVv44YVpoIwGnU4ZaYhStSaNrR1G1ob2OJGNNWzDSqdO2SOgeHtqLwDhSoNQDiOYrgWkqjqam5EMrJp082su6hRIm3yDWesqPFuKeT2yaNrb7HNEgvMLgQHDa2unV2jaq/ham4ZWcWvKMlMKpi7Kcg+UR2r5a8quqBQaNiauylXS1vpHoBXPhqm45kYucpP5R7UjJb3bUkbYDoaOopF8jdJHpopLCy3DIxU5UftK+Nym4EXnYVFejWm5nZtHaFwGMONa9YViw3gdyMssuXbIQ93xt4ueWtbhRovFjTQBtDdjFQKjfHE1uglV+WbCS4Fr3NIfiWk/IG93a4jhV06+ZVYxN6OsLnwdu13aPcrep/xR3KyaypabER8S1zTe2vPBpp4QFMaUFCcXVNAK0zJnlEf1je8pOeANFRU6sVF5K8oj+sb61ZTjlkzsdZ66zP4j7Q7jFOKDzP8AJ/tDuMU4riYIQhACqO6LxUfS/uq3Kpbog+Kj6X91Aec4jwW9DfYn0dpuuY6lbpDiNtHVI66JlB4rehvsRbHcLDEU6dqh2/kc2mgbqmURJNC9grFLEJY5K1D7xN8AUwpwCRjiRoVI39P8h5xCOPwe1QeEWUkuuVLZInGtXwvFLpNTUVFa6RU1ks985LLaWRMssEjCwAVexrQ1o+S26STq10XbW1IatRM7nObnhTXz8EmKQMDXioHBDrwboccdBwGnTSmhZQzdE8Lo3P312FA5txgNcSSKuaQL2IPboWVZg58MsEUjHxSvMkl8XA2gF0NobzhsVofuyQ0xs0+HMzD/ADq1TaVkccU9JmGcsAgtc8IcXCGR0YJ0kNNKlW3NeX/1zuG4cG24A2QDi2/OjfMdePQs8zhywLRap521AlkfIAaVAdjjQ0SlhzstMMJgjlDYyJAW73E7CYAScJzC7EDbhqUCRfd0uWjG8Nzv3iTxjZT/AA48f3cA16cOtQGYc7vD4buLg20luFTebZZy2g1moCgcs512m1AC0Sh4DzIKRxs4TmhpNWMGoDDQo+z5QdG8Pje5j2klr2OLXN0irXNNRgSMNq6tDB6WybNMZGuvcEkjer5kcBvZN4vLbtL4po1ihIxNC3b30mshIoTHNXRXB7KVIA2ntVRsm6Xao7E6ztmldNJI5zrRJIXvjjLWNDIi4kg1a43tV7DHEVi3ZYlmIdNNJMWijTJI6QtBxIBeTQKU55nexGMcqNYzfyrZ7PZazQROjdZoC+kdS4yvuSOkAI3wXQDTWRTBLQWzJ9psttMdjibvcEjo5REGOvhj8MNhuEOG0inBqaXkndEbDC2I2GCSkTIHOfJKd8azQS0uLWmuOFMepKS7pY8Hls8digjE0b4y4SSPcA9rm1q8kml4kAmmKjosds7kHYnh1a46PaoXJvlDPrB3k4sVqAvVI1aT0prkw/HsP0wfSqor7bZxa2euszfJ+sdxinVAZkOrZgecdxin1YSBCEIAVS3RuIBGrfD/AJDRW1VndBhJsjiNLan/ACmvqQHmyBwLRTRo7Eol8rZLfZiHlp3mXFj9QcfkHYfWNGg0bgoDuKIuNBznoAxJK+PArgajbor2r400xGBGg7F9e4k1Ok81PUgPia5SkpG7nFO3BOlF5dk4LRtNez/tAQqVs8N4nEAAVcTqFQNGvEgU50klIZy2tKYihqA4EVB0EEaQEATwlpoaHAEEaCCKgjqSaUmmLjV2mgGAAFBgMBgk0AIQhAOrJZL+JcGtrSp2kEig6lxbLPvbyytaUx6QD7V8htLmggUoTWha12I84FJyPJJJ0kknpOlAcp1k5pLxTSNHScB602aK6Fb8zMgl5MrhRkYLq8pwGAHMNJO0U20A9G7nb62Jh207jArMq3ueQFlghB0kV7MPYrIgBCEIATXKUAfG5pFRTEbR8odYqOtOSVw6UBAVLI+SWCJ1mla17RUC8A5skZ8UkHAkYAjaOcKmZxbltnBLrNJJAT8njI+pruEPvUWl2u601BFNPmn2BITtvihPaK+pAYXasyLQzxZYX+cHs9QcmpzWtQ1Qnokd7WLZbVkZx0Xe3/ZMX5Ck5PpHvQGTHNq1chh6JB7QFF5TzRtj3AiIUApxkfteFtJyLJyD2j3rg5KfyCgMLOZVs+ZP34/zr58DLb8yfvx/nW6fsx/Id2L5+zXch3YgMM+Blt+ZP34/zroZlWz5n/PF+dbj+zXch3Yvv7MdyHdiAxBmY1sOmMDpfH7HlLNzAtX0B9r3Laxkp/IP66V0MjSfNntb70Biw3PbTyovvO9jSlmZgOHjzMHmhzh6bq2M5CkOoDpITeXNV7vGkY3oq4+xAZdBm7DGdch58G/dHqJKvGRcn3o7tMHUBFNI5IHPo61LQ5qQRm89zpCNvBb2DH0q15AsLA4SPoLviM2fSI1cw60BYsm2be4mM1taAenS701TlJNmB1pQOQH1CEIBGQFRdsjfqU0vhagKPbbNMdFVGXbXH4hw2EVHYdHUtJMQ2LkwN2IDOhle2DxrOx3QS311XQzhnGmyP6ng/hC0LwZuwL54K3YEBQBnK/XZpuotPtXQznP/AM9o7G/mV88DZsHYjwJnJHYgKKM5/wCwtH3W/nX34TD5m0fdb+ZXnwJnJCPAmckdiAoxzmHzNo+638y5Oc/9haPut/Or34EzkjsR4EzkjsQFBOc5/wDnn7G/mXBzlfqs0vWQFoPgbOSOxHgbOSOxAZy/OKfVZHdb6fhKbTZXtrvFs7W9NXe5ah4IzYEeCN2BAZKLLbHmryejQB1BTWT7HONNVoIszdgXQhGxAQdgheNNVMxApUMC6ogPgQvqEAIQhACEIQAhCEAIQhACEIQAhCEAIQhACEIQAhCEAIQhACEIQH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06363" y="-1401763"/>
            <a:ext cx="15621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upp 10"/>
          <p:cNvGrpSpPr/>
          <p:nvPr/>
        </p:nvGrpSpPr>
        <p:grpSpPr>
          <a:xfrm>
            <a:off x="4448944" y="4353180"/>
            <a:ext cx="950696" cy="1819020"/>
            <a:chOff x="4067944" y="4592885"/>
            <a:chExt cx="1008112" cy="1956976"/>
          </a:xfrm>
        </p:grpSpPr>
        <p:grpSp>
          <p:nvGrpSpPr>
            <p:cNvPr id="8" name="Grupp 7"/>
            <p:cNvGrpSpPr/>
            <p:nvPr/>
          </p:nvGrpSpPr>
          <p:grpSpPr>
            <a:xfrm>
              <a:off x="4067944" y="4592885"/>
              <a:ext cx="1008112" cy="1956976"/>
              <a:chOff x="4067944" y="4592885"/>
              <a:chExt cx="1008112" cy="1956976"/>
            </a:xfrm>
          </p:grpSpPr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9" t="5346" r="5255" b="4448"/>
              <a:stretch/>
            </p:blipFill>
            <p:spPr bwMode="auto">
              <a:xfrm>
                <a:off x="4067944" y="4592885"/>
                <a:ext cx="1008112" cy="1956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7213" y="4797219"/>
                <a:ext cx="919757" cy="1358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textruta 18"/>
            <p:cNvSpPr txBox="1"/>
            <p:nvPr/>
          </p:nvSpPr>
          <p:spPr>
            <a:xfrm>
              <a:off x="4192938" y="5415504"/>
              <a:ext cx="719413" cy="3497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400" dirty="0" smtClean="0"/>
                <a:t>Mobil</a:t>
              </a:r>
              <a:endParaRPr lang="en-US" sz="1400" dirty="0"/>
            </a:p>
          </p:txBody>
        </p:sp>
      </p:grpSp>
      <p:sp>
        <p:nvSpPr>
          <p:cNvPr id="14" name="Rektangel 13"/>
          <p:cNvSpPr/>
          <p:nvPr/>
        </p:nvSpPr>
        <p:spPr>
          <a:xfrm>
            <a:off x="53752" y="6568590"/>
            <a:ext cx="3400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Stöd för GPS </a:t>
            </a:r>
            <a:r>
              <a:rPr lang="sv-SE" sz="1000" dirty="0" err="1" smtClean="0"/>
              <a:t>location</a:t>
            </a:r>
            <a:r>
              <a:rPr lang="sv-SE" sz="1000" dirty="0" smtClean="0"/>
              <a:t> i webb? JA (t ex </a:t>
            </a:r>
            <a:r>
              <a:rPr lang="sv-SE" sz="1000" dirty="0" err="1" smtClean="0"/>
              <a:t>Open</a:t>
            </a:r>
            <a:r>
              <a:rPr lang="sv-SE" sz="1000" dirty="0" smtClean="0"/>
              <a:t> </a:t>
            </a:r>
            <a:r>
              <a:rPr lang="sv-SE" sz="1000" dirty="0" err="1" smtClean="0"/>
              <a:t>Layers</a:t>
            </a:r>
            <a:r>
              <a:rPr lang="sv-SE" sz="1000" dirty="0" smtClean="0"/>
              <a:t> </a:t>
            </a:r>
            <a:r>
              <a:rPr lang="sv-SE" sz="1000" dirty="0" err="1" smtClean="0"/>
              <a:t>geoLocate</a:t>
            </a:r>
            <a:r>
              <a:rPr lang="sv-SE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286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data:image/jpeg;base64,/9j/4AAQSkZJRgABAQAAAQABAAD/2wCEAAkGBxQTEhUUExQWFRUUFxUUFRcYFxoXFxQXFBgWFhQXFhcZHCggGB8lHRQUITEhJSkrLi4uFx8zODMsNygtLisBCgoKDg0OGhAQGi0iICY1NzQsLiw3LCwsLCw3MDIsLCw0LC8uLCwsLCw3LywsLCwsLCwsLCwsLCw3LCwsLCwsLP/AABEIATMApAMBIgACEQEDEQH/xAAcAAABBQEBAQAAAAAAAAAAAAAAAwQFBgcCCAH/xABOEAABAwEDBQoICwUIAwEAAAABAAIDEQQSIQUGMUFRBxMiM1JhcYGRshQyNHKhscHRFiNCU2JzgpLC0vAVJEOTs2Nkg6Kj4eLxFyVU8v/EABkBAQADAQEAAAAAAAAAAAAAAAACAwQBBf/EADgRAAIBAgIGCAMGBwAAAAAAAAABAgMRBBIhMUFRwdEFE0JSYXGhsRSBkSIjMzSC8CQyQ0RicuH/2gAMAwEAAhEDEQA/ANxQhCAEIQgBCEIAQhCAEIQgBCEIAQhCAEIQgBCEIAQhCAEIQgBCEIAQhCAEIQgBCEIAQhCAEIQgBCEIAQhCAEIQgBCEIAQhCAEIQgBfHGmnBQ+cGX22cBoBfK83WMGlx9g5/XoTWNr7u+Wg1dpujxW83OgJqS3xjS8ev1JB2WYR8uvQqRlXPCzRm7vsDTsL217KqCnz1s3zzOoF3qaUBqBy/Dyj2JM5yQbXdiyV+fVnr45I+rl5v7LzteobcODnvByj9yT8oQGtHOiD6X3Vyc64Pp/dWSOz1g5Tv5cnP/t6Vw7PWDHF+v8AhP8ApU1+b6UBrnwus+133Svvwus3Kd91ZB8M7Odb+asT+en4fSg53Wfa7+W9AbAM7LNyz2JRudFm+cHo96xr4WWbafuSc30en0JM512XCr6aNLJfo10xef2DaboG2tzjsx/jNHWnUOUoneLI09fvWFnLtldomb11HrASbMpMr8VKxxGoPBPYDVAeggV9WTZv5zyA0a4h4+S41a7r1FaDm9l9lpaQODIzB7DpBQEwhCEAIQhACRtc9xjnHUP+ksobOia7EOd2PQ1rnH1BAZXljPUQWmSW6JZ6FsLSeCza53N6TiqJlrLNotbibTM+QHQytIm41F2McHDaRXDSmtrlL5ZJDpc93UASAOwJNAfGsA0ABdL4vqAEIQgF7DZt8eGVpW9idHBaXY48yVbk1xLQHRm9UNO+NuuILQWg8rhNw503gmLHXhpoRj9IFp9BK6jtLm3KU+LeZG+cbmnm+Lb6UAt+zXY8KMAEAuMjbtTXgg6zhoTSRtCRUGhpUGoPQdacQ20tBBaxwc69RzagO0VGOCbyOqSaAVNaDADmCA+KJy6/xW9J9g9qllXsryVlPNQfrtQDJdiQjWe1cIQExkjOKaBwIdUDUcW4arurqoedarkfO1r3w2qHgvBbHMytag6DzjTz6QsSUvm3aiyUCuBp6SPbQ9SA9kWeYPa1w0OAcOgiqUURmrJWzM5rw6qkj0EKXQAhCEAKr5+yUibz3x1FhB9atCqe6HxTOl/dQHnjJ+JZXGt2vXpVs8Fi5DVWMiiskQ52rXsmZrvnZfa1jW1IBIxNDQ0FNFQR1Lz8W5uoowTbsb8LGGRym0tJRzZYuQ1JSWaLkBaQcxpP7LsXJzDk2xdipUK/df1XM0KVDvL6PkZn4NHyQvhhj5IWkO3P5dsXYVwdz2XlRdhUstbuv0JZ8P3l9HyM3MMfJC4MMfJC0o7ncvKi7CorLuakllaHvDHMcbtW6iakAgjmKS62Ku0ycOom8sZK5Smwx8kJQQR8kK75HzLlnjEo3trXeLerUjRWgGA61IDc8l5UXYV1KrJXSZGToRdnJFRyLk6yVD5yyl4cCukaSXHUNVOnQoKy2ey0rJGC4naR6lpjtz2WnjRdhTb/AMbS8qLsKTjWatlf1/6VSVCSadS3ldcDO4LHZC6S80AYGPxqaHcFxAJoTcBOkCtE6Zk/J9H1doa/e/GqXVddvcAAcHeyOdzwa0AV5O5pNyouwrk7mc3Li7CupVl2P39S1PDWt1nvyM/fkyxiK8JAZLoNy4aXjcqKlugfGY6+Dzqh5PHx7Rqv07TRbDnBmrJZLpkDHNeSGubtArQgjA6duhZBYfKW/WDvK7DSk5SjJWtYox8IKEJQd078D1tmWa2YdI9LGH2qeUDmWP3YdLf6canlsPMBCEIAVS3Q+Kj6X91W1VLdD4uPpf3UBgObrazQD6TF6PzYF2zRjYZP6j15zzYPx9n85i9DZEm+Jb0v77lm/uP08S6/3VvHgTV9fN+FaVFaVpXGmitNmCiMoWuYUEMbHE1q577rGbKgAud0CmjSFEZHjdHbZQ+QyPfZ45HupQVMkjaMb8loDAAPetJSW++mT8tWcOuGeEO0XTIwOrspWqh8sTmWaOyhxDXNdNOQaExtIa1gIxF9xoeZpUjHZomsuCNgZSl2427ToogJS+q5n+29ZKD5yP2pOxP8GtAgbxMzXPibpET46b5G3Y0hwcBqo6if5Vo9rQdF8eoqnEfhStuLaMstSMtzFM1sLHANkbU/tNsZG29I9rG8pzg0dpNFHZPlDYW40DW9gCjMhME4FrlAc+XhRBwqIYjxbWA4AltHE6SSp0/5F5EJu8mywWTKcMtd6ljkppuPa6nTdOCcX1A5YyayZtW0jmbjFK0UfG7ViNLdRacCKqJtmX3S2CN4JifNJDZ5C04xOfMIJ7p1EG+AegqZEs1ry5ZonXZLRDG7kvlY09hNU7gtLXtDmOa5p0OaQ4HoIwUXYrJDE0MjjYxo1Box5ydLjzlRNuDLParM+IBnhEjoZWtwbIN6kka8tGF5pj8bTRxCAT3TmXoIAPnx/SlXmaxD96b9aO8vUOdbg5sQPzv4HrzBZfKx9d+NZKcr4ia8FxNVR/w8F4vges8y3Vs/QWj/AE4z7VPKvZk8QfOb/RiVhWsyghCEAKpbofFx+c/uq2qp7oQ+KjP0nDtafcgMBzb4+DzmL0LkGyF0DCCKEv77l57zZHx9n85i9H5vGlnYOeT+o9Zn+Z/TxLf6Xz4CngDuUPSoaPJzv2jIbw8khFMdU03vVk34bR27cB6ioaKb/wBlIP7nCe2af3LSVDSx5Od4faSXDCCzNGBwF6dx9J9CmfAHcoelR9stG82+J7sGWmPweuoTRuMkQPnNdKBztAU7fQFZy7k52/WJwcKi0OGg4h0EwI9XYnWWrM5jAag8NvtXNqtIlt8UbcRZWPmlOoPlbvcLDz3TK6mym1OstxuljDWAnhNPZVZsVJKlJbbMtpL7aIy32V5ydK4OAJs0pB2G47FSWT8mkRRgOFAxgHQGgBdWKGtn3mQFtYzGa7HAtPrSOaeUN8szGu42D93mbrbJFwTXzgGuG0OCnQkpQViM01Jjo5Pdyh6VUIsnxtstrZNw432y0MaxoN975JA9rY6Gt6+SQaihFcKK7W7KDIY3yyuDY42l73HU1oqVS7O50UeTppxc3y1yzTA/wn2xk+839lHSRs6SriA7yfkrKYbR0lnpQXN9Dnzf4rorrHHzR1lIWLJ8zLVG63OBlcHR2d7PJmlwq5rG0vMkcBpeXVAIBGg3ffFXs9LQN7gjHGy2qzCIa6slZJI4czY2PJKARzlsZa2KpB+M/A9eYLN5YPrvxr1Nnk6rIqfO/gevLNl8rb9d+NYqX5qp5R4mif4EfN8D1hmTxDvOb/RiVgVfzJ4h3nN/oxKwLaZwQhCAFVN0LiY/PPdcrWqnuhn4qMfScexp96AwTNg/vFn89i9BZHm+JbjQ1k6uG5efM2X0ngP0mLZzlxkXBLmDWAXgHE10E9Kw1a0aeIWbbHiaIU5Tpu28mosnsaQQ5/Bu0FajgG8KkipxL9J+WeairbIwWh1oq6+6JkJFRduse94IFK1rIddKAYKv/CiPlx/zG/mX34Tx8uP+Y38yt+Lpb/R8iPUT3exYso2eOeN0UrQ9jtIPMaggjFpBAIIxBFQotmRpvEZlC1XdQIs7ngbBK+EuPSSTzpmM5I+XF/MZ+ZdNzkjaaiWIYfOMOj7SLF0m7X9zjozWwncl5JjgbdYxwFS9zi4vfI93jOkcSS8nadgGhLTZQ1DCmFNFFC2fOAvHBe1+t10g02VAXx9pL3FxNdVDh1rHjslnKM9O1FtCLbSa0EjPapBpFRz+wpja8lte/fmSS2eZwDTJEWgyNboEjHtcySmoltRqKWZlFtwAgEjQnbbbG5oHB0Yg+noVmDo5XdSv4HK07q1iKZkIOc11ptE1quEOYyTe2RBzcWuMcMbA8g6L1aaQFL2xjJWOjkaHseC1zXCocDpBChspZSbAQHOY0OqW3ngVHMSQmnwli+dh/ms/MtM8TSg8snp+ZXGlKSukO2ZEkYLsNvtUbBoYd5mDRsa+aJz6dLinOTMjxxSGZz5J5yLu+zODnNadLY2tAZG3aGNFddVFfCaL52H+az8y6GckXzsP81n5lH4yjv8AR8jvUT3exJ5wSVEX1n4Hry9ZvLB9d+Nek2Wtk5F2SN4ZjRj2uoTgK0JprXm2z+WD678az4arGpiajjqsuJOrFxpRT8T1fmVxDvOb/RiVgVfzK4h3nN/pRKwL0jMCEIQAqluh8XH5zu6raqluh8XH5zu6gMCzc46DzmKy5w08PkDmF4Da3WhxJO88DxcaXrqrma/lFn85isOdEjxlc72L72hkjW1pf3qASFgoNJDCANZIGtZX+ZX+r90XX+5fnwGBFnDnVLwwB7NBLmy3nNjL8AALvCoMfi3Cm1d0VlBa8PL474ab17EXXF9WsaHNx3sA1xvHCjamRjfLHwDY2EsbDGHiaIhzoZAXXi9tQx4eQcCaEDQ68IzKsM0zhBvEUUkbA5oa4fGht5g3sBtaEhxAdoDDUi7hqKRhbJI+BvV6lwX7woS+pvEYnAih60331dR5HtDmscI8JaGPhxi/VpcKAur4oJpsB2KPmcWuc12DmktcNhaaEYc4KAnckZZfZ3h7D0jURrBWhZNz2sz6Xqxu11xbz0PvCx3f0b+s1XC06klJ61tLI1ZRVthvFpyzZS8NDwK8InUBrx/WlVXLWdVlskx8HrMX0LuFUCowoebYszNqO1RT7TUk86uhHKiDdy/Z5Z3R2xkYawh7TVxOjoHMqvZpo77d9vb3eF+5S/crwrl7C9StK4KH8IUlkHfHSh8To2vi+NG+VLTcq4i7ddewa4kHSAVM4XCTJVnDGzmItAss9odCycTRuMc8VnjAtLAR/Gq9oNRdHi3kytNns7JA24BvsEdqi3yYgDfrMJGWd7qsFBI7B9Wk3WiuJTefKc7C2NosW9tFogfZ4zIYw15MloMt52+DiGPqHgje2XQKEJllCyzz0tMj4GMfHHdF5zGRRsa2NjA26S1rQIm6xWRmLrxKAuW5pKwWq0gFrWhopdcZG+Poa/5Y2HXtOk5ZZ/LB9d+NX/cuF20Wlri111jBVpq0m8a0NFn9l8sb9d+NYKL/AIur5R9jTNfcwfmesMyuId5zf6USsCgszW/EdLh/TjHsU6t5mBCEIAVS3Q+Lj853dVtVS3Q+Lj853dQGA5vPuzQHY5hVyy/m34TaTaBO+Nzg0eLUgtbdqHBwOgKl5C42HpYtZjaDs9C8jpCtOlUjKGh24m/CU4Tg1JbSox5jyUAFtkAGgXXUFDeFBf249OKcM3PJCa+GvBu3KiMjg6aGj8RXE7SSTiaq4RQ86dxQfr9BebLpPE970XI0/C0d3uUxm5rLUO8PdVpvAlhNHbcZMdfTUpE7kx12z/SqT/nV/EZXxxcFxdJYrv8AouRB4Wlu9zPn7k7hotIP+HT8aby7mD2/xj/L/wCS0fwpw2pN+UnDWpLpHFd70XIfC093uZlJueEA/H/6f/JMP/G/95/0/wDktSmyptAPSKpscosOmNvZT1JLpHFrb6LkWRwlF9n1Zmw3Nv7z/p/8kvZtz2RhJZbHsJ0lrS0mhqK0fjiKrRWWmI6WU6ylqRkYOLekA+5VvpPFrtei5Evg6Hd9XzMzO5y8uLja3Fzqhzrhq69g4E36moX2bMOS7ddbXltGtukG7RniChfSgrgNS0k2euh7ewgpjarG4aRXoxRdJ4p9v0XIksFQez1fMrGZ+bvgb3lsu+GQNb4t2gaSdprpWX2Tytv1341ucdpDKYU5lhlkP723678a9LoqpOpUqTm7t24mXHwjCEIxVlpPWuZ3k/WO4xTig8z/ACfrHcYpxe0eYCEIQAqluh8XH5zu6raqluicXH5zu6gPPmRvHi6W+xaUKrM8luo6MjVd9ivBylJtHYF5PSMW5Rsejgn9lk3E520qQgtTxrKrcOWJAdDT1KQjy0dbB1V968idOW43on25QdzLoZQ2j0qEGWRyaIOUxyfSq8j3HGifFpYdPqSU1la4VBCgzlHY30pJ+ViPkjtKKlLsnB5abAa6+xNXWJ2qqanOUg+KMOf/AGXfwt2tHXj6MF1xrX1Ek/E63l41JRshGr0rqHOFh0xg9BoezR6U6jypZ3aW0PPh6a0UJOa1xOpsbMlJ2rsyOGglPb8O1w6MEeEQaOH2/wDarcm9UTt2Rr7Y7XwukVWIWM/vbfrh3lvb54OfrPtqsEsZ/e2/XfjXt9Dppz0W1cTz8fqietcz/J+sdxinFB5n+T9Y7jFOL3DzQQhCAFUt0Pi4/Od3VbVUt0Ti4/Of3UB56yU2roxtu+xXOSxnVQ9BCpmTDwo6Gni47NCu4tM3Lcek19a8rpC+ZWNWHqKKaYkyzPHyXdhS4HSP10JWHKsjdIaea431gKQiyy13jRt6q+0+xeXOU9xuhWg9TI5oRdCkn2+A6YvSPyrhstmPyXjo/wD0q88tzLs8d41uHb2pKSQUxx/W1Soisx/iPb0j3ApG02KEg0tA6wfaEVXfc42nqZWJANV71pA12froU5NkkfJljd9sD0EhNJMjS6iD0Fp9qshWjvK5X2DOGUDSpOzPa7Xj+taj25IlriXD7J9yWNje3RIDzObcPVpXZuL1MlC+1EtFER4ujm9oXbidYUfFaHs00HPTDt0J2zLIODgxx2jArM1K+8teU4eVkVh8qZ9aO8tlErHcx5/ePcsasXlbfrR3l7HRMrufy4nn43snrbM/iOsdxinFB5n8R1juMU4vZPPBCEIAVS3ROLj85/dVtVR3ROLi853dQHnrJwxj+z7Fd7PZHbQdGnRiqTkwgOjrWnBrTTqV/s9vs9KOMg6mn2ryeknJNWRbTjccQ2QHA6dowSzclNrga+jtSkW8EXhMRhWhZjd5V29W7z6EqxkR0Whp5iHewFeJJzW9fJmmNNftiJya0acOz1pCSxs1V6Upa4IxonA6n/lTZsrWihmb2O/KuxUt4d9VjuOwN50nbLCANFV0JmfOMJ6/aE3lttHUL23aabw967JT3nFo2ETasPk+lMn2t2rDrUxapI3aZB1FqjJ4Y9T6/rmV9N6NKONyE2ZUkHyndqfWfL0w0E+hRxMY0k/rqC7Za4hyuqnvU5U4y7J2NSS2lggy/KdIB6WgpV9vDvGgid/hgd2ii8mh01/eYZZBGAXlt0AV0aTidOAxTNmXGcl/WWj1qDwNW2ZQsv34lscRd5U7v6k/4TCBjZY/suez0ByyCw+VNpo30U+8tNsUwmbeAecaUpU9gWZWEfvTPrR3l6HRkHCU1LXo4lGJlmSZ62zQ4j7Q7jFOKDzQ4j7Q7jFOL2DICEIQAqjuicXF5z+6rcqjuicXF5z+6gPPNgfS4dl32LTtzoRWm1mOWNrwInuoRrDo6HsJ7VlbDwBTY32K05m52Gwy78Yd9cWvbS/vfjlhrW67kHCnyuZZqsE5xkySeixstlyVYZJHx7yxsjHOZiBVwxHBOwtw6MFSN0ERWa2COKJrW7zG+gqBVz5QT2NauId11jHue3J4vvxc7wjHHVXecBzBQGc+dBts2/iLeXXGRXb9/BrnOrW63laKalHFKEoWSFO+0S/bLS66W01bfYvj8osBoW6q/oUUVZpXlzqsrWhGGggmlDqSpZKQBceSK43HHqwCwdRFMnckmZVjBAA066DBN5bYwmtR+utMLZZZiKshlFByH+0KPs+SrTXhQyEdFD2lHh42vexzOt5MunYdY6iElNMANqaPyLPpELydhu+lJvyPPp3pwP2ad5cVGO8434nyaWuoJk9xXz9nWoGpY7ovN96VkscuuJ3YT6qrQoxjtRBtE9mpb54w4wx74Lrg4VIHDacCNDjRpIbp4J51C1ps6+ntUnkrLU1mifG1rmh9a4FtKgA1wxFANBBGOKjoMouYSWvcCcTiak1rU7caHHrW2NRNWb0bNIioxeaOvaO7DKAKVoa9Cp+TvKWfWjvKZllNag9oULkvyiP6xveUKMUpya2nc19B65zQ4j7Q7jFOKDzQ4j7Q7jFOLScBCEIAVR3ROLi85/dVuVR3ROLj85/dQHnnJxFY6gEcGoOg6NK0Q2ux1NYWN0XSI21OmuIAppFNOjEnVm0Pit6G+xSrJTTEn3UWatGUpLKRkm2XqOeBsjuC3e7zKYAkgVv44YVpoIwGnU4ZaYhStSaNrR1G1ob2OJGNNWzDSqdO2SOgeHtqLwDhSoNQDiOYrgWkqjqam5EMrJp082su6hRIm3yDWesqPFuKeT2yaNrb7HNEgvMLgQHDa2unV2jaq/ham4ZWcWvKMlMKpi7Kcg+UR2r5a8quqBQaNiauylXS1vpHoBXPhqm45kYucpP5R7UjJb3bUkbYDoaOopF8jdJHpopLCy3DIxU5UftK+Nym4EXnYVFejWm5nZtHaFwGMONa9YViw3gdyMssuXbIQ93xt4ueWtbhRovFjTQBtDdjFQKjfHE1uglV+WbCS4Fr3NIfiWk/IG93a4jhV06+ZVYxN6OsLnwdu13aPcrep/xR3KyaypabER8S1zTe2vPBpp4QFMaUFCcXVNAK0zJnlEf1je8pOeANFRU6sVF5K8oj+sb61ZTjlkzsdZ66zP4j7Q7jFOKDzP8AJ/tDuMU4riYIQhACqO6LxUfS/uq3Kpbog+Kj6X91Aec4jwW9DfYn0dpuuY6lbpDiNtHVI66JlB4rehvsRbHcLDEU6dqh2/kc2mgbqmURJNC9grFLEJY5K1D7xN8AUwpwCRjiRoVI39P8h5xCOPwe1QeEWUkuuVLZInGtXwvFLpNTUVFa6RU1ks985LLaWRMssEjCwAVexrQ1o+S26STq10XbW1IatRM7nObnhTXz8EmKQMDXioHBDrwboccdBwGnTSmhZQzdE8Lo3P312FA5txgNcSSKuaQL2IPboWVZg58MsEUjHxSvMkl8XA2gF0NobzhsVofuyQ0xs0+HMzD/ADq1TaVkccU9JmGcsAgtc8IcXCGR0YJ0kNNKlW3NeX/1zuG4cG24A2QDi2/OjfMdePQs8zhywLRap521AlkfIAaVAdjjQ0SlhzstMMJgjlDYyJAW73E7CYAScJzC7EDbhqUCRfd0uWjG8Nzv3iTxjZT/AA48f3cA16cOtQGYc7vD4buLg20luFTebZZy2g1moCgcs512m1AC0Sh4DzIKRxs4TmhpNWMGoDDQo+z5QdG8Pje5j2klr2OLXN0irXNNRgSMNq6tDB6WybNMZGuvcEkjer5kcBvZN4vLbtL4po1ihIxNC3b30mshIoTHNXRXB7KVIA2ntVRsm6Xao7E6ztmldNJI5zrRJIXvjjLWNDIi4kg1a43tV7DHEVi3ZYlmIdNNJMWijTJI6QtBxIBeTQKU55nexGMcqNYzfyrZ7PZazQROjdZoC+kdS4yvuSOkAI3wXQDTWRTBLQWzJ9psttMdjibvcEjo5REGOvhj8MNhuEOG0inBqaXkndEbDC2I2GCSkTIHOfJKd8azQS0uLWmuOFMepKS7pY8Hls8digjE0b4y4SSPcA9rm1q8kml4kAmmKjosds7kHYnh1a46PaoXJvlDPrB3k4sVqAvVI1aT0prkw/HsP0wfSqor7bZxa2euszfJ+sdxinVAZkOrZgecdxin1YSBCEIAVS3RuIBGrfD/AJDRW1VndBhJsjiNLan/ACmvqQHmyBwLRTRo7Eol8rZLfZiHlp3mXFj9QcfkHYfWNGg0bgoDuKIuNBznoAxJK+PArgajbor2r400xGBGg7F9e4k1Ok81PUgPia5SkpG7nFO3BOlF5dk4LRtNez/tAQqVs8N4nEAAVcTqFQNGvEgU50klIZy2tKYihqA4EVB0EEaQEATwlpoaHAEEaCCKgjqSaUmmLjV2mgGAAFBgMBgk0AIQhAOrJZL+JcGtrSp2kEig6lxbLPvbyytaUx6QD7V8htLmggUoTWha12I84FJyPJJJ0kknpOlAcp1k5pLxTSNHScB602aK6Fb8zMgl5MrhRkYLq8pwGAHMNJO0U20A9G7nb62Jh207jArMq3ueQFlghB0kV7MPYrIgBCEIATXKUAfG5pFRTEbR8odYqOtOSVw6UBAVLI+SWCJ1mla17RUC8A5skZ8UkHAkYAjaOcKmZxbltnBLrNJJAT8njI+pruEPvUWl2u601BFNPmn2BITtvihPaK+pAYXasyLQzxZYX+cHs9QcmpzWtQ1Qnokd7WLZbVkZx0Xe3/ZMX5Ck5PpHvQGTHNq1chh6JB7QFF5TzRtj3AiIUApxkfteFtJyLJyD2j3rg5KfyCgMLOZVs+ZP34/zr58DLb8yfvx/nW6fsx/Id2L5+zXch3YgMM+Blt+ZP34/zroZlWz5n/PF+dbj+zXch3Yvv7MdyHdiAxBmY1sOmMDpfH7HlLNzAtX0B9r3Laxkp/IP66V0MjSfNntb70Biw3PbTyovvO9jSlmZgOHjzMHmhzh6bq2M5CkOoDpITeXNV7vGkY3oq4+xAZdBm7DGdch58G/dHqJKvGRcn3o7tMHUBFNI5IHPo61LQ5qQRm89zpCNvBb2DH0q15AsLA4SPoLviM2fSI1cw60BYsm2be4mM1taAenS701TlJNmB1pQOQH1CEIBGQFRdsjfqU0vhagKPbbNMdFVGXbXH4hw2EVHYdHUtJMQ2LkwN2IDOhle2DxrOx3QS311XQzhnGmyP6ng/hC0LwZuwL54K3YEBQBnK/XZpuotPtXQznP/AM9o7G/mV88DZsHYjwJnJHYgKKM5/wCwtH3W/nX34TD5m0fdb+ZXnwJnJCPAmckdiAoxzmHzNo+638y5Oc/9haPut/Or34EzkjsR4EzkjsQFBOc5/wDnn7G/mXBzlfqs0vWQFoPgbOSOxHgbOSOxAZy/OKfVZHdb6fhKbTZXtrvFs7W9NXe5ah4IzYEeCN2BAZKLLbHmryejQB1BTWT7HONNVoIszdgXQhGxAQdgheNNVMxApUMC6ogPgQvqEAIQhACEIQAhCEAIQhACEIQAhCEAIQhACEIQAhCEAIQhACEI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TEhUUExQWFRUUFxUUFRcYFxoXFxQXFBgWFhQXFhcZHCggGB8lHRQUITEhJSkrLi4uFx8zODMsNygtLisBCgoKDg0OGhAQGi0iICY1NzQsLiw3LCwsLCw3MDIsLCw0LC8uLCwsLCw3LywsLCwsLCwsLCwsLCw3LCwsLCwsLP/AABEIATMApAMBIgACEQEDEQH/xAAcAAABBQEBAQAAAAAAAAAAAAAAAwQFBgcCCAH/xABOEAABAwEDBQoICwUIAwEAAAABAAIDEQQSIQUGMUFRBxMiM1JhcYGRshQyNHKhscHRFiNCU2JzgpLC0vAVJEOTs2Nkg6Kj4eLxFyVU8v/EABkBAQADAQEAAAAAAAAAAAAAAAACAwQBBf/EADgRAAIBAgIGCAMGBwAAAAAAAAABAgMRBBIhMUFRwdEFE0JSYXGhsRSBkSIjMzSC8CQyQ0RicuH/2gAMAwEAAhEDEQA/ANxQhCAEIQgBCEIAQhCAEIQgBCEIAQhCAEIQgBCEIAQhCAEIQgBCEIAQhCAEIQgBCEIAQhCAEIQgBCEIAQhCAEIQgBCEIAQhCAEIQgBfHGmnBQ+cGX22cBoBfK83WMGlx9g5/XoTWNr7u+Wg1dpujxW83OgJqS3xjS8ev1JB2WYR8uvQqRlXPCzRm7vsDTsL217KqCnz1s3zzOoF3qaUBqBy/Dyj2JM5yQbXdiyV+fVnr45I+rl5v7LzteobcODnvByj9yT8oQGtHOiD6X3Vyc64Pp/dWSOz1g5Tv5cnP/t6Vw7PWDHF+v8AhP8ApU1+b6UBrnwus+133Svvwus3Kd91ZB8M7Odb+asT+en4fSg53Wfa7+W9AbAM7LNyz2JRudFm+cHo96xr4WWbafuSc30en0JM512XCr6aNLJfo10xef2DaboG2tzjsx/jNHWnUOUoneLI09fvWFnLtldomb11HrASbMpMr8VKxxGoPBPYDVAeggV9WTZv5zyA0a4h4+S41a7r1FaDm9l9lpaQODIzB7DpBQEwhCEAIQhACRtc9xjnHUP+ksobOia7EOd2PQ1rnH1BAZXljPUQWmSW6JZ6FsLSeCza53N6TiqJlrLNotbibTM+QHQytIm41F2McHDaRXDSmtrlL5ZJDpc93UASAOwJNAfGsA0ABdL4vqAEIQgF7DZt8eGVpW9idHBaXY48yVbk1xLQHRm9UNO+NuuILQWg8rhNw503gmLHXhpoRj9IFp9BK6jtLm3KU+LeZG+cbmnm+Lb6UAt+zXY8KMAEAuMjbtTXgg6zhoTSRtCRUGhpUGoPQdacQ20tBBaxwc69RzagO0VGOCbyOqSaAVNaDADmCA+KJy6/xW9J9g9qllXsryVlPNQfrtQDJdiQjWe1cIQExkjOKaBwIdUDUcW4arurqoedarkfO1r3w2qHgvBbHMytag6DzjTz6QsSUvm3aiyUCuBp6SPbQ9SA9kWeYPa1w0OAcOgiqUURmrJWzM5rw6qkj0EKXQAhCEAKr5+yUibz3x1FhB9atCqe6HxTOl/dQHnjJ+JZXGt2vXpVs8Fi5DVWMiiskQ52rXsmZrvnZfa1jW1IBIxNDQ0FNFQR1Lz8W5uoowTbsb8LGGRym0tJRzZYuQ1JSWaLkBaQcxpP7LsXJzDk2xdipUK/df1XM0KVDvL6PkZn4NHyQvhhj5IWkO3P5dsXYVwdz2XlRdhUstbuv0JZ8P3l9HyM3MMfJC4MMfJC0o7ncvKi7CorLuakllaHvDHMcbtW6iakAgjmKS62Ku0ycOom8sZK5Smwx8kJQQR8kK75HzLlnjEo3trXeLerUjRWgGA61IDc8l5UXYV1KrJXSZGToRdnJFRyLk6yVD5yyl4cCukaSXHUNVOnQoKy2ey0rJGC4naR6lpjtz2WnjRdhTb/AMbS8qLsKTjWatlf1/6VSVCSadS3ldcDO4LHZC6S80AYGPxqaHcFxAJoTcBOkCtE6Zk/J9H1doa/e/GqXVddvcAAcHeyOdzwa0AV5O5pNyouwrk7mc3Li7CupVl2P39S1PDWt1nvyM/fkyxiK8JAZLoNy4aXjcqKlugfGY6+Dzqh5PHx7Rqv07TRbDnBmrJZLpkDHNeSGubtArQgjA6duhZBYfKW/WDvK7DSk5SjJWtYox8IKEJQd078D1tmWa2YdI9LGH2qeUDmWP3YdLf6canlsPMBCEIAVS3Q+Kj6X91W1VLdD4uPpf3UBgObrazQD6TF6PzYF2zRjYZP6j15zzYPx9n85i9DZEm+Jb0v77lm/uP08S6/3VvHgTV9fN+FaVFaVpXGmitNmCiMoWuYUEMbHE1q577rGbKgAud0CmjSFEZHjdHbZQ+QyPfZ45HupQVMkjaMb8loDAAPetJSW++mT8tWcOuGeEO0XTIwOrspWqh8sTmWaOyhxDXNdNOQaExtIa1gIxF9xoeZpUjHZomsuCNgZSl2427ToogJS+q5n+29ZKD5yP2pOxP8GtAgbxMzXPibpET46b5G3Y0hwcBqo6if5Vo9rQdF8eoqnEfhStuLaMstSMtzFM1sLHANkbU/tNsZG29I9rG8pzg0dpNFHZPlDYW40DW9gCjMhME4FrlAc+XhRBwqIYjxbWA4AltHE6SSp0/5F5EJu8mywWTKcMtd6ljkppuPa6nTdOCcX1A5YyayZtW0jmbjFK0UfG7ViNLdRacCKqJtmX3S2CN4JifNJDZ5C04xOfMIJ7p1EG+AegqZEs1ry5ZonXZLRDG7kvlY09hNU7gtLXtDmOa5p0OaQ4HoIwUXYrJDE0MjjYxo1Box5ydLjzlRNuDLParM+IBnhEjoZWtwbIN6kka8tGF5pj8bTRxCAT3TmXoIAPnx/SlXmaxD96b9aO8vUOdbg5sQPzv4HrzBZfKx9d+NZKcr4ia8FxNVR/w8F4vges8y3Vs/QWj/AE4z7VPKvZk8QfOb/RiVhWsyghCEAKpbofFx+c/uq2qp7oQ+KjP0nDtafcgMBzb4+DzmL0LkGyF0DCCKEv77l57zZHx9n85i9H5vGlnYOeT+o9Zn+Z/TxLf6Xz4CngDuUPSoaPJzv2jIbw8khFMdU03vVk34bR27cB6ioaKb/wBlIP7nCe2af3LSVDSx5Od4faSXDCCzNGBwF6dx9J9CmfAHcoelR9stG82+J7sGWmPweuoTRuMkQPnNdKBztAU7fQFZy7k52/WJwcKi0OGg4h0EwI9XYnWWrM5jAag8NvtXNqtIlt8UbcRZWPmlOoPlbvcLDz3TK6mym1OstxuljDWAnhNPZVZsVJKlJbbMtpL7aIy32V5ydK4OAJs0pB2G47FSWT8mkRRgOFAxgHQGgBdWKGtn3mQFtYzGa7HAtPrSOaeUN8szGu42D93mbrbJFwTXzgGuG0OCnQkpQViM01Jjo5Pdyh6VUIsnxtstrZNw432y0MaxoN975JA9rY6Gt6+SQaihFcKK7W7KDIY3yyuDY42l73HU1oqVS7O50UeTppxc3y1yzTA/wn2xk+839lHSRs6SriA7yfkrKYbR0lnpQXN9Dnzf4rorrHHzR1lIWLJ8zLVG63OBlcHR2d7PJmlwq5rG0vMkcBpeXVAIBGg3ffFXs9LQN7gjHGy2qzCIa6slZJI4czY2PJKARzlsZa2KpB+M/A9eYLN5YPrvxr1Nnk6rIqfO/gevLNl8rb9d+NYqX5qp5R4mif4EfN8D1hmTxDvOb/RiVgVfzJ4h3nN/oxKwLaZwQhCAFVN0LiY/PPdcrWqnuhn4qMfScexp96AwTNg/vFn89i9BZHm+JbjQ1k6uG5efM2X0ngP0mLZzlxkXBLmDWAXgHE10E9Kw1a0aeIWbbHiaIU5Tpu28mosnsaQQ5/Bu0FajgG8KkipxL9J+WeairbIwWh1oq6+6JkJFRduse94IFK1rIddKAYKv/CiPlx/zG/mX34Tx8uP+Y38yt+Lpb/R8iPUT3exYso2eOeN0UrQ9jtIPMaggjFpBAIIxBFQotmRpvEZlC1XdQIs7ngbBK+EuPSSTzpmM5I+XF/MZ+ZdNzkjaaiWIYfOMOj7SLF0m7X9zjozWwncl5JjgbdYxwFS9zi4vfI93jOkcSS8nadgGhLTZQ1DCmFNFFC2fOAvHBe1+t10g02VAXx9pL3FxNdVDh1rHjslnKM9O1FtCLbSa0EjPapBpFRz+wpja8lte/fmSS2eZwDTJEWgyNboEjHtcySmoltRqKWZlFtwAgEjQnbbbG5oHB0Yg+noVmDo5XdSv4HK07q1iKZkIOc11ptE1quEOYyTe2RBzcWuMcMbA8g6L1aaQFL2xjJWOjkaHseC1zXCocDpBChspZSbAQHOY0OqW3ngVHMSQmnwli+dh/ms/MtM8TSg8snp+ZXGlKSukO2ZEkYLsNvtUbBoYd5mDRsa+aJz6dLinOTMjxxSGZz5J5yLu+zODnNadLY2tAZG3aGNFddVFfCaL52H+az8y6GckXzsP81n5lH4yjv8AR8jvUT3exJ5wSVEX1n4Hry9ZvLB9d+Nek2Wtk5F2SN4ZjRj2uoTgK0JprXm2z+WD678az4arGpiajjqsuJOrFxpRT8T1fmVxDvOb/RiVgVfzK4h3nN/pRKwL0jMCEIQAqluh8XH5zu6raqluh8XH5zu6gMCzc46DzmKy5w08PkDmF4Da3WhxJO88DxcaXrqrma/lFn85isOdEjxlc72L72hkjW1pf3qASFgoNJDCANZIGtZX+ZX+r90XX+5fnwGBFnDnVLwwB7NBLmy3nNjL8AALvCoMfi3Cm1d0VlBa8PL474ab17EXXF9WsaHNx3sA1xvHCjamRjfLHwDY2EsbDGHiaIhzoZAXXi9tQx4eQcCaEDQ68IzKsM0zhBvEUUkbA5oa4fGht5g3sBtaEhxAdoDDUi7hqKRhbJI+BvV6lwX7woS+pvEYnAih60331dR5HtDmscI8JaGPhxi/VpcKAur4oJpsB2KPmcWuc12DmktcNhaaEYc4KAnckZZfZ3h7D0jURrBWhZNz2sz6Xqxu11xbz0PvCx3f0b+s1XC06klJ61tLI1ZRVthvFpyzZS8NDwK8InUBrx/WlVXLWdVlskx8HrMX0LuFUCowoebYszNqO1RT7TUk86uhHKiDdy/Z5Z3R2xkYawh7TVxOjoHMqvZpo77d9vb3eF+5S/crwrl7C9StK4KH8IUlkHfHSh8To2vi+NG+VLTcq4i7ddewa4kHSAVM4XCTJVnDGzmItAss9odCycTRuMc8VnjAtLAR/Gq9oNRdHi3kytNns7JA24BvsEdqi3yYgDfrMJGWd7qsFBI7B9Wk3WiuJTefKc7C2NosW9tFogfZ4zIYw15MloMt52+DiGPqHgje2XQKEJllCyzz0tMj4GMfHHdF5zGRRsa2NjA26S1rQIm6xWRmLrxKAuW5pKwWq0gFrWhopdcZG+Poa/5Y2HXtOk5ZZ/LB9d+NX/cuF20Wlri111jBVpq0m8a0NFn9l8sb9d+NYKL/AIur5R9jTNfcwfmesMyuId5zf6USsCgszW/EdLh/TjHsU6t5mBCEIAVS3Q+Lj853dVtVS3Q+Lj853dQGA5vPuzQHY5hVyy/m34TaTaBO+Nzg0eLUgtbdqHBwOgKl5C42HpYtZjaDs9C8jpCtOlUjKGh24m/CU4Tg1JbSox5jyUAFtkAGgXXUFDeFBf249OKcM3PJCa+GvBu3KiMjg6aGj8RXE7SSTiaq4RQ86dxQfr9BebLpPE970XI0/C0d3uUxm5rLUO8PdVpvAlhNHbcZMdfTUpE7kx12z/SqT/nV/EZXxxcFxdJYrv8AouRB4Wlu9zPn7k7hotIP+HT8aby7mD2/xj/L/wCS0fwpw2pN+UnDWpLpHFd70XIfC093uZlJueEA/H/6f/JMP/G/95/0/wDktSmyptAPSKpscosOmNvZT1JLpHFrb6LkWRwlF9n1Zmw3Nv7z/p/8kvZtz2RhJZbHsJ0lrS0mhqK0fjiKrRWWmI6WU6ylqRkYOLekA+5VvpPFrtei5Evg6Hd9XzMzO5y8uLja3Fzqhzrhq69g4E36moX2bMOS7ddbXltGtukG7RniChfSgrgNS0k2euh7ewgpjarG4aRXoxRdJ4p9v0XIksFQez1fMrGZ+bvgb3lsu+GQNb4t2gaSdprpWX2Tytv1341ucdpDKYU5lhlkP723678a9LoqpOpUqTm7t24mXHwjCEIxVlpPWuZ3k/WO4xTig8z/ACfrHcYpxe0eYCEIQAqluh8XH5zu6raqluicXH5zu6gPPmRvHi6W+xaUKrM8luo6MjVd9ivBylJtHYF5PSMW5Rsejgn9lk3E520qQgtTxrKrcOWJAdDT1KQjy0dbB1V968idOW43on25QdzLoZQ2j0qEGWRyaIOUxyfSq8j3HGifFpYdPqSU1la4VBCgzlHY30pJ+ViPkjtKKlLsnB5abAa6+xNXWJ2qqanOUg+KMOf/AGXfwt2tHXj6MF1xrX1Ek/E63l41JRshGr0rqHOFh0xg9BoezR6U6jypZ3aW0PPh6a0UJOa1xOpsbMlJ2rsyOGglPb8O1w6MEeEQaOH2/wDarcm9UTt2Rr7Y7XwukVWIWM/vbfrh3lvb54OfrPtqsEsZ/e2/XfjXt9Dppz0W1cTz8fqietcz/J+sdxinFB5n+T9Y7jFOL3DzQQhCAFUt0Pi4/Od3VbVUt0Ti4/Of3UB56yU2roxtu+xXOSxnVQ9BCpmTDwo6Gni47NCu4tM3Lcek19a8rpC+ZWNWHqKKaYkyzPHyXdhS4HSP10JWHKsjdIaea431gKQiyy13jRt6q+0+xeXOU9xuhWg9TI5oRdCkn2+A6YvSPyrhstmPyXjo/wD0q88tzLs8d41uHb2pKSQUxx/W1Soisx/iPb0j3ApG02KEg0tA6wfaEVXfc42nqZWJANV71pA12froU5NkkfJljd9sD0EhNJMjS6iD0Fp9qshWjvK5X2DOGUDSpOzPa7Xj+taj25IlriXD7J9yWNje3RIDzObcPVpXZuL1MlC+1EtFER4ujm9oXbidYUfFaHs00HPTDt0J2zLIODgxx2jArM1K+8teU4eVkVh8qZ9aO8tlErHcx5/ePcsasXlbfrR3l7HRMrufy4nn43snrbM/iOsdxinFB5n8R1juMU4vZPPBCEIAVS3ROLj85/dVtVR3ROLi853dQHnrJwxj+z7Fd7PZHbQdGnRiqTkwgOjrWnBrTTqV/s9vs9KOMg6mn2ryeknJNWRbTjccQ2QHA6dowSzclNrga+jtSkW8EXhMRhWhZjd5V29W7z6EqxkR0Whp5iHewFeJJzW9fJmmNNftiJya0acOz1pCSxs1V6Upa4IxonA6n/lTZsrWihmb2O/KuxUt4d9VjuOwN50nbLCANFV0JmfOMJ6/aE3lttHUL23aabw967JT3nFo2ETasPk+lMn2t2rDrUxapI3aZB1FqjJ4Y9T6/rmV9N6NKONyE2ZUkHyndqfWfL0w0E+hRxMY0k/rqC7Za4hyuqnvU5U4y7J2NSS2lggy/KdIB6WgpV9vDvGgid/hgd2ii8mh01/eYZZBGAXlt0AV0aTidOAxTNmXGcl/WWj1qDwNW2ZQsv34lscRd5U7v6k/4TCBjZY/suez0ByyCw+VNpo30U+8tNsUwmbeAecaUpU9gWZWEfvTPrR3l6HRkHCU1LXo4lGJlmSZ62zQ4j7Q7jFOKDzQ4j7Q7jFOL2DICEIQAqjuicXF5z+6rcqjuicXF5z+6gPPNgfS4dl32LTtzoRWm1mOWNrwInuoRrDo6HsJ7VlbDwBTY32K05m52Gwy78Yd9cWvbS/vfjlhrW67kHCnyuZZqsE5xkySeixstlyVYZJHx7yxsjHOZiBVwxHBOwtw6MFSN0ERWa2COKJrW7zG+gqBVz5QT2NauId11jHue3J4vvxc7wjHHVXecBzBQGc+dBts2/iLeXXGRXb9/BrnOrW63laKalHFKEoWSFO+0S/bLS66W01bfYvj8osBoW6q/oUUVZpXlzqsrWhGGggmlDqSpZKQBceSK43HHqwCwdRFMnckmZVjBAA066DBN5bYwmtR+utMLZZZiKshlFByH+0KPs+SrTXhQyEdFD2lHh42vexzOt5MunYdY6iElNMANqaPyLPpELydhu+lJvyPPp3pwP2ad5cVGO8434nyaWuoJk9xXz9nWoGpY7ovN96VkscuuJ3YT6qrQoxjtRBtE9mpb54w4wx74Lrg4VIHDacCNDjRpIbp4J51C1ps6+ntUnkrLU1mifG1rmh9a4FtKgA1wxFANBBGOKjoMouYSWvcCcTiak1rU7caHHrW2NRNWb0bNIioxeaOvaO7DKAKVoa9Cp+TvKWfWjvKZllNag9oULkvyiP6xveUKMUpya2nc19B65zQ4j7Q7jFOKDzQ4j7Q7jFOLScBCEIAVR3ROLi85/dVuVR3ROLj85/dQHnnJxFY6gEcGoOg6NK0Q2ux1NYWN0XSI21OmuIAppFNOjEnVm0Pit6G+xSrJTTEn3UWatGUpLKRkm2XqOeBsjuC3e7zKYAkgVv44YVpoIwGnU4ZaYhStSaNrR1G1ob2OJGNNWzDSqdO2SOgeHtqLwDhSoNQDiOYrgWkqjqam5EMrJp082su6hRIm3yDWesqPFuKeT2yaNrb7HNEgvMLgQHDa2unV2jaq/ham4ZWcWvKMlMKpi7Kcg+UR2r5a8quqBQaNiauylXS1vpHoBXPhqm45kYucpP5R7UjJb3bUkbYDoaOopF8jdJHpopLCy3DIxU5UftK+Nym4EXnYVFejWm5nZtHaFwGMONa9YViw3gdyMssuXbIQ93xt4ueWtbhRovFjTQBtDdjFQKjfHE1uglV+WbCS4Fr3NIfiWk/IG93a4jhV06+ZVYxN6OsLnwdu13aPcrep/xR3KyaypabER8S1zTe2vPBpp4QFMaUFCcXVNAK0zJnlEf1je8pOeANFRU6sVF5K8oj+sb61ZTjlkzsdZ66zP4j7Q7jFOKDzP8AJ/tDuMU4riYIQhACqO6LxUfS/uq3Kpbog+Kj6X91Aec4jwW9DfYn0dpuuY6lbpDiNtHVI66JlB4rehvsRbHcLDEU6dqh2/kc2mgbqmURJNC9grFLEJY5K1D7xN8AUwpwCRjiRoVI39P8h5xCOPwe1QeEWUkuuVLZInGtXwvFLpNTUVFa6RU1ks985LLaWRMssEjCwAVexrQ1o+S26STq10XbW1IatRM7nObnhTXz8EmKQMDXioHBDrwboccdBwGnTSmhZQzdE8Lo3P312FA5txgNcSSKuaQL2IPboWVZg58MsEUjHxSvMkl8XA2gF0NobzhsVofuyQ0xs0+HMzD/ADq1TaVkccU9JmGcsAgtc8IcXCGR0YJ0kNNKlW3NeX/1zuG4cG24A2QDi2/OjfMdePQs8zhywLRap521AlkfIAaVAdjjQ0SlhzstMMJgjlDYyJAW73E7CYAScJzC7EDbhqUCRfd0uWjG8Nzv3iTxjZT/AA48f3cA16cOtQGYc7vD4buLg20luFTebZZy2g1moCgcs512m1AC0Sh4DzIKRxs4TmhpNWMGoDDQo+z5QdG8Pje5j2klr2OLXN0irXNNRgSMNq6tDB6WybNMZGuvcEkjer5kcBvZN4vLbtL4po1ihIxNC3b30mshIoTHNXRXB7KVIA2ntVRsm6Xao7E6ztmldNJI5zrRJIXvjjLWNDIi4kg1a43tV7DHEVi3ZYlmIdNNJMWijTJI6QtBxIBeTQKU55nexGMcqNYzfyrZ7PZazQROjdZoC+kdS4yvuSOkAI3wXQDTWRTBLQWzJ9psttMdjibvcEjo5REGOvhj8MNhuEOG0inBqaXkndEbDC2I2GCSkTIHOfJKd8azQS0uLWmuOFMepKS7pY8Hls8digjE0b4y4SSPcA9rm1q8kml4kAmmKjosds7kHYnh1a46PaoXJvlDPrB3k4sVqAvVI1aT0prkw/HsP0wfSqor7bZxa2euszfJ+sdxinVAZkOrZgecdxin1YSBCEIAVS3RuIBGrfD/AJDRW1VndBhJsjiNLan/ACmvqQHmyBwLRTRo7Eol8rZLfZiHlp3mXFj9QcfkHYfWNGg0bgoDuKIuNBznoAxJK+PArgajbor2r400xGBGg7F9e4k1Ok81PUgPia5SkpG7nFO3BOlF5dk4LRtNez/tAQqVs8N4nEAAVcTqFQNGvEgU50klIZy2tKYihqA4EVB0EEaQEATwlpoaHAEEaCCKgjqSaUmmLjV2mgGAAFBgMBgk0AIQhAOrJZL+JcGtrSp2kEig6lxbLPvbyytaUx6QD7V8htLmggUoTWha12I84FJyPJJJ0kknpOlAcp1k5pLxTSNHScB602aK6Fb8zMgl5MrhRkYLq8pwGAHMNJO0U20A9G7nb62Jh207jArMq3ueQFlghB0kV7MPYrIgBCEIATXKUAfG5pFRTEbR8odYqOtOSVw6UBAVLI+SWCJ1mla17RUC8A5skZ8UkHAkYAjaOcKmZxbltnBLrNJJAT8njI+pruEPvUWl2u601BFNPmn2BITtvihPaK+pAYXasyLQzxZYX+cHs9QcmpzWtQ1Qnokd7WLZbVkZx0Xe3/ZMX5Ck5PpHvQGTHNq1chh6JB7QFF5TzRtj3AiIUApxkfteFtJyLJyD2j3rg5KfyCgMLOZVs+ZP34/zr58DLb8yfvx/nW6fsx/Id2L5+zXch3YgMM+Blt+ZP34/zroZlWz5n/PF+dbj+zXch3Yvv7MdyHdiAxBmY1sOmMDpfH7HlLNzAtX0B9r3Laxkp/IP66V0MjSfNntb70Biw3PbTyovvO9jSlmZgOHjzMHmhzh6bq2M5CkOoDpITeXNV7vGkY3oq4+xAZdBm7DGdch58G/dHqJKvGRcn3o7tMHUBFNI5IHPo61LQ5qQRm89zpCNvBb2DH0q15AsLA4SPoLviM2fSI1cw60BYsm2be4mM1taAenS701TlJNmB1pQOQH1CEIBGQFRdsjfqU0vhagKPbbNMdFVGXbXH4hw2EVHYdHUtJMQ2LkwN2IDOhle2DxrOx3QS311XQzhnGmyP6ng/hC0LwZuwL54K3YEBQBnK/XZpuotPtXQznP/AM9o7G/mV88DZsHYjwJnJHYgKKM5/wCwtH3W/nX34TD5m0fdb+ZXnwJnJCPAmckdiAoxzmHzNo+638y5Oc/9haPut/Or34EzkjsR4EzkjsQFBOc5/wDnn7G/mXBzlfqs0vWQFoPgbOSOxHgbOSOxAZy/OKfVZHdb6fhKbTZXtrvFs7W9NXe5ah4IzYEeCN2BAZKLLbHmryejQB1BTWT7HONNVoIszdgXQhGxAQdgheNNVMxApUMC6ogPgQvqEAIQhACEIQAhCEAIQhACEIQAhCEAIQhACEIQAhCEAIQhACEIQ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6363" y="-1401763"/>
            <a:ext cx="15621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0" y="539265"/>
            <a:ext cx="5114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Stöd för GPS </a:t>
            </a:r>
            <a:r>
              <a:rPr lang="sv-SE" sz="2000" b="1" dirty="0" err="1" smtClean="0"/>
              <a:t>location</a:t>
            </a:r>
            <a:r>
              <a:rPr lang="sv-SE" sz="2000" b="1" dirty="0" smtClean="0"/>
              <a:t> </a:t>
            </a:r>
            <a:r>
              <a:rPr lang="sv-SE" sz="2000" b="1" dirty="0" smtClean="0"/>
              <a:t>i ’ren’ webbapplikation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43537"/>
            <a:ext cx="8839200" cy="5309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638550" y="3087981"/>
            <a:ext cx="4833374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lang="sv-S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geoLocate</a:t>
            </a:r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sv-S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OpenLayers.Control.Geolocate</a:t>
            </a:r>
            <a:r>
              <a:rPr lang="sv-S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</a:p>
          <a:p>
            <a:r>
              <a:rPr lang="sv-S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r>
              <a:rPr lang="sv-S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map.addControl</a:t>
            </a:r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v-S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geoLocate</a:t>
            </a:r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Stöd för </a:t>
            </a:r>
            <a:r>
              <a:rPr lang="sv-SE" sz="2800" b="1" dirty="0" err="1" smtClean="0"/>
              <a:t>offline</a:t>
            </a:r>
            <a:r>
              <a:rPr lang="sv-SE" sz="2800" b="1" dirty="0" smtClean="0"/>
              <a:t>-WMS i RIB Karta?</a:t>
            </a:r>
            <a:endParaRPr lang="sv-SE" sz="2800" b="1" dirty="0"/>
          </a:p>
        </p:txBody>
      </p:sp>
      <p:pic>
        <p:nvPicPr>
          <p:cNvPr id="1026" name="Picture 2" descr="Q:\matobe\matobe-15287-Räddningstjänsttillämpningar i Geoteknisk Sektorportal\rib12_i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56554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ruta 31"/>
          <p:cNvSpPr txBox="1"/>
          <p:nvPr/>
        </p:nvSpPr>
        <p:spPr>
          <a:xfrm>
            <a:off x="117551" y="5661248"/>
            <a:ext cx="7839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rgbClr val="C00000"/>
                </a:solidFill>
              </a:rPr>
              <a:t>RIB kan läsa WMS (exempel: de röda punkterna i RIB Karta 1.2 ovan) om man är online. </a:t>
            </a:r>
          </a:p>
          <a:p>
            <a:r>
              <a:rPr lang="sv-SE" sz="1600" u="sng" dirty="0" smtClean="0">
                <a:solidFill>
                  <a:srgbClr val="C00000"/>
                </a:solidFill>
              </a:rPr>
              <a:t>Utvecklingsbehov</a:t>
            </a:r>
            <a:r>
              <a:rPr lang="sv-SE" sz="1600" dirty="0" smtClean="0">
                <a:solidFill>
                  <a:srgbClr val="C0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rgbClr val="C00000"/>
                </a:solidFill>
              </a:rPr>
              <a:t>Stöd för id-pekning av WMS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rgbClr val="C00000"/>
                </a:solidFill>
              </a:rPr>
              <a:t>Stöd för </a:t>
            </a:r>
            <a:r>
              <a:rPr lang="sv-SE" sz="1600" dirty="0" err="1" smtClean="0">
                <a:solidFill>
                  <a:srgbClr val="C00000"/>
                </a:solidFill>
              </a:rPr>
              <a:t>offline</a:t>
            </a:r>
            <a:r>
              <a:rPr lang="sv-SE" sz="1600" dirty="0" smtClean="0">
                <a:solidFill>
                  <a:srgbClr val="C00000"/>
                </a:solidFill>
              </a:rPr>
              <a:t>-WMS (att kunna se delar av ett WMS-innehåll då man ej är uppkopplad) 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Geoteknisk Sektorportal - </a:t>
            </a:r>
            <a:r>
              <a:rPr lang="sv-SE" sz="2800" b="1" dirty="0"/>
              <a:t>nationell datainfrastruktur för tillgång till genomförda geotekniska undersökningar</a:t>
            </a:r>
            <a:r>
              <a:rPr lang="sv-SE" sz="2800" b="1" dirty="0" smtClean="0"/>
              <a:t> </a:t>
            </a:r>
            <a:endParaRPr lang="sv-SE" sz="2800" b="1" dirty="0"/>
          </a:p>
        </p:txBody>
      </p:sp>
      <p:pic>
        <p:nvPicPr>
          <p:cNvPr id="5122" name="Picture 2" descr="http://gis.swedgeo.se/startgsp/images/arkitektur_enk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2016224"/>
            <a:ext cx="598597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74009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0" y="197473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1108353" y="6603683"/>
            <a:ext cx="3031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hlinkClick r:id="rId4"/>
              </a:rPr>
              <a:t>http://gis.swedgeo.se/startgsp</a:t>
            </a:r>
            <a:r>
              <a:rPr lang="sv-SE" sz="1000" dirty="0" smtClean="0"/>
              <a:t> , Redaktör: Mats Öberg</a:t>
            </a:r>
            <a:endParaRPr lang="en-US" sz="1000" dirty="0"/>
          </a:p>
        </p:txBody>
      </p:sp>
      <p:cxnSp>
        <p:nvCxnSpPr>
          <p:cNvPr id="6" name="Rak 5"/>
          <p:cNvCxnSpPr/>
          <p:nvPr/>
        </p:nvCxnSpPr>
        <p:spPr>
          <a:xfrm>
            <a:off x="1187624" y="6603683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upp 1"/>
          <p:cNvGrpSpPr>
            <a:grpSpLocks/>
          </p:cNvGrpSpPr>
          <p:nvPr/>
        </p:nvGrpSpPr>
        <p:grpSpPr bwMode="auto">
          <a:xfrm>
            <a:off x="4465636" y="606756"/>
            <a:ext cx="4562475" cy="3841750"/>
            <a:chOff x="4536773" y="520352"/>
            <a:chExt cx="4562794" cy="3842098"/>
          </a:xfrm>
        </p:grpSpPr>
        <p:pic>
          <p:nvPicPr>
            <p:cNvPr id="686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773" y="571500"/>
              <a:ext cx="4331002" cy="3790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11371"/>
              <a:ext cx="2813892" cy="14746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47" t="28267"/>
            <a:stretch>
              <a:fillRect/>
            </a:stretch>
          </p:blipFill>
          <p:spPr bwMode="auto">
            <a:xfrm>
              <a:off x="7162800" y="3361895"/>
              <a:ext cx="1638299" cy="959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textruta 6"/>
            <p:cNvSpPr txBox="1">
              <a:spLocks noChangeArrowheads="1"/>
            </p:cNvSpPr>
            <p:nvPr/>
          </p:nvSpPr>
          <p:spPr bwMode="auto">
            <a:xfrm>
              <a:off x="6115051" y="520352"/>
              <a:ext cx="2984516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v-SE" altLang="sv-SE" sz="1000" b="1" dirty="0" err="1">
                  <a:solidFill>
                    <a:srgbClr val="000000"/>
                  </a:solidFill>
                </a:rPr>
                <a:t>GeoSuite</a:t>
              </a:r>
              <a:r>
                <a:rPr lang="sv-SE" altLang="sv-SE" sz="1000" b="1" dirty="0">
                  <a:solidFill>
                    <a:srgbClr val="000000"/>
                  </a:solidFill>
                </a:rPr>
                <a:t>-projekt med korrekt plansymbol, profilritning samt ev. </a:t>
              </a:r>
              <a:r>
                <a:rPr lang="sv-SE" altLang="sv-SE" sz="1000" b="1" dirty="0" err="1">
                  <a:solidFill>
                    <a:srgbClr val="000000"/>
                  </a:solidFill>
                </a:rPr>
                <a:t>RGeo</a:t>
              </a:r>
              <a:r>
                <a:rPr lang="sv-SE" altLang="sv-SE" sz="1000" b="1" dirty="0">
                  <a:solidFill>
                    <a:srgbClr val="000000"/>
                  </a:solidFill>
                </a:rPr>
                <a:t>/MUR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6"/>
          <a:stretch/>
        </p:blipFill>
        <p:spPr bwMode="auto">
          <a:xfrm>
            <a:off x="251520" y="1076324"/>
            <a:ext cx="4405114" cy="3464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8611" name="Grupp 5"/>
          <p:cNvGrpSpPr>
            <a:grpSpLocks/>
          </p:cNvGrpSpPr>
          <p:nvPr/>
        </p:nvGrpSpPr>
        <p:grpSpPr bwMode="auto">
          <a:xfrm>
            <a:off x="2198286" y="3102248"/>
            <a:ext cx="5302250" cy="3567112"/>
            <a:chOff x="701462" y="3195638"/>
            <a:chExt cx="5303548" cy="3567112"/>
          </a:xfrm>
        </p:grpSpPr>
        <p:pic>
          <p:nvPicPr>
            <p:cNvPr id="6861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3" name="textruta 7"/>
            <p:cNvSpPr txBox="1">
              <a:spLocks noChangeArrowheads="1"/>
            </p:cNvSpPr>
            <p:nvPr/>
          </p:nvSpPr>
          <p:spPr bwMode="auto">
            <a:xfrm>
              <a:off x="806263" y="6256338"/>
              <a:ext cx="5024079" cy="406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v-SE" altLang="sv-SE" sz="1000" b="1">
                  <a:solidFill>
                    <a:srgbClr val="000000"/>
                  </a:solidFill>
                </a:rPr>
                <a:t>Geodata.se – Geoteknisk sektorsportal är några tematiska WMS-er av hundratals andra från svenska myndigheter och dataleverantörer</a:t>
              </a:r>
            </a:p>
          </p:txBody>
        </p:sp>
      </p:grpSp>
      <p:sp>
        <p:nvSpPr>
          <p:cNvPr id="14" name="textruta 6"/>
          <p:cNvSpPr txBox="1">
            <a:spLocks noChangeArrowheads="1"/>
          </p:cNvSpPr>
          <p:nvPr/>
        </p:nvSpPr>
        <p:spPr bwMode="auto">
          <a:xfrm>
            <a:off x="683568" y="1196752"/>
            <a:ext cx="3456384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000" b="1" dirty="0" smtClean="0">
                <a:solidFill>
                  <a:srgbClr val="000000"/>
                </a:solidFill>
              </a:rPr>
              <a:t>Geotekniska undersökningsområden – ca 9000 objekt </a:t>
            </a:r>
            <a:endParaRPr lang="sv-SE" altLang="sv-SE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50659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92609"/>
            <a:ext cx="2203450" cy="2938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textruta 2"/>
          <p:cNvSpPr txBox="1">
            <a:spLocks noChangeArrowheads="1"/>
          </p:cNvSpPr>
          <p:nvPr/>
        </p:nvSpPr>
        <p:spPr bwMode="auto">
          <a:xfrm>
            <a:off x="0" y="476671"/>
            <a:ext cx="705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sv-SE" altLang="sv-SE" sz="2000" b="1" dirty="0">
                <a:solidFill>
                  <a:srgbClr val="000000"/>
                </a:solidFill>
              </a:rPr>
              <a:t>Från borrbandvagn </a:t>
            </a:r>
            <a:r>
              <a:rPr lang="sv-SE" altLang="sv-SE" sz="2000" b="1" dirty="0">
                <a:solidFill>
                  <a:srgbClr val="000000"/>
                </a:solidFill>
                <a:sym typeface="Wingdings" pitchFamily="2" charset="2"/>
              </a:rPr>
              <a:t> BGA </a:t>
            </a:r>
            <a:r>
              <a:rPr lang="sv-SE" altLang="sv-SE" sz="2000" b="1" dirty="0">
                <a:solidFill>
                  <a:srgbClr val="000000"/>
                </a:solidFill>
              </a:rPr>
              <a:t> WMS på Geodataportalen </a:t>
            </a:r>
          </a:p>
          <a:p>
            <a:pPr algn="r"/>
            <a:r>
              <a:rPr lang="sv-SE" altLang="sv-SE" sz="2000" b="1" dirty="0">
                <a:solidFill>
                  <a:srgbClr val="000000"/>
                </a:solidFill>
              </a:rPr>
              <a:t>				(och andra webbsidor)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83147"/>
            <a:ext cx="34686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3147"/>
            <a:ext cx="2881313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1" name="Grupp 7"/>
          <p:cNvGrpSpPr>
            <a:grpSpLocks/>
          </p:cNvGrpSpPr>
          <p:nvPr/>
        </p:nvGrpSpPr>
        <p:grpSpPr bwMode="auto">
          <a:xfrm>
            <a:off x="119063" y="3931072"/>
            <a:ext cx="7989887" cy="2700337"/>
            <a:chOff x="119063" y="4074715"/>
            <a:chExt cx="7989885" cy="2701530"/>
          </a:xfrm>
        </p:grpSpPr>
        <p:grpSp>
          <p:nvGrpSpPr>
            <p:cNvPr id="70662" name="Grupp 3"/>
            <p:cNvGrpSpPr>
              <a:grpSpLocks/>
            </p:cNvGrpSpPr>
            <p:nvPr/>
          </p:nvGrpSpPr>
          <p:grpSpPr bwMode="auto">
            <a:xfrm>
              <a:off x="119063" y="4074715"/>
              <a:ext cx="2035969" cy="2120107"/>
              <a:chOff x="6060281" y="3359150"/>
              <a:chExt cx="2035969" cy="2120107"/>
            </a:xfrm>
          </p:grpSpPr>
          <p:pic>
            <p:nvPicPr>
              <p:cNvPr id="70669" name="Picture 4" descr="stockholm.s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8856" y="3397250"/>
                <a:ext cx="1762125" cy="600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670" name="Rektangel 2"/>
              <p:cNvSpPr>
                <a:spLocks noChangeArrowheads="1"/>
              </p:cNvSpPr>
              <p:nvPr/>
            </p:nvSpPr>
            <p:spPr bwMode="auto">
              <a:xfrm>
                <a:off x="6060281" y="3359150"/>
                <a:ext cx="2035969" cy="2120107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sv-SE" sz="20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066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19" y="4603751"/>
              <a:ext cx="2303462" cy="215106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4" name="textruta 1"/>
            <p:cNvSpPr txBox="1">
              <a:spLocks noChangeArrowheads="1"/>
            </p:cNvSpPr>
            <p:nvPr/>
          </p:nvSpPr>
          <p:spPr bwMode="auto">
            <a:xfrm>
              <a:off x="7172323" y="5976937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v-SE" altLang="sv-SE" sz="2400">
                  <a:solidFill>
                    <a:srgbClr val="FF0000"/>
                  </a:solidFill>
                </a:rPr>
                <a:t>WMS</a:t>
              </a:r>
              <a:endParaRPr lang="en-US" altLang="sv-SE" sz="2400">
                <a:solidFill>
                  <a:srgbClr val="FF0000"/>
                </a:solidFill>
              </a:endParaRPr>
            </a:p>
          </p:txBody>
        </p:sp>
        <p:pic>
          <p:nvPicPr>
            <p:cNvPr id="7066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10" y="4844257"/>
              <a:ext cx="2253341" cy="1931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66" name="Bildobjekt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146" b="60831"/>
            <a:stretch>
              <a:fillRect/>
            </a:stretch>
          </p:blipFill>
          <p:spPr bwMode="auto">
            <a:xfrm>
              <a:off x="5497297" y="4926691"/>
              <a:ext cx="1044475" cy="1767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0667" name="Rak pil 4"/>
            <p:cNvCxnSpPr>
              <a:cxnSpLocks noChangeShapeType="1"/>
            </p:cNvCxnSpPr>
            <p:nvPr/>
          </p:nvCxnSpPr>
          <p:spPr bwMode="auto">
            <a:xfrm>
              <a:off x="3986551" y="6194822"/>
              <a:ext cx="1718924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68" name="Rak pil 14"/>
            <p:cNvCxnSpPr>
              <a:cxnSpLocks noChangeShapeType="1"/>
            </p:cNvCxnSpPr>
            <p:nvPr/>
          </p:nvCxnSpPr>
          <p:spPr bwMode="auto">
            <a:xfrm>
              <a:off x="6417276" y="6207919"/>
              <a:ext cx="755047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0945582"/>
      </p:ext>
    </p:extLst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Utvecklingsprojektet Räddningstjänst-tillämpningar </a:t>
            </a:r>
          </a:p>
          <a:p>
            <a:r>
              <a:rPr lang="sv-SE" sz="3200" b="1" dirty="0" smtClean="0"/>
              <a:t>i Geoteknisk Sektorportal 2014 (fortsätter 2015)</a:t>
            </a:r>
            <a:endParaRPr lang="en-US" sz="3200" b="1" dirty="0"/>
          </a:p>
        </p:txBody>
      </p:sp>
      <p:sp>
        <p:nvSpPr>
          <p:cNvPr id="3" name="Rektangel 17"/>
          <p:cNvSpPr>
            <a:spLocks noChangeArrowheads="1"/>
          </p:cNvSpPr>
          <p:nvPr/>
        </p:nvSpPr>
        <p:spPr bwMode="auto">
          <a:xfrm>
            <a:off x="323528" y="1622405"/>
            <a:ext cx="871296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b="1" dirty="0" smtClean="0"/>
              <a:t>Behovsanalys</a:t>
            </a:r>
            <a:r>
              <a:rPr lang="sv-SE" sz="2800" dirty="0" smtClean="0"/>
              <a:t> (Q2 2014)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Utveckling av </a:t>
            </a:r>
            <a:r>
              <a:rPr lang="sv-SE" sz="2800" b="1" dirty="0" smtClean="0"/>
              <a:t>webbtjänster</a:t>
            </a:r>
            <a:r>
              <a:rPr lang="sv-SE" sz="2800" dirty="0" smtClean="0"/>
              <a:t> baserat på behovsanalys (Q2/3 2014)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b="1" dirty="0" smtClean="0"/>
              <a:t>Konfigurering</a:t>
            </a:r>
            <a:r>
              <a:rPr lang="sv-SE" sz="2800" dirty="0" smtClean="0"/>
              <a:t> och tester/itererad utveckling av webb-applikationer (Q3 2014)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b="1" dirty="0" smtClean="0"/>
              <a:t>Tematisering</a:t>
            </a:r>
            <a:r>
              <a:rPr lang="sv-SE" sz="2800" dirty="0" smtClean="0"/>
              <a:t> av vissa WMS-er, t ex förenklad jordarts-karta, signalering av kvickleraområden mm (Q3/4 2014)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Anpassning av/till </a:t>
            </a:r>
            <a:r>
              <a:rPr lang="sv-SE" sz="2800" dirty="0" err="1" smtClean="0"/>
              <a:t>MSB’s</a:t>
            </a:r>
            <a:r>
              <a:rPr lang="sv-SE" sz="2800" dirty="0" smtClean="0"/>
              <a:t> </a:t>
            </a:r>
            <a:r>
              <a:rPr lang="sv-SE" sz="2800" b="1" dirty="0" smtClean="0"/>
              <a:t>RIB Karta </a:t>
            </a:r>
            <a:r>
              <a:rPr lang="sv-SE" sz="2800" dirty="0" smtClean="0"/>
              <a:t>(Q3/4 2014)</a:t>
            </a:r>
          </a:p>
        </p:txBody>
      </p:sp>
    </p:spTree>
    <p:extLst>
      <p:ext uri="{BB962C8B-B14F-4D97-AF65-F5344CB8AC3E}">
        <p14:creationId xmlns:p14="http://schemas.microsoft.com/office/powerpoint/2010/main" val="14915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Utvecklingsprojektet Räddningstjänst-tillämpningar </a:t>
            </a:r>
          </a:p>
          <a:p>
            <a:r>
              <a:rPr lang="sv-SE" sz="3200" b="1" dirty="0" smtClean="0"/>
              <a:t>i Geoteknisk Sektorportal 2015</a:t>
            </a:r>
            <a:endParaRPr lang="en-US" sz="3200" b="1" dirty="0"/>
          </a:p>
        </p:txBody>
      </p:sp>
      <p:sp>
        <p:nvSpPr>
          <p:cNvPr id="3" name="Rektangel 17"/>
          <p:cNvSpPr>
            <a:spLocks noChangeArrowheads="1"/>
          </p:cNvSpPr>
          <p:nvPr/>
        </p:nvSpPr>
        <p:spPr bwMode="auto">
          <a:xfrm>
            <a:off x="323528" y="1431970"/>
            <a:ext cx="871296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b="1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Fält/stabsövning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Utbildnings- och informationsmaterial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Användarworkshops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Rapportering </a:t>
            </a:r>
          </a:p>
        </p:txBody>
      </p:sp>
    </p:spTree>
    <p:extLst>
      <p:ext uri="{BB962C8B-B14F-4D97-AF65-F5344CB8AC3E}">
        <p14:creationId xmlns:p14="http://schemas.microsoft.com/office/powerpoint/2010/main" val="34459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Dataflöden i två Internet-baserade stödapplikationer </a:t>
            </a:r>
            <a:endParaRPr lang="sv-SE" sz="3200" b="1" dirty="0"/>
          </a:p>
        </p:txBody>
      </p:sp>
      <p:pic>
        <p:nvPicPr>
          <p:cNvPr id="2050" name="Picture 2" descr="http://gis.swedgeo.se/startgsp/images/gsp_arkitektur_enk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37276" r="39139" b="44637"/>
          <a:stretch/>
        </p:blipFill>
        <p:spPr bwMode="auto">
          <a:xfrm>
            <a:off x="567705" y="1628800"/>
            <a:ext cx="1440160" cy="8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k 11"/>
          <p:cNvCxnSpPr/>
          <p:nvPr/>
        </p:nvCxnSpPr>
        <p:spPr>
          <a:xfrm>
            <a:off x="1287785" y="2564904"/>
            <a:ext cx="0" cy="6480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" name="Grupp 2067"/>
          <p:cNvGrpSpPr/>
          <p:nvPr/>
        </p:nvGrpSpPr>
        <p:grpSpPr>
          <a:xfrm>
            <a:off x="467544" y="3173021"/>
            <a:ext cx="3240360" cy="759646"/>
            <a:chOff x="467544" y="3173021"/>
            <a:chExt cx="3240360" cy="759646"/>
          </a:xfrm>
        </p:grpSpPr>
        <p:grpSp>
          <p:nvGrpSpPr>
            <p:cNvPr id="7" name="Grupp 6"/>
            <p:cNvGrpSpPr/>
            <p:nvPr/>
          </p:nvGrpSpPr>
          <p:grpSpPr>
            <a:xfrm>
              <a:off x="467544" y="3173021"/>
              <a:ext cx="1640483" cy="759646"/>
              <a:chOff x="776343" y="3389434"/>
              <a:chExt cx="1640483" cy="759646"/>
            </a:xfrm>
          </p:grpSpPr>
          <p:pic>
            <p:nvPicPr>
              <p:cNvPr id="2054" name="Picture 6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055" r="9076"/>
              <a:stretch/>
            </p:blipFill>
            <p:spPr bwMode="auto">
              <a:xfrm>
                <a:off x="776343" y="3809102"/>
                <a:ext cx="936104" cy="33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Grupp 1"/>
              <p:cNvGrpSpPr/>
              <p:nvPr/>
            </p:nvGrpSpPr>
            <p:grpSpPr>
              <a:xfrm>
                <a:off x="776343" y="3389434"/>
                <a:ext cx="1544551" cy="496517"/>
                <a:chOff x="776343" y="3389434"/>
                <a:chExt cx="1544551" cy="496517"/>
              </a:xfrm>
            </p:grpSpPr>
            <p:pic>
              <p:nvPicPr>
                <p:cNvPr id="2052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71" r="79007"/>
                <a:stretch/>
              </p:blipFill>
              <p:spPr bwMode="auto">
                <a:xfrm>
                  <a:off x="1308336" y="3389434"/>
                  <a:ext cx="60889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824"/>
                <a:stretch/>
              </p:blipFill>
              <p:spPr bwMode="auto">
                <a:xfrm>
                  <a:off x="1944917" y="3421668"/>
                  <a:ext cx="375977" cy="432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5" r="91826"/>
                <a:stretch/>
              </p:blipFill>
              <p:spPr bwMode="auto">
                <a:xfrm>
                  <a:off x="776343" y="3389434"/>
                  <a:ext cx="40156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" name="textruta 2"/>
              <p:cNvSpPr txBox="1"/>
              <p:nvPr/>
            </p:nvSpPr>
            <p:spPr>
              <a:xfrm>
                <a:off x="1842630" y="3855973"/>
                <a:ext cx="574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 smtClean="0"/>
                  <a:t>M. FL.</a:t>
                </a:r>
                <a:endParaRPr lang="en-US" sz="1200" b="1" dirty="0"/>
              </a:p>
            </p:txBody>
          </p:sp>
        </p:grpSp>
        <p:sp>
          <p:nvSpPr>
            <p:cNvPr id="18" name="V-form med huvud 17"/>
            <p:cNvSpPr/>
            <p:nvPr/>
          </p:nvSpPr>
          <p:spPr>
            <a:xfrm>
              <a:off x="2483768" y="3197737"/>
              <a:ext cx="1224136" cy="710215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WMS</a:t>
              </a:r>
              <a:endParaRPr lang="en-US" dirty="0"/>
            </a:p>
          </p:txBody>
        </p:sp>
      </p:grpSp>
      <p:sp>
        <p:nvSpPr>
          <p:cNvPr id="19" name="Cylinder 18"/>
          <p:cNvSpPr/>
          <p:nvPr/>
        </p:nvSpPr>
        <p:spPr>
          <a:xfrm>
            <a:off x="5580112" y="5589240"/>
            <a:ext cx="1008112" cy="792088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Databas (SGI)</a:t>
            </a:r>
            <a:endParaRPr lang="en-US" dirty="0"/>
          </a:p>
        </p:txBody>
      </p:sp>
      <p:cxnSp>
        <p:nvCxnSpPr>
          <p:cNvPr id="22" name="Rak pil 21"/>
          <p:cNvCxnSpPr>
            <a:stCxn id="2055" idx="3"/>
            <a:endCxn id="28" idx="1"/>
          </p:cNvCxnSpPr>
          <p:nvPr/>
        </p:nvCxnSpPr>
        <p:spPr>
          <a:xfrm>
            <a:off x="5802821" y="3552844"/>
            <a:ext cx="59672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99547" y="2850501"/>
            <a:ext cx="1637060" cy="1404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8" name="Grupp 2047"/>
          <p:cNvGrpSpPr/>
          <p:nvPr/>
        </p:nvGrpSpPr>
        <p:grpSpPr>
          <a:xfrm>
            <a:off x="4217107" y="2863194"/>
            <a:ext cx="1585714" cy="1379300"/>
            <a:chOff x="3995936" y="2664044"/>
            <a:chExt cx="1585714" cy="13793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15"/>
            <a:stretch/>
          </p:blipFill>
          <p:spPr bwMode="auto">
            <a:xfrm>
              <a:off x="3995936" y="2664044"/>
              <a:ext cx="1585714" cy="1379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Rektangulär 28"/>
            <p:cNvSpPr/>
            <p:nvPr/>
          </p:nvSpPr>
          <p:spPr>
            <a:xfrm>
              <a:off x="4572000" y="2741154"/>
              <a:ext cx="707504" cy="504056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4567783" y="2794517"/>
              <a:ext cx="711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 dirty="0" smtClean="0"/>
                <a:t>RTJ aktuell  position, läge .....</a:t>
              </a:r>
              <a:endParaRPr lang="en-US" sz="800" dirty="0"/>
            </a:p>
          </p:txBody>
        </p:sp>
      </p:grpSp>
      <p:sp>
        <p:nvSpPr>
          <p:cNvPr id="2064" name="textruta 2063"/>
          <p:cNvSpPr txBox="1"/>
          <p:nvPr/>
        </p:nvSpPr>
        <p:spPr>
          <a:xfrm>
            <a:off x="4133267" y="1727061"/>
            <a:ext cx="180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RTJ fält</a:t>
            </a:r>
          </a:p>
          <a:p>
            <a:r>
              <a:rPr lang="sv-SE" sz="1600" dirty="0" smtClean="0"/>
              <a:t>Enkel punkt/läge &amp;</a:t>
            </a:r>
          </a:p>
          <a:p>
            <a:r>
              <a:rPr lang="sv-SE" sz="1600" dirty="0" smtClean="0"/>
              <a:t>kort anteckning</a:t>
            </a:r>
            <a:endParaRPr lang="en-US" sz="1600" dirty="0"/>
          </a:p>
        </p:txBody>
      </p:sp>
      <p:sp>
        <p:nvSpPr>
          <p:cNvPr id="50" name="textruta 49"/>
          <p:cNvSpPr txBox="1"/>
          <p:nvPr/>
        </p:nvSpPr>
        <p:spPr>
          <a:xfrm>
            <a:off x="6399547" y="1640923"/>
            <a:ext cx="2184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Geolog/geotekniker</a:t>
            </a:r>
          </a:p>
          <a:p>
            <a:r>
              <a:rPr lang="sv-SE" sz="1600" b="1" dirty="0" smtClean="0"/>
              <a:t>”back-</a:t>
            </a:r>
            <a:r>
              <a:rPr lang="sv-SE" sz="1600" b="1" dirty="0" err="1" smtClean="0"/>
              <a:t>office</a:t>
            </a:r>
            <a:r>
              <a:rPr lang="sv-SE" sz="1600" b="1" dirty="0" smtClean="0"/>
              <a:t>”/stab</a:t>
            </a:r>
          </a:p>
          <a:p>
            <a:r>
              <a:rPr lang="sv-SE" sz="1600" dirty="0" smtClean="0"/>
              <a:t>Analysresultat, område &amp; utlåtande </a:t>
            </a:r>
            <a:endParaRPr lang="en-US" sz="1600" dirty="0"/>
          </a:p>
        </p:txBody>
      </p:sp>
      <p:sp>
        <p:nvSpPr>
          <p:cNvPr id="2066" name="textruta 2065"/>
          <p:cNvSpPr txBox="1"/>
          <p:nvPr/>
        </p:nvSpPr>
        <p:spPr>
          <a:xfrm rot="5400000">
            <a:off x="7194931" y="2915787"/>
            <a:ext cx="294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C00CC"/>
                </a:solidFill>
              </a:rPr>
              <a:t>Webbapplikationer #1 och #2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067" name="textruta 2066"/>
          <p:cNvSpPr txBox="1"/>
          <p:nvPr/>
        </p:nvSpPr>
        <p:spPr>
          <a:xfrm>
            <a:off x="429259" y="4216909"/>
            <a:ext cx="29186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Tematiserade ”jordartskartor”, ”infiltrationsbenägenhet” </a:t>
            </a:r>
            <a:r>
              <a:rPr lang="sv-SE" sz="1400" dirty="0" err="1" smtClean="0">
                <a:solidFill>
                  <a:srgbClr val="C00000"/>
                </a:solidFill>
              </a:rPr>
              <a:t>etc</a:t>
            </a:r>
            <a:endParaRPr lang="sv-SE" sz="14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C00000"/>
                </a:solidFill>
              </a:rPr>
              <a:t>Tematiserade borrhål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Utförda stabilitetskarteringar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LM bakgrundkarta/</a:t>
            </a:r>
            <a:r>
              <a:rPr lang="sv-SE" sz="1400" dirty="0" err="1" smtClean="0">
                <a:solidFill>
                  <a:srgbClr val="C00000"/>
                </a:solidFill>
              </a:rPr>
              <a:t>ortofoto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069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 bwMode="auto">
          <a:xfrm>
            <a:off x="5545013" y="2655412"/>
            <a:ext cx="611163" cy="3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1" descr="C:\Users\matobe\AppData\Local\Microsoft\Windows\Temporary Internet Files\Content.IE5\JVYXI3D6\MP90038555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69" y="2641682"/>
            <a:ext cx="504056" cy="360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 31"/>
          <p:cNvGrpSpPr>
            <a:grpSpLocks noChangeAspect="1"/>
          </p:cNvGrpSpPr>
          <p:nvPr/>
        </p:nvGrpSpPr>
        <p:grpSpPr>
          <a:xfrm>
            <a:off x="4860032" y="3573016"/>
            <a:ext cx="144016" cy="144016"/>
            <a:chOff x="3959932" y="2996952"/>
            <a:chExt cx="1008112" cy="1008112"/>
          </a:xfrm>
          <a:pattFill prst="pct10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3" name="Koppling 32"/>
            <p:cNvSpPr/>
            <p:nvPr/>
          </p:nvSpPr>
          <p:spPr>
            <a:xfrm>
              <a:off x="3959932" y="2996952"/>
              <a:ext cx="1008112" cy="1008112"/>
            </a:xfrm>
            <a:prstGeom prst="flowChartConnector">
              <a:avLst/>
            </a:prstGeom>
            <a:solidFill>
              <a:schemeClr val="accent1">
                <a:alpha val="12000"/>
              </a:schemeClr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Koppling 33"/>
            <p:cNvSpPr/>
            <p:nvPr/>
          </p:nvSpPr>
          <p:spPr>
            <a:xfrm>
              <a:off x="4427984" y="3465004"/>
              <a:ext cx="72008" cy="72008"/>
            </a:xfrm>
            <a:prstGeom prst="flowChartConnector">
              <a:avLst/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Koppling 8"/>
          <p:cNvSpPr/>
          <p:nvPr/>
        </p:nvSpPr>
        <p:spPr>
          <a:xfrm>
            <a:off x="7129406" y="3715053"/>
            <a:ext cx="88671" cy="95250"/>
          </a:xfrm>
          <a:prstGeom prst="flowChartConnec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Vinklad  15"/>
          <p:cNvCxnSpPr>
            <a:stCxn id="2055" idx="2"/>
            <a:endCxn id="19" idx="2"/>
          </p:cNvCxnSpPr>
          <p:nvPr/>
        </p:nvCxnSpPr>
        <p:spPr>
          <a:xfrm rot="16200000" flipH="1">
            <a:off x="4423643" y="4828815"/>
            <a:ext cx="1742790" cy="570148"/>
          </a:xfrm>
          <a:prstGeom prst="bentConnector2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inklad  44"/>
          <p:cNvCxnSpPr>
            <a:stCxn id="28" idx="2"/>
            <a:endCxn id="19" idx="4"/>
          </p:cNvCxnSpPr>
          <p:nvPr/>
        </p:nvCxnSpPr>
        <p:spPr>
          <a:xfrm rot="5400000">
            <a:off x="6038103" y="4805309"/>
            <a:ext cx="1730097" cy="629853"/>
          </a:xfrm>
          <a:prstGeom prst="bentConnector2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Rektangel 2064"/>
          <p:cNvSpPr/>
          <p:nvPr/>
        </p:nvSpPr>
        <p:spPr>
          <a:xfrm>
            <a:off x="3995936" y="1628800"/>
            <a:ext cx="4464496" cy="288032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8867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sv-SE" sz="3200" b="1" dirty="0" smtClean="0"/>
              <a:t>Komponenter i webbapplikationen för RTJ fält – </a:t>
            </a:r>
          </a:p>
          <a:p>
            <a:pPr lvl="0"/>
            <a:r>
              <a:rPr lang="en-US" sz="3200" b="1" dirty="0" err="1" smtClean="0"/>
              <a:t>mycket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enkel</a:t>
            </a:r>
            <a:r>
              <a:rPr lang="en-US" sz="3200" b="1" dirty="0" smtClean="0"/>
              <a:t> </a:t>
            </a:r>
            <a:r>
              <a:rPr lang="en-US" sz="3200" b="1" dirty="0" err="1"/>
              <a:t>och</a:t>
            </a:r>
            <a:r>
              <a:rPr lang="en-US" sz="3200" b="1" dirty="0"/>
              <a:t> robust </a:t>
            </a:r>
            <a:r>
              <a:rPr lang="en-US" sz="3200" b="1" dirty="0" err="1"/>
              <a:t>fältapplikation</a:t>
            </a:r>
            <a:r>
              <a:rPr lang="en-US" sz="3200" dirty="0"/>
              <a:t> </a:t>
            </a:r>
            <a:r>
              <a:rPr lang="sv-SE" sz="3200" b="1" dirty="0" smtClean="0"/>
              <a:t>  </a:t>
            </a:r>
            <a:endParaRPr lang="en-US" sz="3200" b="1" dirty="0"/>
          </a:p>
        </p:txBody>
      </p:sp>
      <p:sp>
        <p:nvSpPr>
          <p:cNvPr id="2" name="Rektangel 1"/>
          <p:cNvSpPr/>
          <p:nvPr/>
        </p:nvSpPr>
        <p:spPr>
          <a:xfrm>
            <a:off x="0" y="1683008"/>
            <a:ext cx="68565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I</a:t>
            </a:r>
            <a:r>
              <a:rPr lang="en-US" sz="2800" dirty="0" err="1" smtClean="0"/>
              <a:t>nsatspersonal</a:t>
            </a:r>
            <a:r>
              <a:rPr lang="en-US" sz="2800" dirty="0" smtClean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var</a:t>
            </a:r>
            <a:r>
              <a:rPr lang="en-US" sz="2800" dirty="0"/>
              <a:t> de </a:t>
            </a:r>
            <a:r>
              <a:rPr lang="en-US" sz="2800" dirty="0" err="1"/>
              <a:t>befinner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r>
              <a:rPr lang="en-US" sz="2800" dirty="0" smtClean="0"/>
              <a:t>      sig via GPS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LM WMS </a:t>
            </a:r>
            <a:r>
              <a:rPr lang="en-US" sz="2800" dirty="0" err="1" smtClean="0"/>
              <a:t>topowebbkartan</a:t>
            </a:r>
            <a:r>
              <a:rPr lang="en-US" sz="2800" dirty="0" smtClean="0"/>
              <a:t> </a:t>
            </a:r>
            <a:r>
              <a:rPr lang="en-US" sz="2800" dirty="0" err="1" smtClean="0"/>
              <a:t>färg</a:t>
            </a:r>
            <a:r>
              <a:rPr lang="en-US" sz="2800" dirty="0" smtClean="0"/>
              <a:t> </a:t>
            </a:r>
            <a:r>
              <a:rPr lang="en-US" sz="2800" dirty="0" err="1" smtClean="0"/>
              <a:t>och</a:t>
            </a:r>
            <a:r>
              <a:rPr lang="en-US" sz="2800" dirty="0" smtClean="0"/>
              <a:t> </a:t>
            </a:r>
            <a:r>
              <a:rPr lang="en-US" sz="2800" dirty="0" err="1" smtClean="0"/>
              <a:t>gråskala</a:t>
            </a:r>
            <a:r>
              <a:rPr lang="en-US" sz="2800" dirty="0" smtClean="0"/>
              <a:t>, </a:t>
            </a:r>
            <a:r>
              <a:rPr lang="en-US" sz="2800" dirty="0" err="1" smtClean="0"/>
              <a:t>ortofoto</a:t>
            </a:r>
            <a:r>
              <a:rPr lang="en-US" sz="2800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V</a:t>
            </a:r>
            <a:r>
              <a:rPr lang="en-US" sz="2800" b="1" dirty="0" smtClean="0"/>
              <a:t>ia </a:t>
            </a:r>
            <a:r>
              <a:rPr lang="en-US" sz="2800" b="1" dirty="0"/>
              <a:t>en </a:t>
            </a:r>
            <a:r>
              <a:rPr lang="en-US" sz="2800" b="1" dirty="0" err="1"/>
              <a:t>enkel</a:t>
            </a:r>
            <a:r>
              <a:rPr lang="en-US" sz="2800" b="1" dirty="0"/>
              <a:t> </a:t>
            </a:r>
            <a:r>
              <a:rPr lang="en-US" sz="2800" b="1" dirty="0" err="1"/>
              <a:t>ritfunktion</a:t>
            </a:r>
            <a:r>
              <a:rPr lang="en-US" sz="2800" dirty="0"/>
              <a:t> </a:t>
            </a:r>
            <a:r>
              <a:rPr lang="en-US" sz="2800" b="1" dirty="0" err="1"/>
              <a:t>påföra</a:t>
            </a:r>
            <a:r>
              <a:rPr lang="en-US" sz="2800" b="1" dirty="0"/>
              <a:t> </a:t>
            </a:r>
            <a:r>
              <a:rPr lang="en-US" sz="2800" b="1" dirty="0" err="1"/>
              <a:t>ett</a:t>
            </a:r>
            <a:r>
              <a:rPr lang="en-US" sz="2800" b="1" dirty="0"/>
              <a:t> </a:t>
            </a:r>
            <a:r>
              <a:rPr lang="en-US" sz="2800" b="1" dirty="0" err="1"/>
              <a:t>läge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r>
              <a:rPr lang="en-US" sz="2800" dirty="0" smtClean="0"/>
              <a:t>      (t ex en </a:t>
            </a:r>
            <a:r>
              <a:rPr lang="en-US" sz="2800" dirty="0" err="1" smtClean="0"/>
              <a:t>punkt</a:t>
            </a:r>
            <a:r>
              <a:rPr lang="en-US" sz="2800" dirty="0" smtClean="0"/>
              <a:t>) </a:t>
            </a:r>
            <a:r>
              <a:rPr lang="en-US" sz="2800" dirty="0" err="1" smtClean="0"/>
              <a:t>och</a:t>
            </a:r>
            <a:r>
              <a:rPr lang="en-US" sz="2800" dirty="0" smtClean="0"/>
              <a:t> </a:t>
            </a:r>
            <a:r>
              <a:rPr lang="en-US" sz="2800" dirty="0" err="1" smtClean="0"/>
              <a:t>kortfattad</a:t>
            </a:r>
            <a:r>
              <a:rPr lang="en-US" sz="2800" dirty="0" smtClean="0"/>
              <a:t> </a:t>
            </a:r>
            <a:r>
              <a:rPr lang="en-US" sz="2800" dirty="0" err="1" smtClean="0"/>
              <a:t>anteckning</a:t>
            </a:r>
            <a:r>
              <a:rPr lang="en-US" sz="2800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Ev</a:t>
            </a:r>
            <a:r>
              <a:rPr lang="en-US" sz="2800" dirty="0"/>
              <a:t>. </a:t>
            </a:r>
            <a:r>
              <a:rPr lang="en-US" sz="2800" dirty="0" err="1" smtClean="0"/>
              <a:t>vissa</a:t>
            </a:r>
            <a:r>
              <a:rPr lang="en-US" sz="2800" dirty="0" smtClean="0"/>
              <a:t> </a:t>
            </a:r>
            <a:r>
              <a:rPr lang="en-US" sz="2800" dirty="0"/>
              <a:t>lager (</a:t>
            </a:r>
            <a:r>
              <a:rPr lang="en-US" sz="2800" dirty="0" err="1"/>
              <a:t>som</a:t>
            </a:r>
            <a:r>
              <a:rPr lang="en-US" sz="2800" dirty="0"/>
              <a:t> t ex </a:t>
            </a:r>
            <a:r>
              <a:rPr lang="en-US" sz="2800" dirty="0" err="1" smtClean="0"/>
              <a:t>tematiserad</a:t>
            </a:r>
            <a:r>
              <a:rPr lang="en-US" sz="2800" dirty="0" smtClean="0"/>
              <a:t> </a:t>
            </a:r>
            <a:r>
              <a:rPr lang="en-US" sz="2800" dirty="0" err="1" smtClean="0"/>
              <a:t>jordartsgeologi</a:t>
            </a:r>
            <a:r>
              <a:rPr lang="en-US" sz="2800" dirty="0" smtClean="0"/>
              <a:t> </a:t>
            </a:r>
            <a:r>
              <a:rPr lang="en-US" sz="2800" dirty="0" err="1"/>
              <a:t>typ</a:t>
            </a:r>
            <a:r>
              <a:rPr lang="en-US" sz="2800" dirty="0"/>
              <a:t> </a:t>
            </a:r>
            <a:r>
              <a:rPr lang="en-US" sz="2800" dirty="0" err="1"/>
              <a:t>fastmark</a:t>
            </a:r>
            <a:r>
              <a:rPr lang="en-US" sz="2800" dirty="0"/>
              <a:t>/</a:t>
            </a:r>
            <a:r>
              <a:rPr lang="en-US" sz="2800" dirty="0" err="1"/>
              <a:t>icke</a:t>
            </a:r>
            <a:r>
              <a:rPr lang="en-US" sz="2800" dirty="0"/>
              <a:t> </a:t>
            </a:r>
            <a:r>
              <a:rPr lang="en-US" sz="2800" dirty="0" err="1" smtClean="0"/>
              <a:t>fastmark</a:t>
            </a:r>
            <a:r>
              <a:rPr lang="en-US" sz="2800" dirty="0" smtClean="0"/>
              <a:t>)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Slå</a:t>
            </a:r>
            <a:r>
              <a:rPr lang="en-US" sz="2800" dirty="0" smtClean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 smtClean="0"/>
              <a:t>lagret</a:t>
            </a:r>
            <a:r>
              <a:rPr lang="en-US" sz="2800" dirty="0" smtClean="0"/>
              <a:t> </a:t>
            </a:r>
            <a:r>
              <a:rPr lang="en-US" sz="2800" dirty="0" err="1" smtClean="0"/>
              <a:t>för</a:t>
            </a:r>
            <a:r>
              <a:rPr lang="en-US" sz="2800" dirty="0" smtClean="0"/>
              <a:t> </a:t>
            </a:r>
            <a:r>
              <a:rPr lang="en-US" sz="2800" dirty="0" err="1" smtClean="0"/>
              <a:t>geoteknikers</a:t>
            </a:r>
            <a:r>
              <a:rPr lang="en-US" sz="2800" dirty="0" smtClean="0"/>
              <a:t>/</a:t>
            </a:r>
            <a:r>
              <a:rPr lang="en-US" sz="2800" dirty="0" err="1" smtClean="0"/>
              <a:t>geologs</a:t>
            </a:r>
            <a:r>
              <a:rPr lang="en-US" sz="2800" dirty="0" smtClean="0"/>
              <a:t> </a:t>
            </a:r>
            <a:r>
              <a:rPr lang="en-US" sz="2800" dirty="0" err="1" smtClean="0"/>
              <a:t>expertutlåtande</a:t>
            </a:r>
            <a:endParaRPr lang="en-US" sz="2800" dirty="0"/>
          </a:p>
        </p:txBody>
      </p:sp>
      <p:grpSp>
        <p:nvGrpSpPr>
          <p:cNvPr id="3" name="Grupp 2"/>
          <p:cNvGrpSpPr/>
          <p:nvPr/>
        </p:nvGrpSpPr>
        <p:grpSpPr>
          <a:xfrm>
            <a:off x="6856523" y="1862833"/>
            <a:ext cx="2109503" cy="1834907"/>
            <a:chOff x="6856523" y="1862833"/>
            <a:chExt cx="2109503" cy="1834907"/>
          </a:xfrm>
        </p:grpSpPr>
        <p:grpSp>
          <p:nvGrpSpPr>
            <p:cNvPr id="11" name="Grupp 10"/>
            <p:cNvGrpSpPr>
              <a:grpSpLocks noChangeAspect="1"/>
            </p:cNvGrpSpPr>
            <p:nvPr/>
          </p:nvGrpSpPr>
          <p:grpSpPr>
            <a:xfrm>
              <a:off x="6856523" y="1862833"/>
              <a:ext cx="2109503" cy="1834907"/>
              <a:chOff x="3995936" y="2664044"/>
              <a:chExt cx="1585714" cy="1379300"/>
            </a:xfrm>
          </p:grpSpPr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315"/>
              <a:stretch/>
            </p:blipFill>
            <p:spPr bwMode="auto">
              <a:xfrm>
                <a:off x="3995936" y="2664044"/>
                <a:ext cx="1585714" cy="1379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6" name="Rektangulär 15"/>
              <p:cNvSpPr/>
              <p:nvPr/>
            </p:nvSpPr>
            <p:spPr>
              <a:xfrm>
                <a:off x="4572000" y="2741154"/>
                <a:ext cx="707504" cy="504056"/>
              </a:xfrm>
              <a:prstGeom prst="wedgeRectCallo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4567783" y="2794517"/>
                <a:ext cx="711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800" dirty="0" smtClean="0"/>
                  <a:t>RTJ aktuell  position, läge .....</a:t>
                </a:r>
                <a:endParaRPr lang="en-US" sz="800" dirty="0"/>
              </a:p>
            </p:txBody>
          </p:sp>
        </p:grpSp>
        <p:grpSp>
          <p:nvGrpSpPr>
            <p:cNvPr id="12" name="Grupp 11"/>
            <p:cNvGrpSpPr>
              <a:grpSpLocks noChangeAspect="1"/>
            </p:cNvGrpSpPr>
            <p:nvPr/>
          </p:nvGrpSpPr>
          <p:grpSpPr>
            <a:xfrm>
              <a:off x="7739623" y="2818386"/>
              <a:ext cx="144016" cy="144016"/>
              <a:chOff x="3959932" y="2996952"/>
              <a:chExt cx="1008112" cy="1008112"/>
            </a:xfrm>
            <a:pattFill prst="pct10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13" name="Koppling 12"/>
              <p:cNvSpPr/>
              <p:nvPr/>
            </p:nvSpPr>
            <p:spPr>
              <a:xfrm>
                <a:off x="3959932" y="2996952"/>
                <a:ext cx="1008112" cy="1008112"/>
              </a:xfrm>
              <a:prstGeom prst="flowChartConnector">
                <a:avLst/>
              </a:prstGeom>
              <a:solidFill>
                <a:schemeClr val="accent1">
                  <a:alpha val="12000"/>
                </a:schemeClr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Koppling 13"/>
              <p:cNvSpPr/>
              <p:nvPr/>
            </p:nvSpPr>
            <p:spPr>
              <a:xfrm>
                <a:off x="4427984" y="3465004"/>
                <a:ext cx="72008" cy="72008"/>
              </a:xfrm>
              <a:prstGeom prst="flowChartConnector">
                <a:avLst/>
              </a:prstGeom>
              <a:solidFill>
                <a:srgbClr val="0066FF"/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4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001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Komponenter i webbapplikationen g</a:t>
            </a:r>
            <a:r>
              <a:rPr lang="en-US" sz="3200" b="1" dirty="0" err="1" smtClean="0"/>
              <a:t>eoteknikers</a:t>
            </a:r>
            <a:r>
              <a:rPr lang="en-US" sz="3200" b="1" dirty="0" smtClean="0"/>
              <a:t>/ </a:t>
            </a:r>
            <a:r>
              <a:rPr lang="en-US" sz="3200" b="1" dirty="0" err="1" smtClean="0"/>
              <a:t>geologs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expertutlåtande</a:t>
            </a:r>
            <a:r>
              <a:rPr lang="en-US" sz="3200" b="1" dirty="0" smtClean="0"/>
              <a:t> – </a:t>
            </a:r>
          </a:p>
          <a:p>
            <a:r>
              <a:rPr lang="en-US" sz="3200" b="1" dirty="0" err="1" smtClean="0"/>
              <a:t>fler</a:t>
            </a:r>
            <a:r>
              <a:rPr lang="en-US" sz="3200" b="1" dirty="0" smtClean="0"/>
              <a:t> lager, </a:t>
            </a:r>
            <a:r>
              <a:rPr lang="en-US" sz="3200" b="1" dirty="0" err="1" smtClean="0"/>
              <a:t>utökade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funktioner</a:t>
            </a:r>
            <a:endParaRPr lang="en-US" sz="3200" b="1" dirty="0"/>
          </a:p>
        </p:txBody>
      </p:sp>
      <p:sp>
        <p:nvSpPr>
          <p:cNvPr id="20" name="Rektangel 19"/>
          <p:cNvSpPr/>
          <p:nvPr/>
        </p:nvSpPr>
        <p:spPr>
          <a:xfrm>
            <a:off x="85825" y="2492896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Ser</a:t>
            </a:r>
            <a:r>
              <a:rPr lang="en-US" sz="2800" dirty="0" smtClean="0"/>
              <a:t> RTJ’s </a:t>
            </a:r>
            <a:r>
              <a:rPr lang="en-US" sz="2800" dirty="0" err="1" smtClean="0"/>
              <a:t>påförda</a:t>
            </a:r>
            <a:r>
              <a:rPr lang="en-US" sz="2800" dirty="0" smtClean="0"/>
              <a:t> </a:t>
            </a:r>
            <a:r>
              <a:rPr lang="en-US" sz="2800" dirty="0" err="1" smtClean="0"/>
              <a:t>läge</a:t>
            </a:r>
            <a:r>
              <a:rPr lang="en-US" sz="2800" dirty="0" smtClean="0"/>
              <a:t> </a:t>
            </a:r>
            <a:r>
              <a:rPr lang="en-US" sz="2800" dirty="0" err="1" smtClean="0"/>
              <a:t>och</a:t>
            </a:r>
            <a:r>
              <a:rPr lang="en-US" sz="2800" dirty="0" smtClean="0"/>
              <a:t> </a:t>
            </a:r>
            <a:r>
              <a:rPr lang="en-US" sz="2800" dirty="0" err="1" smtClean="0"/>
              <a:t>anteckning</a:t>
            </a: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/>
              <a:t>Via </a:t>
            </a:r>
            <a:r>
              <a:rPr lang="en-US" sz="2800" b="1" dirty="0"/>
              <a:t>en </a:t>
            </a:r>
            <a:r>
              <a:rPr lang="en-US" sz="2800" b="1" dirty="0" err="1"/>
              <a:t>enkel</a:t>
            </a:r>
            <a:r>
              <a:rPr lang="en-US" sz="2800" b="1" dirty="0"/>
              <a:t> </a:t>
            </a:r>
            <a:r>
              <a:rPr lang="en-US" sz="2800" b="1" dirty="0" err="1"/>
              <a:t>ritfunktion</a:t>
            </a:r>
            <a:r>
              <a:rPr lang="en-US" sz="2800" dirty="0"/>
              <a:t> </a:t>
            </a:r>
            <a:r>
              <a:rPr lang="en-US" sz="2800" b="1" dirty="0" err="1"/>
              <a:t>påföra</a:t>
            </a:r>
            <a:r>
              <a:rPr lang="en-US" sz="2800" b="1" dirty="0"/>
              <a:t>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observationsområde</a:t>
            </a:r>
            <a:r>
              <a:rPr lang="en-US" sz="2800" b="1" dirty="0" smtClean="0"/>
              <a:t>” </a:t>
            </a:r>
            <a:r>
              <a:rPr lang="en-US" sz="2800" b="1" dirty="0" err="1" smtClean="0"/>
              <a:t>och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tillhörande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utlåtande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som</a:t>
            </a:r>
            <a:r>
              <a:rPr lang="en-US" sz="2800" dirty="0" smtClean="0"/>
              <a:t> </a:t>
            </a:r>
            <a:r>
              <a:rPr lang="en-US" sz="2800" dirty="0" err="1" smtClean="0"/>
              <a:t>kompl</a:t>
            </a:r>
            <a:r>
              <a:rPr lang="en-US" sz="2800" dirty="0" smtClean="0"/>
              <a:t>. till </a:t>
            </a:r>
            <a:r>
              <a:rPr lang="en-US" sz="2800" dirty="0" err="1" smtClean="0"/>
              <a:t>annan</a:t>
            </a:r>
            <a:r>
              <a:rPr lang="en-US" sz="2800" dirty="0" smtClean="0"/>
              <a:t> </a:t>
            </a:r>
            <a:r>
              <a:rPr lang="en-US" sz="2800" dirty="0" err="1" smtClean="0"/>
              <a:t>kommunikation</a:t>
            </a:r>
            <a:r>
              <a:rPr lang="en-US" sz="2800" dirty="0" smtClean="0"/>
              <a:t> </a:t>
            </a:r>
            <a:r>
              <a:rPr lang="en-US" sz="2800" dirty="0" err="1" smtClean="0"/>
              <a:t>som</a:t>
            </a:r>
            <a:r>
              <a:rPr lang="en-US" sz="2800" dirty="0" smtClean="0"/>
              <a:t> </a:t>
            </a:r>
            <a:r>
              <a:rPr lang="en-US" sz="2800" dirty="0" err="1" smtClean="0"/>
              <a:t>tfn</a:t>
            </a:r>
            <a:r>
              <a:rPr lang="en-US" sz="2800" dirty="0" smtClean="0"/>
              <a:t>/mail)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Ett</a:t>
            </a:r>
            <a:r>
              <a:rPr lang="en-US" sz="2800" dirty="0" smtClean="0"/>
              <a:t> </a:t>
            </a:r>
            <a:r>
              <a:rPr lang="en-US" sz="2800" dirty="0" err="1"/>
              <a:t>antal</a:t>
            </a:r>
            <a:r>
              <a:rPr lang="en-US" sz="2800" dirty="0"/>
              <a:t> “</a:t>
            </a:r>
            <a:r>
              <a:rPr lang="en-US" sz="2800" dirty="0" err="1"/>
              <a:t>analyslager</a:t>
            </a:r>
            <a:r>
              <a:rPr lang="en-US" sz="2800" dirty="0"/>
              <a:t>”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slås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/</a:t>
            </a:r>
            <a:r>
              <a:rPr lang="en-US" sz="2800" dirty="0" err="1"/>
              <a:t>av</a:t>
            </a:r>
            <a:r>
              <a:rPr lang="en-US" sz="2800" dirty="0"/>
              <a:t> (se </a:t>
            </a:r>
            <a:r>
              <a:rPr lang="en-US" sz="2800" dirty="0" err="1"/>
              <a:t>bruttolista</a:t>
            </a:r>
            <a:r>
              <a:rPr lang="en-US" sz="2800" dirty="0"/>
              <a:t> WMS-</a:t>
            </a:r>
            <a:r>
              <a:rPr lang="en-US" sz="2800" dirty="0" err="1"/>
              <a:t>tjänster</a:t>
            </a:r>
            <a:r>
              <a:rPr lang="en-US" sz="2800" dirty="0"/>
              <a:t> </a:t>
            </a:r>
            <a:r>
              <a:rPr lang="en-US" sz="2800" dirty="0" err="1"/>
              <a:t>sid</a:t>
            </a:r>
            <a:r>
              <a:rPr lang="en-US" sz="2800" dirty="0"/>
              <a:t> </a:t>
            </a:r>
            <a:r>
              <a:rPr lang="en-US" sz="2800" dirty="0" smtClean="0"/>
              <a:t>10) </a:t>
            </a:r>
            <a:endParaRPr lang="en-US" sz="2800" dirty="0"/>
          </a:p>
        </p:txBody>
      </p:sp>
      <p:grpSp>
        <p:nvGrpSpPr>
          <p:cNvPr id="22" name="Grupp 21"/>
          <p:cNvGrpSpPr/>
          <p:nvPr/>
        </p:nvGrpSpPr>
        <p:grpSpPr>
          <a:xfrm>
            <a:off x="6638553" y="2636912"/>
            <a:ext cx="2328299" cy="1997806"/>
            <a:chOff x="6672825" y="1862833"/>
            <a:chExt cx="2328299" cy="1997806"/>
          </a:xfrm>
        </p:grpSpPr>
        <p:grpSp>
          <p:nvGrpSpPr>
            <p:cNvPr id="21" name="Grupp 20"/>
            <p:cNvGrpSpPr/>
            <p:nvPr/>
          </p:nvGrpSpPr>
          <p:grpSpPr>
            <a:xfrm>
              <a:off x="6672825" y="1862833"/>
              <a:ext cx="2328299" cy="1997806"/>
              <a:chOff x="6672825" y="1862833"/>
              <a:chExt cx="2328299" cy="1997806"/>
            </a:xfrm>
          </p:grpSpPr>
          <p:pic>
            <p:nvPicPr>
              <p:cNvPr id="18" name="Bildobjekt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6672825" y="1862833"/>
                <a:ext cx="2328299" cy="19978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Koppling 18"/>
              <p:cNvSpPr/>
              <p:nvPr/>
            </p:nvSpPr>
            <p:spPr>
              <a:xfrm>
                <a:off x="7672331" y="3142889"/>
                <a:ext cx="88671" cy="95250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099" y="1962150"/>
              <a:ext cx="2000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2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730</Words>
  <Application>Microsoft Office PowerPoint</Application>
  <PresentationFormat>Bildspel på skärmen (4:3)</PresentationFormat>
  <Paragraphs>110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239</cp:revision>
  <cp:lastPrinted>2014-04-07T12:46:44Z</cp:lastPrinted>
  <dcterms:created xsi:type="dcterms:W3CDTF">2013-06-26T10:22:31Z</dcterms:created>
  <dcterms:modified xsi:type="dcterms:W3CDTF">2014-05-09T11:02:57Z</dcterms:modified>
</cp:coreProperties>
</file>