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72" r:id="rId2"/>
    <p:sldId id="274" r:id="rId3"/>
    <p:sldId id="285" r:id="rId4"/>
    <p:sldId id="275" r:id="rId5"/>
    <p:sldId id="276" r:id="rId6"/>
    <p:sldId id="277" r:id="rId7"/>
    <p:sldId id="282" r:id="rId8"/>
    <p:sldId id="278" r:id="rId9"/>
    <p:sldId id="281" r:id="rId10"/>
    <p:sldId id="279" r:id="rId11"/>
    <p:sldId id="283" r:id="rId12"/>
    <p:sldId id="280" r:id="rId13"/>
    <p:sldId id="284" r:id="rId14"/>
    <p:sldId id="286" r:id="rId15"/>
    <p:sldId id="287" r:id="rId16"/>
    <p:sldId id="288" r:id="rId17"/>
    <p:sldId id="289" r:id="rId18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3399FF"/>
    <a:srgbClr val="0000FF"/>
    <a:srgbClr val="CC00CC"/>
    <a:srgbClr val="FFFF99"/>
    <a:srgbClr val="F907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524" autoAdjust="0"/>
    <p:restoredTop sz="94638" autoAdjust="0"/>
  </p:normalViewPr>
  <p:slideViewPr>
    <p:cSldViewPr>
      <p:cViewPr>
        <p:scale>
          <a:sx n="100" d="100"/>
          <a:sy n="100" d="100"/>
        </p:scale>
        <p:origin x="-1770" y="-4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2B3DA8-128A-4B7F-89AB-3B42D6603CDE}" type="datetimeFigureOut">
              <a:rPr lang="en-US" smtClean="0"/>
              <a:t>2/19/2015</a:t>
            </a:fld>
            <a:endParaRPr lang="en-US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DFAC0-4997-480B-AD05-A74A9D933E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742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DAAA54-CEC1-4B77-8206-99B56C2F79C2}" type="datetimeFigureOut">
              <a:rPr lang="en-US" smtClean="0"/>
              <a:t>2/19/2015</a:t>
            </a:fld>
            <a:endParaRPr lang="en-US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757734-6408-4546-AF7F-032FB6B74F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892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5601079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83C65A-5E57-44BC-AEEC-5C44E534357D}" type="datetime1">
              <a:rPr lang="en-US" smtClean="0"/>
              <a:t>2/19/2015</a:t>
            </a:fld>
            <a:endParaRPr lang="en-US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597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1722F2-76ED-416D-A43D-67273E3EC6EF}" type="datetime1">
              <a:rPr lang="en-US" smtClean="0"/>
              <a:t>2/19/2015</a:t>
            </a:fld>
            <a:endParaRPr lang="en-US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730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226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102C6A2-AD65-41CD-9F24-BAFA91262E59}" type="datetime1">
              <a:rPr lang="en-US" smtClean="0"/>
              <a:t>2/19/2015</a:t>
            </a:fld>
            <a:endParaRPr lang="en-US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997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CCBDDE-5DB0-4A3E-BE98-72D46DE2DDA6}" type="datetime1">
              <a:rPr lang="en-US" smtClean="0"/>
              <a:t>2/19/2015</a:t>
            </a:fld>
            <a:endParaRPr lang="en-US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401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E15231-373A-475D-AF4A-853FB9263387}" type="datetime1">
              <a:rPr lang="en-US" smtClean="0"/>
              <a:t>2/19/2015</a:t>
            </a:fld>
            <a:endParaRPr lang="en-US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454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A0C3CE-4EA6-4DB4-8B28-8F02F68E5357}" type="datetime1">
              <a:rPr lang="en-US" smtClean="0"/>
              <a:t>2/19/2015</a:t>
            </a:fld>
            <a:endParaRPr lang="en-US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466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DE236A-4F9E-423E-9B67-D95163EC7B24}" type="datetime1">
              <a:rPr lang="en-US" smtClean="0"/>
              <a:t>2/19/2015</a:t>
            </a:fld>
            <a:endParaRPr lang="en-US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752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167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585691-4F5F-4A87-B699-38566097D440}" type="datetime1">
              <a:rPr lang="en-US" smtClean="0"/>
              <a:t>2/19/2015</a:t>
            </a:fld>
            <a:endParaRPr lang="en-US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825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C060A8-E693-4FA7-B948-2F7337532E16}" type="datetime1">
              <a:rPr lang="en-US" smtClean="0"/>
              <a:t>2/19/2015</a:t>
            </a:fld>
            <a:endParaRPr lang="en-US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580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 userDrawn="1"/>
        </p:nvSpPr>
        <p:spPr>
          <a:xfrm>
            <a:off x="7212061" y="6640293"/>
            <a:ext cx="19832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800" dirty="0" smtClean="0">
                <a:solidFill>
                  <a:schemeClr val="accent1"/>
                </a:solidFill>
              </a:rPr>
              <a:t>mats.oberg@swedgeo.se/SGI/2015-01-23</a:t>
            </a:r>
            <a:endParaRPr lang="en-US" sz="800" dirty="0">
              <a:solidFill>
                <a:schemeClr val="accent1"/>
              </a:solidFill>
            </a:endParaRPr>
          </a:p>
        </p:txBody>
      </p:sp>
      <p:pic>
        <p:nvPicPr>
          <p:cNvPr id="5" name="Picture 31" descr="förslag sid 1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54" r="14476" b="464"/>
          <a:stretch>
            <a:fillRect/>
          </a:stretch>
        </p:blipFill>
        <p:spPr bwMode="auto">
          <a:xfrm>
            <a:off x="0" y="0"/>
            <a:ext cx="91440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tshållare för bildnummer 5"/>
          <p:cNvSpPr txBox="1">
            <a:spLocks/>
          </p:cNvSpPr>
          <p:nvPr/>
        </p:nvSpPr>
        <p:spPr>
          <a:xfrm>
            <a:off x="8734426" y="68262"/>
            <a:ext cx="40957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D716212-CEEF-4815-B5F1-9CA8CF763D6B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577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bga.swedgeo.se/maptest/doc/" TargetMode="Externa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gis.swedgeo.se/rtj/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17"/>
          <p:cNvSpPr>
            <a:spLocks noChangeArrowheads="1"/>
          </p:cNvSpPr>
          <p:nvPr/>
        </p:nvSpPr>
        <p:spPr bwMode="auto">
          <a:xfrm>
            <a:off x="0" y="477838"/>
            <a:ext cx="914400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sz="2800" b="1" dirty="0" smtClean="0"/>
              <a:t>Demo två webbapplikationer </a:t>
            </a:r>
            <a:r>
              <a:rPr lang="sv-SE" sz="2800" b="1" dirty="0" err="1" smtClean="0"/>
              <a:t>GbgStad</a:t>
            </a:r>
            <a:r>
              <a:rPr lang="sv-SE" sz="2800" b="1" dirty="0" smtClean="0"/>
              <a:t> 150223:</a:t>
            </a:r>
            <a:endParaRPr lang="sv-SE" sz="28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400" b="1" dirty="0" smtClean="0"/>
              <a:t>RÄDDNINGSTJÄNSTEN FÄLT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400" b="1" dirty="0" smtClean="0"/>
              <a:t>GEOSTAB</a:t>
            </a:r>
            <a:endParaRPr lang="sv-SE" sz="2400" b="1" dirty="0"/>
          </a:p>
        </p:txBody>
      </p:sp>
      <p:grpSp>
        <p:nvGrpSpPr>
          <p:cNvPr id="34" name="Grupp 33"/>
          <p:cNvGrpSpPr/>
          <p:nvPr/>
        </p:nvGrpSpPr>
        <p:grpSpPr>
          <a:xfrm>
            <a:off x="107504" y="1838487"/>
            <a:ext cx="9050950" cy="4254809"/>
            <a:chOff x="-13367" y="797628"/>
            <a:chExt cx="9050950" cy="4254809"/>
          </a:xfrm>
        </p:grpSpPr>
        <p:sp>
          <p:nvSpPr>
            <p:cNvPr id="35" name="Rektangel 34"/>
            <p:cNvSpPr/>
            <p:nvPr/>
          </p:nvSpPr>
          <p:spPr>
            <a:xfrm>
              <a:off x="3635897" y="797628"/>
              <a:ext cx="4981682" cy="322120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C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6" name="Picture 2" descr="http://gis.swedgeo.se/startgsp/images/gsp_arkitektur_enkel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084" t="37276" r="39139" b="44637"/>
            <a:stretch/>
          </p:blipFill>
          <p:spPr bwMode="auto">
            <a:xfrm>
              <a:off x="135419" y="797628"/>
              <a:ext cx="1547712" cy="8162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7" name="Rak 36"/>
            <p:cNvCxnSpPr/>
            <p:nvPr/>
          </p:nvCxnSpPr>
          <p:spPr>
            <a:xfrm>
              <a:off x="909275" y="1741430"/>
              <a:ext cx="0" cy="653402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Grupp 37"/>
            <p:cNvGrpSpPr/>
            <p:nvPr/>
          </p:nvGrpSpPr>
          <p:grpSpPr>
            <a:xfrm>
              <a:off x="27778" y="2354548"/>
              <a:ext cx="3482352" cy="765893"/>
              <a:chOff x="467544" y="3173021"/>
              <a:chExt cx="3240360" cy="759646"/>
            </a:xfrm>
          </p:grpSpPr>
          <p:grpSp>
            <p:nvGrpSpPr>
              <p:cNvPr id="60" name="Grupp 59"/>
              <p:cNvGrpSpPr/>
              <p:nvPr/>
            </p:nvGrpSpPr>
            <p:grpSpPr>
              <a:xfrm>
                <a:off x="467544" y="3173021"/>
                <a:ext cx="1598570" cy="759646"/>
                <a:chOff x="776343" y="3389434"/>
                <a:chExt cx="1598570" cy="759646"/>
              </a:xfrm>
            </p:grpSpPr>
            <p:pic>
              <p:nvPicPr>
                <p:cNvPr id="62" name="Picture 6" descr="http://gis.swedgeo.se/startgsp/images/ngdiparter_logo.png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5055" r="9076"/>
                <a:stretch/>
              </p:blipFill>
              <p:spPr bwMode="auto">
                <a:xfrm>
                  <a:off x="776343" y="3809102"/>
                  <a:ext cx="936104" cy="33997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63" name="Grupp 62"/>
                <p:cNvGrpSpPr/>
                <p:nvPr/>
              </p:nvGrpSpPr>
              <p:grpSpPr>
                <a:xfrm>
                  <a:off x="776343" y="3389434"/>
                  <a:ext cx="1544551" cy="496517"/>
                  <a:chOff x="776343" y="3389434"/>
                  <a:chExt cx="1544551" cy="496517"/>
                </a:xfrm>
              </p:grpSpPr>
              <p:pic>
                <p:nvPicPr>
                  <p:cNvPr id="65" name="Picture 4" descr="http://gis.swedgeo.se/startgsp/images/ngdiparter_logo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9471" r="79007"/>
                  <a:stretch/>
                </p:blipFill>
                <p:spPr bwMode="auto">
                  <a:xfrm>
                    <a:off x="1308336" y="3389434"/>
                    <a:ext cx="608893" cy="496517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66" name="Picture 4" descr="http://gis.swedgeo.se/startgsp/images/ngdiparter_logo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91824"/>
                  <a:stretch/>
                </p:blipFill>
                <p:spPr bwMode="auto">
                  <a:xfrm>
                    <a:off x="1944917" y="3421668"/>
                    <a:ext cx="375977" cy="432048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67" name="Picture 4" descr="http://gis.swedgeo.se/startgsp/images/ngdiparter_logo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75" r="91826"/>
                  <a:stretch/>
                </p:blipFill>
                <p:spPr bwMode="auto">
                  <a:xfrm>
                    <a:off x="776343" y="3389434"/>
                    <a:ext cx="401563" cy="496517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64" name="textruta 63"/>
                <p:cNvSpPr txBox="1"/>
                <p:nvPr/>
              </p:nvSpPr>
              <p:spPr>
                <a:xfrm>
                  <a:off x="1895808" y="3855973"/>
                  <a:ext cx="479105" cy="27474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sz="1200" b="1" dirty="0"/>
                    <a:t>m</a:t>
                  </a:r>
                  <a:r>
                    <a:rPr lang="sv-SE" sz="1200" b="1" dirty="0" smtClean="0"/>
                    <a:t>. fl.</a:t>
                  </a:r>
                  <a:endParaRPr lang="en-US" sz="1200" b="1" dirty="0"/>
                </a:p>
              </p:txBody>
            </p:sp>
          </p:grpSp>
          <p:sp>
            <p:nvSpPr>
              <p:cNvPr id="61" name="V-form med huvud 60"/>
              <p:cNvSpPr/>
              <p:nvPr/>
            </p:nvSpPr>
            <p:spPr>
              <a:xfrm>
                <a:off x="2483768" y="3197737"/>
                <a:ext cx="1224136" cy="710215"/>
              </a:xfrm>
              <a:prstGeom prst="notchedRightArrow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v-SE" dirty="0" smtClean="0"/>
                  <a:t>WMS</a:t>
                </a:r>
                <a:endParaRPr lang="en-US" dirty="0"/>
              </a:p>
            </p:txBody>
          </p:sp>
        </p:grpSp>
        <p:sp>
          <p:nvSpPr>
            <p:cNvPr id="39" name="Cylinder 38"/>
            <p:cNvSpPr/>
            <p:nvPr/>
          </p:nvSpPr>
          <p:spPr>
            <a:xfrm>
              <a:off x="5436440" y="4253835"/>
              <a:ext cx="1083398" cy="798602"/>
            </a:xfrm>
            <a:prstGeom prst="ca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sv-SE" dirty="0" smtClean="0"/>
                <a:t>Databas (SGI)</a:t>
              </a:r>
              <a:endParaRPr lang="en-US" dirty="0"/>
            </a:p>
          </p:txBody>
        </p:sp>
        <p:sp>
          <p:nvSpPr>
            <p:cNvPr id="41" name="textruta 40"/>
            <p:cNvSpPr txBox="1"/>
            <p:nvPr/>
          </p:nvSpPr>
          <p:spPr>
            <a:xfrm>
              <a:off x="3751863" y="895576"/>
              <a:ext cx="243552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600" b="1" dirty="0" smtClean="0"/>
                <a:t>RTJ FÄLT</a:t>
              </a:r>
            </a:p>
            <a:p>
              <a:endParaRPr lang="sv-SE" sz="1600" dirty="0" smtClean="0"/>
            </a:p>
            <a:p>
              <a:r>
                <a:rPr lang="sv-SE" sz="1600" dirty="0" smtClean="0"/>
                <a:t>Enkel punkt/läge &amp; </a:t>
              </a:r>
            </a:p>
            <a:p>
              <a:r>
                <a:rPr lang="sv-SE" sz="1600" dirty="0" smtClean="0"/>
                <a:t>kort anteckning</a:t>
              </a:r>
              <a:endParaRPr lang="en-US" sz="1600" dirty="0"/>
            </a:p>
          </p:txBody>
        </p:sp>
        <p:sp>
          <p:nvSpPr>
            <p:cNvPr id="42" name="textruta 41"/>
            <p:cNvSpPr txBox="1"/>
            <p:nvPr/>
          </p:nvSpPr>
          <p:spPr>
            <a:xfrm>
              <a:off x="6349316" y="895576"/>
              <a:ext cx="241454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600" b="1" dirty="0" smtClean="0"/>
                <a:t>GEOSTAB </a:t>
              </a:r>
            </a:p>
            <a:p>
              <a:endParaRPr lang="sv-SE" sz="1600" dirty="0" smtClean="0"/>
            </a:p>
            <a:p>
              <a:r>
                <a:rPr lang="sv-SE" sz="1600" dirty="0" smtClean="0"/>
                <a:t>Geolog/geotekniker </a:t>
              </a:r>
            </a:p>
            <a:p>
              <a:r>
                <a:rPr lang="sv-SE" sz="1600" dirty="0" smtClean="0"/>
                <a:t>back-office för analys/ </a:t>
              </a:r>
            </a:p>
            <a:p>
              <a:r>
                <a:rPr lang="sv-SE" sz="1600" dirty="0" smtClean="0"/>
                <a:t>utlåtande/’fokusområde’</a:t>
              </a:r>
              <a:endParaRPr lang="en-US" sz="1600" dirty="0"/>
            </a:p>
          </p:txBody>
        </p:sp>
        <p:sp>
          <p:nvSpPr>
            <p:cNvPr id="43" name="textruta 42"/>
            <p:cNvSpPr txBox="1"/>
            <p:nvPr/>
          </p:nvSpPr>
          <p:spPr>
            <a:xfrm rot="5400000">
              <a:off x="7858812" y="2377664"/>
              <a:ext cx="1960627" cy="3969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 smtClean="0">
                  <a:solidFill>
                    <a:srgbClr val="CC00CC"/>
                  </a:solidFill>
                </a:rPr>
                <a:t>webbapplikationer</a:t>
              </a:r>
              <a:endParaRPr lang="en-US" dirty="0">
                <a:solidFill>
                  <a:srgbClr val="CC00CC"/>
                </a:solidFill>
              </a:endParaRPr>
            </a:p>
          </p:txBody>
        </p:sp>
        <p:sp>
          <p:nvSpPr>
            <p:cNvPr id="44" name="textruta 43"/>
            <p:cNvSpPr txBox="1"/>
            <p:nvPr/>
          </p:nvSpPr>
          <p:spPr>
            <a:xfrm>
              <a:off x="-13367" y="3220658"/>
              <a:ext cx="3394741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sv-SE" sz="1400" dirty="0" smtClean="0">
                  <a:solidFill>
                    <a:srgbClr val="C00000"/>
                  </a:solidFill>
                </a:rPr>
                <a:t>Tematiserade jordartskartor  - fastmark/genomsläpplighet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sv-SE" sz="1400" dirty="0" smtClean="0">
                  <a:solidFill>
                    <a:srgbClr val="C00000"/>
                  </a:solidFill>
                </a:rPr>
                <a:t>Borrhål från Geoteknisk Sektorportal</a:t>
              </a:r>
              <a:endParaRPr lang="sv-SE" sz="1400" dirty="0">
                <a:solidFill>
                  <a:srgbClr val="C00000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sv-SE" sz="1400" dirty="0">
                  <a:solidFill>
                    <a:srgbClr val="C00000"/>
                  </a:solidFill>
                </a:rPr>
                <a:t>S</a:t>
              </a:r>
              <a:r>
                <a:rPr lang="sv-SE" sz="1400" dirty="0" smtClean="0">
                  <a:solidFill>
                    <a:srgbClr val="C00000"/>
                  </a:solidFill>
                </a:rPr>
                <a:t>tabilitetskarteringar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sv-SE" sz="1400" dirty="0" smtClean="0">
                  <a:solidFill>
                    <a:srgbClr val="C00000"/>
                  </a:solidFill>
                </a:rPr>
                <a:t>Fältfoto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sv-SE" sz="1400" dirty="0" smtClean="0">
                  <a:solidFill>
                    <a:srgbClr val="C00000"/>
                  </a:solidFill>
                </a:rPr>
                <a:t>Vattenskyddsområden/Vissa riskobjekt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sv-SE" sz="1400" dirty="0">
                  <a:solidFill>
                    <a:srgbClr val="C00000"/>
                  </a:solidFill>
                </a:rPr>
                <a:t>LM bakgrundkarta/ortofoto</a:t>
              </a:r>
            </a:p>
            <a:p>
              <a:r>
                <a:rPr lang="sv-SE" sz="1400" dirty="0">
                  <a:solidFill>
                    <a:srgbClr val="C00000"/>
                  </a:solidFill>
                </a:rPr>
                <a:t> </a:t>
              </a:r>
              <a:r>
                <a:rPr lang="sv-SE" sz="1400" dirty="0" smtClean="0">
                  <a:solidFill>
                    <a:srgbClr val="C00000"/>
                  </a:solidFill>
                </a:rPr>
                <a:t>      m m</a:t>
              </a:r>
              <a:endParaRPr lang="en-US" sz="1400" dirty="0">
                <a:solidFill>
                  <a:srgbClr val="C00000"/>
                </a:solidFill>
              </a:endParaRPr>
            </a:p>
          </p:txBody>
        </p:sp>
        <p:grpSp>
          <p:nvGrpSpPr>
            <p:cNvPr id="45" name="Grupp 44"/>
            <p:cNvGrpSpPr/>
            <p:nvPr/>
          </p:nvGrpSpPr>
          <p:grpSpPr>
            <a:xfrm>
              <a:off x="6349316" y="2347739"/>
              <a:ext cx="2030166" cy="1507198"/>
              <a:chOff x="6402786" y="1938416"/>
              <a:chExt cx="2030166" cy="1507198"/>
            </a:xfrm>
          </p:grpSpPr>
          <p:pic>
            <p:nvPicPr>
              <p:cNvPr id="58" name="Bildobjekt 5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000"/>
              <a:stretch/>
            </p:blipFill>
            <p:spPr bwMode="auto">
              <a:xfrm>
                <a:off x="6402786" y="2029376"/>
                <a:ext cx="1759316" cy="141623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9" name="Picture 11" descr="C:\Users\matobe\AppData\Local\Microsoft\Windows\Temporary Internet Files\Content.IE5\JVYXI3D6\MP900385557[1]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91253" y="1938416"/>
                <a:ext cx="541699" cy="3630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6" name="Grupp 45"/>
            <p:cNvGrpSpPr/>
            <p:nvPr/>
          </p:nvGrpSpPr>
          <p:grpSpPr>
            <a:xfrm>
              <a:off x="3751863" y="2292120"/>
              <a:ext cx="2145607" cy="1562817"/>
              <a:chOff x="3947984" y="1869999"/>
              <a:chExt cx="2145607" cy="1562817"/>
            </a:xfrm>
          </p:grpSpPr>
          <p:grpSp>
            <p:nvGrpSpPr>
              <p:cNvPr id="49" name="Grupp 48"/>
              <p:cNvGrpSpPr/>
              <p:nvPr/>
            </p:nvGrpSpPr>
            <p:grpSpPr>
              <a:xfrm>
                <a:off x="3947984" y="2042173"/>
                <a:ext cx="1704136" cy="1390643"/>
                <a:chOff x="3995936" y="2664044"/>
                <a:chExt cx="1585714" cy="1379300"/>
              </a:xfrm>
            </p:grpSpPr>
            <p:pic>
              <p:nvPicPr>
                <p:cNvPr id="55" name="Picture 7"/>
                <p:cNvPicPr>
                  <a:picLocks noChangeAspect="1" noChangeArrowheads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17315"/>
                <a:stretch/>
              </p:blipFill>
              <p:spPr bwMode="auto">
                <a:xfrm>
                  <a:off x="3995936" y="2664044"/>
                  <a:ext cx="1585714" cy="137930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</p:pic>
            <p:sp>
              <p:nvSpPr>
                <p:cNvPr id="56" name="Rektangulär 55"/>
                <p:cNvSpPr/>
                <p:nvPr/>
              </p:nvSpPr>
              <p:spPr>
                <a:xfrm>
                  <a:off x="4572000" y="2741154"/>
                  <a:ext cx="707504" cy="504056"/>
                </a:xfrm>
                <a:prstGeom prst="wedgeRectCallou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7" name="textruta 56"/>
                <p:cNvSpPr txBox="1"/>
                <p:nvPr/>
              </p:nvSpPr>
              <p:spPr>
                <a:xfrm>
                  <a:off x="4567783" y="2794517"/>
                  <a:ext cx="71172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800" dirty="0" smtClean="0"/>
                    <a:t>RTJ aktuell  position, läge .....</a:t>
                  </a:r>
                  <a:endParaRPr lang="en-US" sz="800" dirty="0"/>
                </a:p>
              </p:txBody>
            </p:sp>
          </p:grpSp>
          <p:pic>
            <p:nvPicPr>
              <p:cNvPr id="51" name="Picture 8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811"/>
              <a:stretch/>
            </p:blipFill>
            <p:spPr bwMode="auto">
              <a:xfrm>
                <a:off x="5436786" y="1869999"/>
                <a:ext cx="656805" cy="344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52" name="Grupp 51"/>
              <p:cNvGrpSpPr>
                <a:grpSpLocks noChangeAspect="1"/>
              </p:cNvGrpSpPr>
              <p:nvPr/>
            </p:nvGrpSpPr>
            <p:grpSpPr>
              <a:xfrm>
                <a:off x="4748299" y="2757833"/>
                <a:ext cx="154771" cy="145200"/>
                <a:chOff x="3959932" y="2996952"/>
                <a:chExt cx="1008112" cy="1008112"/>
              </a:xfrm>
              <a:pattFill prst="pct10">
                <a:fgClr>
                  <a:schemeClr val="accent1"/>
                </a:fgClr>
                <a:bgClr>
                  <a:schemeClr val="bg1"/>
                </a:bgClr>
              </a:pattFill>
            </p:grpSpPr>
            <p:sp>
              <p:nvSpPr>
                <p:cNvPr id="53" name="Koppling 52"/>
                <p:cNvSpPr/>
                <p:nvPr/>
              </p:nvSpPr>
              <p:spPr>
                <a:xfrm>
                  <a:off x="3959932" y="2996952"/>
                  <a:ext cx="1008112" cy="1008112"/>
                </a:xfrm>
                <a:prstGeom prst="flowChartConnector">
                  <a:avLst/>
                </a:prstGeom>
                <a:solidFill>
                  <a:schemeClr val="accent1">
                    <a:alpha val="12000"/>
                  </a:schemeClr>
                </a:solidFill>
                <a:ln w="19050">
                  <a:solidFill>
                    <a:srgbClr val="00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4" name="Koppling 53"/>
                <p:cNvSpPr/>
                <p:nvPr/>
              </p:nvSpPr>
              <p:spPr>
                <a:xfrm>
                  <a:off x="4427984" y="3465004"/>
                  <a:ext cx="72008" cy="72008"/>
                </a:xfrm>
                <a:prstGeom prst="flowChartConnector">
                  <a:avLst/>
                </a:prstGeom>
                <a:solidFill>
                  <a:srgbClr val="0066FF"/>
                </a:solidFill>
                <a:ln w="19050">
                  <a:solidFill>
                    <a:srgbClr val="00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cxnSp>
          <p:nvCxnSpPr>
            <p:cNvPr id="47" name="Vinklad  46"/>
            <p:cNvCxnSpPr>
              <a:stCxn id="55" idx="2"/>
              <a:endCxn id="39" idx="2"/>
            </p:cNvCxnSpPr>
            <p:nvPr/>
          </p:nvCxnSpPr>
          <p:spPr>
            <a:xfrm rot="16200000" flipH="1">
              <a:off x="4621086" y="3837781"/>
              <a:ext cx="798199" cy="832509"/>
            </a:xfrm>
            <a:prstGeom prst="bentConnector2">
              <a:avLst/>
            </a:prstGeom>
            <a:ln w="28575">
              <a:solidFill>
                <a:srgbClr val="C0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Vinklad  47"/>
            <p:cNvCxnSpPr>
              <a:stCxn id="58" idx="2"/>
              <a:endCxn id="39" idx="4"/>
            </p:cNvCxnSpPr>
            <p:nvPr/>
          </p:nvCxnSpPr>
          <p:spPr>
            <a:xfrm rot="5400000">
              <a:off x="6475307" y="3899468"/>
              <a:ext cx="798199" cy="709136"/>
            </a:xfrm>
            <a:prstGeom prst="bentConnector2">
              <a:avLst/>
            </a:prstGeom>
            <a:ln w="28575">
              <a:solidFill>
                <a:srgbClr val="C0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textruta 67"/>
          <p:cNvSpPr txBox="1"/>
          <p:nvPr/>
        </p:nvSpPr>
        <p:spPr>
          <a:xfrm>
            <a:off x="3347864" y="6351131"/>
            <a:ext cx="5698057" cy="24622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sz="1000" dirty="0" smtClean="0"/>
              <a:t>Båda applikationerna är individuellt lösenordsskyddade (ett lösen för RTJ FÄLT, ett annat för GESOSTAB)</a:t>
            </a:r>
            <a:endParaRPr lang="sv-SE" sz="1000" dirty="0"/>
          </a:p>
        </p:txBody>
      </p:sp>
    </p:spTree>
    <p:extLst>
      <p:ext uri="{BB962C8B-B14F-4D97-AF65-F5344CB8AC3E}">
        <p14:creationId xmlns:p14="http://schemas.microsoft.com/office/powerpoint/2010/main" val="379708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32816" y="620688"/>
            <a:ext cx="8859663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b="1" dirty="0" smtClean="0"/>
              <a:t>Några helt </a:t>
            </a:r>
            <a:r>
              <a:rPr lang="sv-SE" sz="2800" b="1" u="sng" dirty="0" smtClean="0"/>
              <a:t>öppna</a:t>
            </a:r>
            <a:r>
              <a:rPr lang="sv-SE" sz="2800" b="1" dirty="0" smtClean="0"/>
              <a:t> lager ( = </a:t>
            </a:r>
            <a:r>
              <a:rPr lang="sv-SE" sz="2800" b="1" u="sng" dirty="0" smtClean="0"/>
              <a:t>finns på geodata.se</a:t>
            </a:r>
            <a:r>
              <a:rPr lang="sv-SE" sz="2800" b="1" dirty="0" smtClean="0"/>
              <a:t>):</a:t>
            </a:r>
            <a:endParaRPr lang="sv-SE" sz="2800" dirty="0" smtClean="0"/>
          </a:p>
          <a:p>
            <a:endParaRPr lang="sv-S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/>
              <a:t>Geoteknisk sektorsportal: Borrhål från BGA, Sthlm Stad </a:t>
            </a:r>
            <a:r>
              <a:rPr lang="sv-SE" sz="2000" i="1" dirty="0" smtClean="0"/>
              <a:t>och </a:t>
            </a:r>
            <a:r>
              <a:rPr lang="sv-SE" sz="2000" i="1" dirty="0" err="1"/>
              <a:t>TrV</a:t>
            </a:r>
            <a:r>
              <a:rPr lang="sv-SE" sz="2000" i="1" dirty="0"/>
              <a:t> (ej publik ännu)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 smtClean="0"/>
              <a:t>SGU: jordarter, raviner, skredärr, jordlagerföljd, brunnar, 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 smtClean="0"/>
              <a:t>SGI: Geotekniska undersökningsområden, BGA borrhål, </a:t>
            </a:r>
            <a:r>
              <a:rPr lang="sv-SE" sz="2000" i="1" dirty="0" err="1" smtClean="0"/>
              <a:t>Max_sensitivitet</a:t>
            </a:r>
            <a:r>
              <a:rPr lang="sv-SE" sz="2000" dirty="0" smtClean="0"/>
              <a:t>, </a:t>
            </a:r>
            <a:r>
              <a:rPr lang="sv-SE" sz="2000" dirty="0"/>
              <a:t>S</a:t>
            </a:r>
            <a:r>
              <a:rPr lang="sv-SE" sz="2000" dirty="0" smtClean="0"/>
              <a:t>kreddatabas, Stabilitetsberäkningar GÄU 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/>
              <a:t>MSB: </a:t>
            </a:r>
            <a:r>
              <a:rPr lang="sv-SE" sz="2000" dirty="0" smtClean="0"/>
              <a:t>Översiktlig stabilitetskartering (i </a:t>
            </a:r>
            <a:r>
              <a:rPr lang="sv-SE" sz="2000" dirty="0"/>
              <a:t>3 </a:t>
            </a:r>
            <a:r>
              <a:rPr lang="sv-SE" sz="2000" dirty="0" smtClean="0"/>
              <a:t>stabilitetszoner), Översiktlig översvämningskartering (2 lager)</a:t>
            </a:r>
            <a:endParaRPr lang="sv-S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 smtClean="0"/>
              <a:t>NV: Vattenskyddsområden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 smtClean="0"/>
              <a:t>LM: Fastighetsgränser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 smtClean="0"/>
              <a:t>LST: Miljöfarlig verksamhet, Förorenade områden </a:t>
            </a:r>
          </a:p>
        </p:txBody>
      </p:sp>
    </p:spTree>
    <p:extLst>
      <p:ext uri="{BB962C8B-B14F-4D97-AF65-F5344CB8AC3E}">
        <p14:creationId xmlns:p14="http://schemas.microsoft.com/office/powerpoint/2010/main" val="414928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6887264" cy="6192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86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0" y="476672"/>
            <a:ext cx="8604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 smtClean="0"/>
              <a:t>Teckenförklaring från WMS-en, metadatapost på geodata.se</a:t>
            </a:r>
            <a:endParaRPr lang="sv-SE" sz="24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4320480" cy="55549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628800"/>
            <a:ext cx="6903909" cy="3166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60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0" y="548680"/>
            <a:ext cx="89644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b="1" dirty="0" smtClean="0"/>
              <a:t>Utveckling 1.0.5 </a:t>
            </a:r>
            <a:r>
              <a:rPr lang="sv-SE" sz="2800" b="1" dirty="0" smtClean="0">
                <a:sym typeface="Wingdings" panose="05000000000000000000" pitchFamily="2" charset="2"/>
              </a:rPr>
              <a:t>1.0.6 </a:t>
            </a:r>
          </a:p>
          <a:p>
            <a:r>
              <a:rPr lang="sv-SE" sz="2800" b="1" dirty="0" smtClean="0">
                <a:sym typeface="Wingdings" panose="05000000000000000000" pitchFamily="2" charset="2"/>
              </a:rPr>
              <a:t>(initierat, efter diskussion </a:t>
            </a:r>
            <a:r>
              <a:rPr lang="sv-SE" sz="2800" b="1" dirty="0">
                <a:sym typeface="Wingdings" panose="05000000000000000000" pitchFamily="2" charset="2"/>
              </a:rPr>
              <a:t>m</a:t>
            </a:r>
            <a:r>
              <a:rPr lang="sv-SE" sz="2800" b="1" dirty="0" smtClean="0">
                <a:sym typeface="Wingdings" panose="05000000000000000000" pitchFamily="2" charset="2"/>
              </a:rPr>
              <a:t>ed RTJ 19 dec 14)</a:t>
            </a:r>
            <a:endParaRPr lang="sv-SE" sz="2800" dirty="0"/>
          </a:p>
        </p:txBody>
      </p:sp>
      <p:sp>
        <p:nvSpPr>
          <p:cNvPr id="4" name="Rektangel 3"/>
          <p:cNvSpPr/>
          <p:nvPr/>
        </p:nvSpPr>
        <p:spPr>
          <a:xfrm>
            <a:off x="467544" y="1844824"/>
            <a:ext cx="763284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 smtClean="0"/>
              <a:t>Förbättrad prestanda för tillagda foton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 smtClean="0"/>
              <a:t>Exklusiv visning av fastmark/genomsläpplighet/jordarter (dvs lagren – varandes halvgenomskinliga - skall inte kunna lägga på varandra, ej heller på LM bakgrund färg, och härigenom ge en felaktig ’</a:t>
            </a:r>
            <a:r>
              <a:rPr lang="sv-SE" sz="2000" dirty="0" err="1" smtClean="0"/>
              <a:t>kvasifärgbild</a:t>
            </a:r>
            <a:r>
              <a:rPr lang="sv-SE" sz="2000" dirty="0" smtClean="0"/>
              <a:t>’)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 smtClean="0"/>
              <a:t>Id-pekning i samtliga WMS-er </a:t>
            </a:r>
            <a:r>
              <a:rPr lang="sv-SE" sz="2000" dirty="0" smtClean="0">
                <a:sym typeface="Wingdings" panose="05000000000000000000" pitchFamily="2" charset="2"/>
              </a:rPr>
              <a:t> 1.0.7</a:t>
            </a:r>
            <a:endParaRPr lang="sv-SE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 smtClean="0"/>
              <a:t>Implementering av </a:t>
            </a:r>
            <a:r>
              <a:rPr lang="sv-SE" sz="2000" dirty="0" err="1" smtClean="0"/>
              <a:t>norrpil</a:t>
            </a:r>
            <a:r>
              <a:rPr lang="sv-SE" sz="2000" dirty="0" smtClean="0"/>
              <a:t> – återställ vriden karta till Nord/Syd</a:t>
            </a:r>
            <a:endParaRPr lang="sv-S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 smtClean="0"/>
              <a:t>Flytt </a:t>
            </a:r>
            <a:r>
              <a:rPr lang="sv-SE" sz="2000" dirty="0" smtClean="0"/>
              <a:t>till ny extern </a:t>
            </a:r>
            <a:r>
              <a:rPr lang="sv-SE" sz="2000" dirty="0" smtClean="0"/>
              <a:t>miljö Win2012Server </a:t>
            </a:r>
            <a:r>
              <a:rPr lang="sv-SE" sz="2000" dirty="0" smtClean="0">
                <a:sym typeface="Wingdings" panose="05000000000000000000" pitchFamily="2" charset="2"/>
              </a:rPr>
              <a:t> 1.0.7</a:t>
            </a:r>
            <a:endParaRPr lang="sv-SE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 smtClean="0"/>
              <a:t>Eventuellt 1.0.7: Bookmarks, </a:t>
            </a:r>
            <a:r>
              <a:rPr lang="sv-SE" sz="2000" dirty="0" err="1" smtClean="0"/>
              <a:t>attatch</a:t>
            </a:r>
            <a:r>
              <a:rPr lang="sv-SE" sz="2000" dirty="0" smtClean="0"/>
              <a:t> även </a:t>
            </a:r>
            <a:r>
              <a:rPr lang="sv-SE" sz="2000" dirty="0" err="1" smtClean="0"/>
              <a:t>pdf</a:t>
            </a:r>
            <a:r>
              <a:rPr lang="sv-SE" sz="2000" dirty="0" smtClean="0"/>
              <a:t>, (</a:t>
            </a:r>
            <a:r>
              <a:rPr lang="sv-SE" sz="2000" dirty="0" err="1" smtClean="0"/>
              <a:t>klustring</a:t>
            </a:r>
            <a:r>
              <a:rPr lang="sv-SE" sz="2000" dirty="0" smtClean="0"/>
              <a:t>/’heat </a:t>
            </a:r>
            <a:r>
              <a:rPr lang="sv-SE" sz="2000" dirty="0" err="1" smtClean="0"/>
              <a:t>map</a:t>
            </a:r>
            <a:r>
              <a:rPr lang="sv-SE" sz="2000" dirty="0" smtClean="0"/>
              <a:t>’ av objekt i vissa </a:t>
            </a:r>
            <a:r>
              <a:rPr lang="sv-SE" sz="2000" dirty="0" smtClean="0"/>
              <a:t>lager)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8574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ktangel 17"/>
          <p:cNvSpPr>
            <a:spLocks noChangeArrowheads="1"/>
          </p:cNvSpPr>
          <p:nvPr/>
        </p:nvSpPr>
        <p:spPr bwMode="auto">
          <a:xfrm>
            <a:off x="1763688" y="2610490"/>
            <a:ext cx="43204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sz="2800" b="1" dirty="0" smtClean="0"/>
              <a:t>Teknisk (utvecklings)miljö</a:t>
            </a:r>
            <a:endParaRPr lang="sv-SE" sz="2800" b="1" dirty="0"/>
          </a:p>
        </p:txBody>
      </p:sp>
    </p:spTree>
    <p:extLst>
      <p:ext uri="{BB962C8B-B14F-4D97-AF65-F5344CB8AC3E}">
        <p14:creationId xmlns:p14="http://schemas.microsoft.com/office/powerpoint/2010/main" val="2506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17"/>
          <p:cNvSpPr>
            <a:spLocks noChangeArrowheads="1"/>
          </p:cNvSpPr>
          <p:nvPr/>
        </p:nvSpPr>
        <p:spPr bwMode="auto">
          <a:xfrm>
            <a:off x="246981" y="908720"/>
            <a:ext cx="889248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 smtClean="0"/>
              <a:t>SWECO Sthlm (Martin </a:t>
            </a:r>
            <a:r>
              <a:rPr lang="sv-SE" sz="2000" dirty="0" err="1" smtClean="0"/>
              <a:t>Kalén</a:t>
            </a:r>
            <a:r>
              <a:rPr lang="sv-SE" sz="2000" dirty="0" smtClean="0"/>
              <a:t>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 smtClean="0"/>
              <a:t>”</a:t>
            </a:r>
            <a:r>
              <a:rPr lang="sv-SE" sz="2000" dirty="0" err="1" smtClean="0"/>
              <a:t>SGIMap</a:t>
            </a:r>
            <a:r>
              <a:rPr lang="sv-SE" sz="2000" dirty="0" smtClean="0"/>
              <a:t>” bygger på ”</a:t>
            </a:r>
            <a:r>
              <a:rPr lang="sv-SE" sz="2000" dirty="0" err="1" smtClean="0"/>
              <a:t>SWECOMap</a:t>
            </a:r>
            <a:r>
              <a:rPr lang="sv-SE" sz="2000" dirty="0" smtClean="0"/>
              <a:t>” (</a:t>
            </a:r>
            <a:r>
              <a:rPr lang="sv-SE" sz="2000" dirty="0" err="1" smtClean="0"/>
              <a:t>Hartell</a:t>
            </a:r>
            <a:r>
              <a:rPr lang="sv-SE" sz="20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 err="1" smtClean="0"/>
              <a:t>Versionhanteras</a:t>
            </a:r>
            <a:r>
              <a:rPr lang="sv-SE" sz="2000" dirty="0" smtClean="0"/>
              <a:t> i </a:t>
            </a:r>
            <a:r>
              <a:rPr lang="sv-SE" sz="2000" dirty="0" err="1" smtClean="0"/>
              <a:t>GitHub</a:t>
            </a:r>
            <a:r>
              <a:rPr lang="sv-SE" sz="2000" dirty="0" smtClean="0"/>
              <a:t> av SWECO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 smtClean="0"/>
              <a:t>Komponenter/teknisk dokumentation </a:t>
            </a:r>
            <a:r>
              <a:rPr lang="sv-SE" sz="2000" dirty="0" smtClean="0">
                <a:hlinkClick r:id="rId2"/>
              </a:rPr>
              <a:t>http</a:t>
            </a:r>
            <a:r>
              <a:rPr lang="sv-SE" sz="2000" dirty="0">
                <a:hlinkClick r:id="rId2"/>
              </a:rPr>
              <a:t>://bga.swedgeo.se/maptest/doc</a:t>
            </a:r>
            <a:r>
              <a:rPr lang="sv-SE" sz="2000" dirty="0" smtClean="0">
                <a:hlinkClick r:id="rId2"/>
              </a:rPr>
              <a:t>/</a:t>
            </a:r>
            <a:r>
              <a:rPr lang="sv-SE" sz="2000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 smtClean="0"/>
              <a:t>Plattformen för alla kommande SGI-applikationer. </a:t>
            </a:r>
            <a:r>
              <a:rPr lang="sv-SE" sz="2000" dirty="0" err="1" smtClean="0"/>
              <a:t>Sweco</a:t>
            </a:r>
            <a:r>
              <a:rPr lang="sv-SE" sz="2000" dirty="0" smtClean="0"/>
              <a:t>/Meridium vann upphandling om nytt CMS (</a:t>
            </a:r>
            <a:r>
              <a:rPr lang="sv-SE" sz="2000" dirty="0" err="1" smtClean="0"/>
              <a:t>EpiServer</a:t>
            </a:r>
            <a:r>
              <a:rPr lang="sv-SE" sz="2000" dirty="0" smtClean="0"/>
              <a:t>)/och kartstöd. SGI nya utsida lanseras maj 15.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 smtClean="0"/>
              <a:t>I utvecklingsmiljö kan CSS mm styras. Efter körning paketeras en distribution, som flyttas till extern webbserver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 smtClean="0"/>
              <a:t>Innehåll (WMS, WFS), utseende mm konfigureras i  </a:t>
            </a:r>
            <a:r>
              <a:rPr lang="sv-SE" sz="2000" dirty="0" err="1" smtClean="0"/>
              <a:t>GeoJSON</a:t>
            </a:r>
            <a:r>
              <a:rPr lang="sv-SE" sz="2000" dirty="0" smtClean="0"/>
              <a:t>-</a:t>
            </a:r>
            <a:r>
              <a:rPr lang="sv-SE" sz="2000" dirty="0" err="1" smtClean="0"/>
              <a:t>config</a:t>
            </a:r>
            <a:r>
              <a:rPr lang="sv-SE" sz="2000" dirty="0" smtClean="0"/>
              <a:t>-filer.</a:t>
            </a: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343427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2696"/>
            <a:ext cx="8995545" cy="48965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18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0" y="476672"/>
            <a:ext cx="3449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/>
              <a:t>Exempel </a:t>
            </a:r>
            <a:r>
              <a:rPr lang="sv-SE" dirty="0" err="1" smtClean="0"/>
              <a:t>GeoJSON-config</a:t>
            </a:r>
            <a:r>
              <a:rPr lang="sv-SE" dirty="0" smtClean="0"/>
              <a:t>, en WMS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90"/>
          <a:stretch/>
        </p:blipFill>
        <p:spPr bwMode="auto">
          <a:xfrm>
            <a:off x="0" y="1194536"/>
            <a:ext cx="9118873" cy="38292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ktangel 17"/>
          <p:cNvSpPr>
            <a:spLocks noChangeArrowheads="1"/>
          </p:cNvSpPr>
          <p:nvPr/>
        </p:nvSpPr>
        <p:spPr bwMode="auto">
          <a:xfrm>
            <a:off x="971600" y="2610490"/>
            <a:ext cx="65527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sz="2800" b="1" dirty="0" smtClean="0"/>
              <a:t>Demo </a:t>
            </a:r>
            <a:r>
              <a:rPr lang="sv-SE" sz="2800" b="1" dirty="0"/>
              <a:t>körs från </a:t>
            </a:r>
            <a:r>
              <a:rPr lang="sv-SE" sz="2800" b="1" dirty="0">
                <a:hlinkClick r:id="rId2"/>
              </a:rPr>
              <a:t>http://gis.swedgeo.se/rtj</a:t>
            </a:r>
            <a:r>
              <a:rPr lang="sv-SE" sz="2800" b="1" dirty="0" smtClean="0">
                <a:hlinkClick r:id="rId2"/>
              </a:rPr>
              <a:t>/</a:t>
            </a:r>
            <a:r>
              <a:rPr lang="sv-SE" sz="2800" b="1" dirty="0" smtClean="0"/>
              <a:t> </a:t>
            </a:r>
            <a:endParaRPr lang="sv-SE" sz="2800" b="1" dirty="0"/>
          </a:p>
        </p:txBody>
      </p:sp>
    </p:spTree>
    <p:extLst>
      <p:ext uri="{BB962C8B-B14F-4D97-AF65-F5344CB8AC3E}">
        <p14:creationId xmlns:p14="http://schemas.microsoft.com/office/powerpoint/2010/main" val="162257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8582025" cy="54748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4" name="Rektangel 17"/>
          <p:cNvSpPr>
            <a:spLocks noChangeArrowheads="1"/>
          </p:cNvSpPr>
          <p:nvPr/>
        </p:nvSpPr>
        <p:spPr bwMode="auto">
          <a:xfrm>
            <a:off x="0" y="477838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sz="2800" b="1" dirty="0" smtClean="0"/>
              <a:t>RTJ </a:t>
            </a:r>
            <a:r>
              <a:rPr lang="sv-SE" sz="2800" b="1" dirty="0" smtClean="0"/>
              <a:t>FÄLT 1.0.5</a:t>
            </a:r>
            <a:endParaRPr lang="sv-SE" sz="2800" b="1" dirty="0"/>
          </a:p>
        </p:txBody>
      </p:sp>
      <p:sp>
        <p:nvSpPr>
          <p:cNvPr id="2" name="textruta 1"/>
          <p:cNvSpPr txBox="1"/>
          <p:nvPr/>
        </p:nvSpPr>
        <p:spPr>
          <a:xfrm>
            <a:off x="4572000" y="2996951"/>
            <a:ext cx="3960440" cy="175432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Responsiv design, anpassar sig till PC, iPad, Android, mobiltelefon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GPS-stöd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CSS-styrd grafisk profil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HTML5/OpenLayers3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Versionshanterad utvecklingsmiljö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9360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346" y="2780928"/>
            <a:ext cx="3187376" cy="30881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ktangel 1"/>
          <p:cNvSpPr/>
          <p:nvPr/>
        </p:nvSpPr>
        <p:spPr>
          <a:xfrm>
            <a:off x="5771052" y="5869112"/>
            <a:ext cx="269817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000" dirty="0" smtClean="0"/>
              <a:t>Mark-genomsläpplighet; GEOSTAB fokusområde</a:t>
            </a:r>
            <a:endParaRPr lang="sv-SE" sz="1000" dirty="0"/>
          </a:p>
        </p:txBody>
      </p:sp>
      <p:grpSp>
        <p:nvGrpSpPr>
          <p:cNvPr id="7" name="Grupp 6"/>
          <p:cNvGrpSpPr/>
          <p:nvPr/>
        </p:nvGrpSpPr>
        <p:grpSpPr>
          <a:xfrm>
            <a:off x="179511" y="623342"/>
            <a:ext cx="5328593" cy="5973398"/>
            <a:chOff x="179511" y="623342"/>
            <a:chExt cx="5328593" cy="5973398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1" y="623342"/>
              <a:ext cx="5328593" cy="597339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4" name="textruta 3"/>
            <p:cNvSpPr txBox="1"/>
            <p:nvPr/>
          </p:nvSpPr>
          <p:spPr>
            <a:xfrm>
              <a:off x="899592" y="5044534"/>
              <a:ext cx="5645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b="1" dirty="0" smtClean="0">
                  <a:solidFill>
                    <a:srgbClr val="FF0000"/>
                  </a:solidFill>
                </a:rPr>
                <a:t>GPS</a:t>
              </a:r>
              <a:endParaRPr lang="sv-SE" b="1" dirty="0">
                <a:solidFill>
                  <a:srgbClr val="FF0000"/>
                </a:solidFill>
              </a:endParaRPr>
            </a:p>
          </p:txBody>
        </p:sp>
        <p:cxnSp>
          <p:nvCxnSpPr>
            <p:cNvPr id="6" name="Vinklad  5"/>
            <p:cNvCxnSpPr>
              <a:stCxn id="4" idx="2"/>
            </p:cNvCxnSpPr>
            <p:nvPr/>
          </p:nvCxnSpPr>
          <p:spPr>
            <a:xfrm rot="5400000">
              <a:off x="773030" y="5324405"/>
              <a:ext cx="319390" cy="498313"/>
            </a:xfrm>
            <a:prstGeom prst="bentConnector2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824" y="1124744"/>
              <a:ext cx="2386407" cy="4680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extruta 2"/>
          <p:cNvSpPr txBox="1"/>
          <p:nvPr/>
        </p:nvSpPr>
        <p:spPr>
          <a:xfrm>
            <a:off x="4644008" y="1484784"/>
            <a:ext cx="4324714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1 editerbart punktlager RTJ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1 </a:t>
            </a:r>
            <a:r>
              <a:rPr lang="sv-SE" dirty="0"/>
              <a:t>läsbart ytlager </a:t>
            </a:r>
            <a:r>
              <a:rPr lang="sv-SE" dirty="0" smtClean="0"/>
              <a:t>GEOSTAB ’fokusområde’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2 nyutvecklade temalager från </a:t>
            </a:r>
            <a:r>
              <a:rPr lang="sv-SE" dirty="0" smtClean="0"/>
              <a:t>SGU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0338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7" y="620688"/>
            <a:ext cx="3000375" cy="3362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620688"/>
            <a:ext cx="5791200" cy="437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ruta 3"/>
          <p:cNvSpPr txBox="1"/>
          <p:nvPr/>
        </p:nvSpPr>
        <p:spPr>
          <a:xfrm>
            <a:off x="2411760" y="5229200"/>
            <a:ext cx="5040560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 smtClean="0"/>
              <a:t>Snabb ansättning av GPS-punkt, skriv signatur och fritext, ta bild med iPad/Android och bifoga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4237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63" y="1347788"/>
            <a:ext cx="5934075" cy="4162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ruta 2"/>
          <p:cNvSpPr txBox="1"/>
          <p:nvPr/>
        </p:nvSpPr>
        <p:spPr>
          <a:xfrm>
            <a:off x="1043608" y="5761265"/>
            <a:ext cx="6984776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 smtClean="0"/>
              <a:t>Se GEOSTAB-experts analys, rekommendation/utlåtande, fokusområde </a:t>
            </a:r>
          </a:p>
          <a:p>
            <a:r>
              <a:rPr lang="sv-SE" dirty="0" smtClean="0"/>
              <a:t>- denna yta skapas i GEOSTAB-applikationen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2231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0" y="476672"/>
            <a:ext cx="86044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b="1" dirty="0" smtClean="0"/>
              <a:t>RTJ fält version 1.0.5 </a:t>
            </a:r>
            <a:endParaRPr lang="sv-SE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2324100" cy="495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18"/>
          <a:stretch/>
        </p:blipFill>
        <p:spPr bwMode="auto">
          <a:xfrm>
            <a:off x="2843808" y="1271489"/>
            <a:ext cx="1957387" cy="3590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ruta 6"/>
          <p:cNvSpPr txBox="1"/>
          <p:nvPr/>
        </p:nvSpPr>
        <p:spPr>
          <a:xfrm>
            <a:off x="5220072" y="1290539"/>
            <a:ext cx="3779912" cy="489364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v-SE" sz="1200" b="1" dirty="0" smtClean="0"/>
              <a:t>Olika sätt att påföra (och flytta/ta bort) en punkt </a:t>
            </a:r>
            <a:r>
              <a:rPr lang="sv-SE" sz="1200" dirty="0" smtClean="0"/>
              <a:t>:</a:t>
            </a:r>
          </a:p>
          <a:p>
            <a:endParaRPr lang="sv-SE" sz="1200" dirty="0" smtClean="0"/>
          </a:p>
          <a:p>
            <a:r>
              <a:rPr lang="sv-SE" sz="1200" dirty="0" smtClean="0"/>
              <a:t>1.PUNKT VID POSITION  - Välj detta verktyg. GPS slås på tillfälligt, en ny punkt sätts vid denna position och attributformuläret kommer upp för ifyllnad.</a:t>
            </a:r>
          </a:p>
          <a:p>
            <a:endParaRPr lang="sv-SE" sz="1200" dirty="0"/>
          </a:p>
          <a:p>
            <a:r>
              <a:rPr lang="sv-SE" sz="1200" dirty="0" smtClean="0"/>
              <a:t>2.SÄTT PUNKT - Välj detta verktyg, placera ut punkt fritt med klick i </a:t>
            </a:r>
            <a:r>
              <a:rPr lang="sv-SE" sz="1200" dirty="0"/>
              <a:t>kartan, attributformuläret kommer upp för </a:t>
            </a:r>
            <a:r>
              <a:rPr lang="sv-SE" sz="1200" dirty="0" smtClean="0"/>
              <a:t>ifyllnad. Glöm inte att växla tillbaka verktygen till Navigera.   </a:t>
            </a:r>
          </a:p>
          <a:p>
            <a:endParaRPr lang="sv-SE" sz="1200" dirty="0"/>
          </a:p>
          <a:p>
            <a:r>
              <a:rPr lang="sv-SE" sz="1200" dirty="0" smtClean="0"/>
              <a:t>FLYTTA PUNKT - Välj detta verktyg, markera därefter befintlig (lila) punkt i kartan (som då markeras röd för vald). Dra punkten till annan plats och ”klicka loss” genom att peka i kartan – den röda markeringen släpper och den nu flyttade punkten blir lila. Glöm inte ställa tillbaka verktyget till ”NAVIGERA”.</a:t>
            </a:r>
          </a:p>
          <a:p>
            <a:endParaRPr lang="sv-SE" sz="1200" dirty="0"/>
          </a:p>
          <a:p>
            <a:r>
              <a:rPr lang="sv-SE" sz="1200" dirty="0" smtClean="0"/>
              <a:t>TA BORT MARKERAT. Markera först lila punkt (med default-verktyget NAVIGERA aktivt). Punkten grönmarkeras och attributformuläret kommer upp (man kan då redigera dessa attribut) eller välja verktyget </a:t>
            </a:r>
            <a:r>
              <a:rPr lang="sv-SE" sz="1200" dirty="0"/>
              <a:t>TA BORT </a:t>
            </a:r>
            <a:r>
              <a:rPr lang="sv-SE" sz="1200" dirty="0" smtClean="0"/>
              <a:t>MARKERAT, som då tar bort punkten helt. </a:t>
            </a:r>
          </a:p>
          <a:p>
            <a:endParaRPr lang="sv-SE" sz="1200" dirty="0"/>
          </a:p>
          <a:p>
            <a:endParaRPr lang="sv-SE" sz="1200" dirty="0"/>
          </a:p>
        </p:txBody>
      </p:sp>
      <p:cxnSp>
        <p:nvCxnSpPr>
          <p:cNvPr id="4" name="Rak pil 3"/>
          <p:cNvCxnSpPr/>
          <p:nvPr/>
        </p:nvCxnSpPr>
        <p:spPr>
          <a:xfrm flipH="1">
            <a:off x="3203848" y="1988840"/>
            <a:ext cx="2016224" cy="10081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pil 9"/>
          <p:cNvCxnSpPr/>
          <p:nvPr/>
        </p:nvCxnSpPr>
        <p:spPr>
          <a:xfrm flipH="1">
            <a:off x="3275856" y="2708920"/>
            <a:ext cx="1944216" cy="6480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pil 13"/>
          <p:cNvCxnSpPr/>
          <p:nvPr/>
        </p:nvCxnSpPr>
        <p:spPr>
          <a:xfrm flipH="1">
            <a:off x="3275856" y="3573016"/>
            <a:ext cx="1957164" cy="1722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pil 15"/>
          <p:cNvCxnSpPr/>
          <p:nvPr/>
        </p:nvCxnSpPr>
        <p:spPr>
          <a:xfrm flipH="1" flipV="1">
            <a:off x="3203848" y="4149080"/>
            <a:ext cx="2033736" cy="71333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103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01058"/>
            <a:ext cx="8928992" cy="52931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ktangel 17"/>
          <p:cNvSpPr>
            <a:spLocks noChangeArrowheads="1"/>
          </p:cNvSpPr>
          <p:nvPr/>
        </p:nvSpPr>
        <p:spPr bwMode="auto">
          <a:xfrm>
            <a:off x="0" y="477838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sz="2800" b="1" dirty="0" smtClean="0"/>
              <a:t>GEOSTAB 1.0.5</a:t>
            </a:r>
            <a:endParaRPr lang="sv-SE" sz="2800" b="1" dirty="0" smtClean="0"/>
          </a:p>
        </p:txBody>
      </p:sp>
      <p:sp>
        <p:nvSpPr>
          <p:cNvPr id="5" name="textruta 4"/>
          <p:cNvSpPr txBox="1"/>
          <p:nvPr/>
        </p:nvSpPr>
        <p:spPr>
          <a:xfrm>
            <a:off x="1187624" y="5197842"/>
            <a:ext cx="496855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 smtClean="0"/>
              <a:t>Samma plattform som RTJ FÄLT men med fler lager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4020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17"/>
          <p:cNvSpPr>
            <a:spLocks noChangeArrowheads="1"/>
          </p:cNvSpPr>
          <p:nvPr/>
        </p:nvSpPr>
        <p:spPr bwMode="auto">
          <a:xfrm>
            <a:off x="0" y="477838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sz="2800" b="1" dirty="0" smtClean="0"/>
              <a:t>GEOSTAB med ett antal lager påslagna</a:t>
            </a:r>
            <a:endParaRPr lang="sv-SE" sz="24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17"/>
          <a:stretch/>
        </p:blipFill>
        <p:spPr bwMode="auto">
          <a:xfrm>
            <a:off x="122107" y="1017446"/>
            <a:ext cx="8337059" cy="55078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0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1557</TotalTime>
  <Words>625</Words>
  <Application>Microsoft Office PowerPoint</Application>
  <PresentationFormat>Bildspel på skärmen (4:3)</PresentationFormat>
  <Paragraphs>97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17</vt:i4>
      </vt:variant>
    </vt:vector>
  </HeadingPairs>
  <TitlesOfParts>
    <vt:vector size="18" baseType="lpstr"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Statens Geotekniska 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Mats Öberg</dc:creator>
  <cp:lastModifiedBy>Mats Öberg</cp:lastModifiedBy>
  <cp:revision>236</cp:revision>
  <cp:lastPrinted>2013-06-27T09:47:24Z</cp:lastPrinted>
  <dcterms:created xsi:type="dcterms:W3CDTF">2013-06-26T10:22:31Z</dcterms:created>
  <dcterms:modified xsi:type="dcterms:W3CDTF">2015-02-19T17:34:51Z</dcterms:modified>
</cp:coreProperties>
</file>