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49" r:id="rId2"/>
  </p:sldMasterIdLst>
  <p:notesMasterIdLst>
    <p:notesMasterId r:id="rId20"/>
  </p:notesMasterIdLst>
  <p:handoutMasterIdLst>
    <p:handoutMasterId r:id="rId21"/>
  </p:handoutMasterIdLst>
  <p:sldIdLst>
    <p:sldId id="277" r:id="rId3"/>
    <p:sldId id="291" r:id="rId4"/>
    <p:sldId id="292" r:id="rId5"/>
    <p:sldId id="278" r:id="rId6"/>
    <p:sldId id="279" r:id="rId7"/>
    <p:sldId id="280" r:id="rId8"/>
    <p:sldId id="281" r:id="rId9"/>
    <p:sldId id="288" r:id="rId10"/>
    <p:sldId id="282" r:id="rId11"/>
    <p:sldId id="287" r:id="rId12"/>
    <p:sldId id="283" r:id="rId13"/>
    <p:sldId id="284" r:id="rId14"/>
    <p:sldId id="285" r:id="rId15"/>
    <p:sldId id="286" r:id="rId16"/>
    <p:sldId id="290" r:id="rId17"/>
    <p:sldId id="293" r:id="rId18"/>
    <p:sldId id="294" r:id="rId19"/>
  </p:sldIdLst>
  <p:sldSz cx="9144000" cy="6858000" type="screen4x3"/>
  <p:notesSz cx="6797675" cy="9928225"/>
  <p:defaultTextStyle>
    <a:defPPr>
      <a:defRPr lang="sv-SE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F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766" autoAdjust="0"/>
    <p:restoredTop sz="94660"/>
  </p:normalViewPr>
  <p:slideViewPr>
    <p:cSldViewPr snapToGrid="0" snapToObjects="1">
      <p:cViewPr>
        <p:scale>
          <a:sx n="100" d="100"/>
          <a:sy n="100" d="100"/>
        </p:scale>
        <p:origin x="-1704" y="-4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8" d="100"/>
          <a:sy n="88" d="100"/>
        </p:scale>
        <p:origin x="-3150" y="-102"/>
      </p:cViewPr>
      <p:guideLst>
        <p:guide orient="horz" pos="3127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958" cy="496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994" tIns="46497" rIns="92994" bIns="46497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098" y="0"/>
            <a:ext cx="2944958" cy="496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994" tIns="46497" rIns="92994" bIns="4649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0041"/>
            <a:ext cx="2944958" cy="496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994" tIns="46497" rIns="92994" bIns="46497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098" y="9430041"/>
            <a:ext cx="2944958" cy="496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994" tIns="46497" rIns="92994" bIns="4649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25363E5-90A2-49D5-934C-6990BAAE8404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496896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958" cy="496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994" tIns="46497" rIns="92994" bIns="46497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098" y="0"/>
            <a:ext cx="2944958" cy="496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994" tIns="46497" rIns="92994" bIns="4649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4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606" y="4715827"/>
            <a:ext cx="5438464" cy="4467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994" tIns="46497" rIns="92994" bIns="464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noProof="0" smtClean="0"/>
              <a:t>Klicka här för att ändra format på bakgrundstexten</a:t>
            </a:r>
          </a:p>
          <a:p>
            <a:pPr lvl="1"/>
            <a:r>
              <a:rPr lang="sv-SE" noProof="0" smtClean="0"/>
              <a:t>Nivå två</a:t>
            </a:r>
          </a:p>
          <a:p>
            <a:pPr lvl="2"/>
            <a:r>
              <a:rPr lang="sv-SE" noProof="0" smtClean="0"/>
              <a:t>Nivå tre</a:t>
            </a:r>
          </a:p>
          <a:p>
            <a:pPr lvl="3"/>
            <a:r>
              <a:rPr lang="sv-SE" noProof="0" smtClean="0"/>
              <a:t>Nivå fyra</a:t>
            </a:r>
          </a:p>
          <a:p>
            <a:pPr lvl="4"/>
            <a:r>
              <a:rPr lang="sv-SE" noProof="0" smtClean="0"/>
              <a:t>Nivå fem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0041"/>
            <a:ext cx="2944958" cy="496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994" tIns="46497" rIns="92994" bIns="46497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098" y="9430041"/>
            <a:ext cx="2944958" cy="496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994" tIns="46497" rIns="92994" bIns="4649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FAF1FCE-4DBD-4CE7-84EA-59B16E37562E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696254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AF1FCE-4DBD-4CE7-84EA-59B16E37562E}" type="slidenum">
              <a:rPr lang="sv-SE" smtClean="0"/>
              <a:pPr>
                <a:defRPr/>
              </a:pPr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339054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AF1FCE-4DBD-4CE7-84EA-59B16E37562E}" type="slidenum">
              <a:rPr lang="sv-SE" smtClean="0"/>
              <a:pPr>
                <a:defRPr/>
              </a:pPr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339054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AF1FCE-4DBD-4CE7-84EA-59B16E37562E}" type="slidenum">
              <a:rPr lang="sv-SE" smtClean="0"/>
              <a:pPr>
                <a:defRPr/>
              </a:pPr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339054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65753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9290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351105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18368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637912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480594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32572244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36225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996932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861857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05895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65775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7437944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 smtClean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6065299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352389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666170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1526280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714744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221762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97473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8820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3506087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 smtClean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051438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1" descr="förslag sid 1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154" r="14476" b="464"/>
          <a:stretch>
            <a:fillRect/>
          </a:stretch>
        </p:blipFill>
        <p:spPr bwMode="auto">
          <a:xfrm>
            <a:off x="0" y="0"/>
            <a:ext cx="914400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34"/>
          <p:cNvSpPr txBox="1">
            <a:spLocks noChangeArrowheads="1"/>
          </p:cNvSpPr>
          <p:nvPr userDrawn="1"/>
        </p:nvSpPr>
        <p:spPr bwMode="auto">
          <a:xfrm>
            <a:off x="5176838" y="4565650"/>
            <a:ext cx="1971675" cy="220663"/>
          </a:xfrm>
          <a:prstGeom prst="rect">
            <a:avLst/>
          </a:prstGeom>
          <a:ln>
            <a:noFill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5782" tIns="47891" rIns="95782" bIns="47891">
            <a:spAutoFit/>
          </a:bodyPr>
          <a:lstStyle>
            <a:lvl1pPr defTabSz="957263">
              <a:defRPr>
                <a:solidFill>
                  <a:schemeClr val="tx1"/>
                </a:solidFill>
                <a:latin typeface="Arial" charset="0"/>
              </a:defRPr>
            </a:lvl1pPr>
            <a:lvl2pPr marL="479425" defTabSz="957263">
              <a:defRPr>
                <a:solidFill>
                  <a:schemeClr val="tx1"/>
                </a:solidFill>
                <a:latin typeface="Arial" charset="0"/>
              </a:defRPr>
            </a:lvl2pPr>
            <a:lvl3pPr marL="957263" defTabSz="957263">
              <a:defRPr>
                <a:solidFill>
                  <a:schemeClr val="tx1"/>
                </a:solidFill>
                <a:latin typeface="Arial" charset="0"/>
              </a:defRPr>
            </a:lvl3pPr>
            <a:lvl4pPr marL="1436688" defTabSz="957263">
              <a:defRPr>
                <a:solidFill>
                  <a:schemeClr val="tx1"/>
                </a:solidFill>
                <a:latin typeface="Arial" charset="0"/>
              </a:defRPr>
            </a:lvl4pPr>
            <a:lvl5pPr marL="1916113" defTabSz="957263">
              <a:defRPr>
                <a:solidFill>
                  <a:schemeClr val="tx1"/>
                </a:solidFill>
                <a:latin typeface="Arial" charset="0"/>
              </a:defRPr>
            </a:lvl5pPr>
            <a:lvl6pPr marL="2373313"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30513"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287713"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44913"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sv-SE" sz="800" u="sng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</a:endParaRPr>
          </a:p>
        </p:txBody>
      </p:sp>
      <p:sp>
        <p:nvSpPr>
          <p:cNvPr id="6" name="Text Box 35"/>
          <p:cNvSpPr txBox="1">
            <a:spLocks noChangeArrowheads="1"/>
          </p:cNvSpPr>
          <p:nvPr userDrawn="1"/>
        </p:nvSpPr>
        <p:spPr bwMode="auto">
          <a:xfrm>
            <a:off x="8083550" y="1012825"/>
            <a:ext cx="32702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957263">
              <a:defRPr>
                <a:solidFill>
                  <a:schemeClr val="tx1"/>
                </a:solidFill>
                <a:latin typeface="Arial" charset="0"/>
              </a:defRPr>
            </a:lvl1pPr>
            <a:lvl2pPr defTabSz="957263">
              <a:defRPr>
                <a:solidFill>
                  <a:schemeClr val="tx1"/>
                </a:solidFill>
                <a:latin typeface="Arial" charset="0"/>
              </a:defRPr>
            </a:lvl2pPr>
            <a:lvl3pPr defTabSz="957263">
              <a:defRPr>
                <a:solidFill>
                  <a:schemeClr val="tx1"/>
                </a:solidFill>
                <a:latin typeface="Arial" charset="0"/>
              </a:defRPr>
            </a:lvl3pPr>
            <a:lvl4pPr defTabSz="957263">
              <a:defRPr>
                <a:solidFill>
                  <a:schemeClr val="tx1"/>
                </a:solidFill>
                <a:latin typeface="Arial" charset="0"/>
              </a:defRPr>
            </a:lvl4pPr>
            <a:lvl5pPr defTabSz="957263">
              <a:defRPr>
                <a:solidFill>
                  <a:schemeClr val="tx1"/>
                </a:solidFill>
                <a:latin typeface="Arial" charset="0"/>
              </a:defRPr>
            </a:lvl5pPr>
            <a:lvl6pPr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fld id="{2C73D0DB-0D8E-4E32-A075-F8D697A0736D}" type="slidenum">
              <a:rPr lang="sv-SE" sz="1000">
                <a:solidFill>
                  <a:schemeClr val="bg1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sv-SE" sz="1000" dirty="0">
              <a:solidFill>
                <a:schemeClr val="bg1"/>
              </a:solidFill>
            </a:endParaRPr>
          </a:p>
        </p:txBody>
      </p:sp>
      <p:sp>
        <p:nvSpPr>
          <p:cNvPr id="2" name="Rektangel 1"/>
          <p:cNvSpPr/>
          <p:nvPr userDrawn="1"/>
        </p:nvSpPr>
        <p:spPr>
          <a:xfrm>
            <a:off x="8771782" y="3969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C94B0683-8D09-4B51-B5A0-D220E32CF7B0}" type="slidenum">
              <a:rPr lang="sv-SE" sz="1200" baseline="0" smtClean="0">
                <a:solidFill>
                  <a:schemeClr val="bg1"/>
                </a:solidFill>
              </a:rPr>
              <a:pPr/>
              <a:t>‹#›</a:t>
            </a:fld>
            <a:endParaRPr lang="en-US" sz="1200" baseline="0" dirty="0"/>
          </a:p>
        </p:txBody>
      </p:sp>
      <p:sp>
        <p:nvSpPr>
          <p:cNvPr id="3" name="textruta 2"/>
          <p:cNvSpPr txBox="1"/>
          <p:nvPr userDrawn="1"/>
        </p:nvSpPr>
        <p:spPr>
          <a:xfrm>
            <a:off x="7148513" y="6642556"/>
            <a:ext cx="199548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800" dirty="0" smtClean="0">
                <a:solidFill>
                  <a:srgbClr val="0000FF"/>
                </a:solidFill>
              </a:rPr>
              <a:t>mats.oberg@swedgeo.se/2014-09-12</a:t>
            </a:r>
            <a:endParaRPr lang="en-US" sz="800" dirty="0">
              <a:solidFill>
                <a:srgbClr val="0000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4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 userDrawn="1"/>
        </p:nvSpPr>
        <p:spPr bwMode="auto">
          <a:xfrm>
            <a:off x="7250113" y="6643688"/>
            <a:ext cx="1893887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sv-SE" sz="800" smtClean="0">
                <a:solidFill>
                  <a:schemeClr val="accent2"/>
                </a:solidFill>
              </a:rPr>
              <a:t>mats.oberg@swedgeo.se/2012-08-15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bitly.com/1hUVuMa" TargetMode="Externa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gis.swedgeo.se/stranderosion/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openxmlformats.org/officeDocument/2006/relationships/hyperlink" Target="http://www.swedgeo.se/upload/publikationer/Varia/pdf/SGI-V641.pdf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/>
          <p:cNvSpPr txBox="1"/>
          <p:nvPr/>
        </p:nvSpPr>
        <p:spPr>
          <a:xfrm>
            <a:off x="131373" y="768461"/>
            <a:ext cx="507880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200" b="1" dirty="0" smtClean="0"/>
              <a:t>GIS-metodik för sårbarhetskartering stranderosion = Erosionsindex    </a:t>
            </a:r>
            <a:endParaRPr lang="en-US" sz="3200" b="1" dirty="0"/>
          </a:p>
        </p:txBody>
      </p:sp>
      <p:pic>
        <p:nvPicPr>
          <p:cNvPr id="5" name="Bildobjekt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768461"/>
            <a:ext cx="3505200" cy="56698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6" name="textruta 5"/>
          <p:cNvSpPr txBox="1"/>
          <p:nvPr/>
        </p:nvSpPr>
        <p:spPr>
          <a:xfrm>
            <a:off x="131373" y="6040492"/>
            <a:ext cx="34786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b="1" dirty="0" smtClean="0">
                <a:solidFill>
                  <a:srgbClr val="FF0000"/>
                </a:solidFill>
              </a:rPr>
              <a:t>Mats Öberg/GIS-arkitekt/SGI </a:t>
            </a:r>
          </a:p>
          <a:p>
            <a:r>
              <a:rPr lang="sv-SE" sz="1200" b="1" dirty="0" smtClean="0">
                <a:solidFill>
                  <a:srgbClr val="FF0000"/>
                </a:solidFill>
              </a:rPr>
              <a:t>Presentation ESRI Användarkonferens 2014 </a:t>
            </a:r>
          </a:p>
          <a:p>
            <a:r>
              <a:rPr lang="sv-SE" sz="1200" b="1" dirty="0" smtClean="0">
                <a:solidFill>
                  <a:srgbClr val="FF0000"/>
                </a:solidFill>
              </a:rPr>
              <a:t>2014-09-17</a:t>
            </a:r>
            <a:endParaRPr lang="en-US" sz="1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ruta 4"/>
          <p:cNvSpPr txBox="1"/>
          <p:nvPr/>
        </p:nvSpPr>
        <p:spPr>
          <a:xfrm>
            <a:off x="0" y="435394"/>
            <a:ext cx="8972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b="1" dirty="0" smtClean="0"/>
              <a:t>”Särskilda utmaningar”</a:t>
            </a:r>
          </a:p>
          <a:p>
            <a:endParaRPr lang="sv-SE" sz="2800" b="1" dirty="0"/>
          </a:p>
        </p:txBody>
      </p:sp>
      <p:sp>
        <p:nvSpPr>
          <p:cNvPr id="2" name="Rektangel 1"/>
          <p:cNvSpPr/>
          <p:nvPr/>
        </p:nvSpPr>
        <p:spPr>
          <a:xfrm>
            <a:off x="114300" y="900917"/>
            <a:ext cx="90297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 dirty="0"/>
              <a:t>Exempel på parameterar där det fungerar GIS-tekniskt men där resultatet kan uppfattas som svårt att ta till sig/förstå </a:t>
            </a:r>
            <a:r>
              <a:rPr lang="sv-SE" sz="2400" dirty="0" smtClean="0"/>
              <a:t>inne-börden av (dessa har därför inte tagits med i </a:t>
            </a:r>
            <a:r>
              <a:rPr lang="sv-SE" sz="2400" dirty="0" err="1" smtClean="0"/>
              <a:t>rasterproces-seringen</a:t>
            </a:r>
            <a:r>
              <a:rPr lang="sv-SE" sz="2400" dirty="0" smtClean="0"/>
              <a:t>). Vissa har plottats som objekt/</a:t>
            </a:r>
            <a:r>
              <a:rPr lang="sv-SE" sz="2400" dirty="0" err="1" smtClean="0"/>
              <a:t>overlays</a:t>
            </a:r>
            <a:r>
              <a:rPr lang="sv-SE" sz="2400" dirty="0" smtClean="0"/>
              <a:t>.</a:t>
            </a:r>
            <a:endParaRPr lang="en-US" sz="2400" dirty="0"/>
          </a:p>
        </p:txBody>
      </p:sp>
      <p:sp>
        <p:nvSpPr>
          <p:cNvPr id="4" name="textruta 3"/>
          <p:cNvSpPr txBox="1"/>
          <p:nvPr/>
        </p:nvSpPr>
        <p:spPr>
          <a:xfrm>
            <a:off x="114300" y="4595053"/>
            <a:ext cx="405765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CC4 – pågående erosion </a:t>
            </a:r>
          </a:p>
          <a:p>
            <a:r>
              <a:rPr lang="sv-SE" dirty="0" smtClean="0"/>
              <a:t>CC5 </a:t>
            </a:r>
            <a:r>
              <a:rPr lang="sv-SE" dirty="0"/>
              <a:t>– </a:t>
            </a:r>
            <a:r>
              <a:rPr lang="sv-SE" dirty="0" smtClean="0"/>
              <a:t>erosionsskydd</a:t>
            </a:r>
          </a:p>
          <a:p>
            <a:r>
              <a:rPr lang="sv-SE" dirty="0" smtClean="0"/>
              <a:t>Värden kan (måste) påföras på land (</a:t>
            </a:r>
            <a:r>
              <a:rPr lang="sv-SE" dirty="0" err="1" smtClean="0"/>
              <a:t>ArcGIS</a:t>
            </a:r>
            <a:r>
              <a:rPr lang="sv-SE" dirty="0" smtClean="0"/>
              <a:t> </a:t>
            </a:r>
            <a:r>
              <a:rPr lang="sv-SE" dirty="0" err="1" smtClean="0"/>
              <a:t>Tool</a:t>
            </a:r>
            <a:r>
              <a:rPr lang="sv-SE" dirty="0" smtClean="0"/>
              <a:t> </a:t>
            </a:r>
            <a:r>
              <a:rPr lang="sv-SE" b="1" dirty="0" smtClean="0"/>
              <a:t>EUCLIDIAN ALLOCATION</a:t>
            </a:r>
            <a:r>
              <a:rPr lang="sv-SE" dirty="0" smtClean="0"/>
              <a:t>) för att kunna beräknas i pixel-by-pixel-processen. </a:t>
            </a:r>
            <a:endParaRPr lang="sv-SE" dirty="0"/>
          </a:p>
        </p:txBody>
      </p:sp>
      <p:grpSp>
        <p:nvGrpSpPr>
          <p:cNvPr id="3" name="Grupp 2"/>
          <p:cNvGrpSpPr/>
          <p:nvPr/>
        </p:nvGrpSpPr>
        <p:grpSpPr>
          <a:xfrm>
            <a:off x="4381500" y="2603862"/>
            <a:ext cx="4362450" cy="4033157"/>
            <a:chOff x="3590925" y="2603862"/>
            <a:chExt cx="4362450" cy="4033157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0925" y="2603862"/>
              <a:ext cx="2138363" cy="402316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09165" y="2603862"/>
              <a:ext cx="2144210" cy="403315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45806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ruta 6"/>
          <p:cNvSpPr txBox="1"/>
          <p:nvPr/>
        </p:nvSpPr>
        <p:spPr>
          <a:xfrm>
            <a:off x="0" y="488510"/>
            <a:ext cx="89725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b="1" dirty="0" smtClean="0">
                <a:solidFill>
                  <a:srgbClr val="0000FF"/>
                </a:solidFill>
              </a:rPr>
              <a:t>Parameterar - sammanställning</a:t>
            </a:r>
            <a:endParaRPr lang="en-US" sz="1200" b="1" dirty="0">
              <a:solidFill>
                <a:srgbClr val="0000FF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89"/>
          <a:stretch/>
        </p:blipFill>
        <p:spPr bwMode="auto">
          <a:xfrm>
            <a:off x="119062" y="765509"/>
            <a:ext cx="8467725" cy="58816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8011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objekt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" y="1387475"/>
            <a:ext cx="6715898" cy="53657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5" name="textruta 4"/>
          <p:cNvSpPr txBox="1"/>
          <p:nvPr/>
        </p:nvSpPr>
        <p:spPr>
          <a:xfrm>
            <a:off x="0" y="435394"/>
            <a:ext cx="8972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b="1" dirty="0" err="1" smtClean="0"/>
              <a:t>ArcGIS</a:t>
            </a:r>
            <a:r>
              <a:rPr lang="sv-SE" sz="2800" b="1" dirty="0" smtClean="0"/>
              <a:t> </a:t>
            </a:r>
            <a:r>
              <a:rPr lang="sv-SE" sz="2800" b="1" dirty="0" err="1" smtClean="0"/>
              <a:t>Model</a:t>
            </a:r>
            <a:r>
              <a:rPr lang="sv-SE" sz="2800" b="1" dirty="0" smtClean="0"/>
              <a:t> </a:t>
            </a:r>
            <a:r>
              <a:rPr lang="sv-SE" sz="2800" b="1" dirty="0" err="1" smtClean="0"/>
              <a:t>Builder</a:t>
            </a:r>
            <a:r>
              <a:rPr lang="sv-SE" sz="2800" b="1" dirty="0" smtClean="0"/>
              <a:t> – färdiga parameterar (raster) </a:t>
            </a:r>
            <a:r>
              <a:rPr lang="sv-SE" sz="2800" b="1" dirty="0" smtClean="0">
                <a:sym typeface="Wingdings" panose="05000000000000000000" pitchFamily="2" charset="2"/>
              </a:rPr>
              <a:t></a:t>
            </a:r>
            <a:r>
              <a:rPr lang="sv-SE" sz="2800" b="1" dirty="0" smtClean="0"/>
              <a:t> delindex </a:t>
            </a:r>
            <a:r>
              <a:rPr lang="sv-SE" sz="2800" b="1" dirty="0" smtClean="0">
                <a:sym typeface="Wingdings" panose="05000000000000000000" pitchFamily="2" charset="2"/>
              </a:rPr>
              <a:t> Erosionsindex</a:t>
            </a:r>
            <a:endParaRPr lang="en-US" sz="2800" b="1" dirty="0"/>
          </a:p>
        </p:txBody>
      </p:sp>
      <p:sp>
        <p:nvSpPr>
          <p:cNvPr id="2" name="Rektangel 1"/>
          <p:cNvSpPr/>
          <p:nvPr/>
        </p:nvSpPr>
        <p:spPr>
          <a:xfrm>
            <a:off x="2333625" y="6073944"/>
            <a:ext cx="6743700" cy="27699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200" dirty="0"/>
              <a:t>(("%se1%" + "%se2%" + "%se3%" + "%se4%" + "%se5%" + "%se6%" + "%se7%" - 7) * 100) / 14</a:t>
            </a:r>
          </a:p>
        </p:txBody>
      </p:sp>
      <p:cxnSp>
        <p:nvCxnSpPr>
          <p:cNvPr id="4" name="Vinklad  3"/>
          <p:cNvCxnSpPr>
            <a:endCxn id="2" idx="1"/>
          </p:cNvCxnSpPr>
          <p:nvPr/>
        </p:nvCxnSpPr>
        <p:spPr bwMode="auto">
          <a:xfrm rot="16200000" flipH="1">
            <a:off x="1784865" y="5663684"/>
            <a:ext cx="792720" cy="304800"/>
          </a:xfrm>
          <a:prstGeom prst="bentConnector2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61966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ruta 4"/>
          <p:cNvSpPr txBox="1"/>
          <p:nvPr/>
        </p:nvSpPr>
        <p:spPr>
          <a:xfrm>
            <a:off x="0" y="435394"/>
            <a:ext cx="89725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b="1" dirty="0" smtClean="0"/>
              <a:t>Resultat, översikt</a:t>
            </a:r>
            <a:endParaRPr lang="en-US" sz="2800" b="1" dirty="0"/>
          </a:p>
        </p:txBody>
      </p:sp>
      <p:pic>
        <p:nvPicPr>
          <p:cNvPr id="6" name="Bildobjekt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9824" y="609600"/>
            <a:ext cx="2752725" cy="60674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7" name="textruta 6"/>
          <p:cNvSpPr txBox="1"/>
          <p:nvPr/>
        </p:nvSpPr>
        <p:spPr>
          <a:xfrm>
            <a:off x="142873" y="946844"/>
            <a:ext cx="5962651" cy="60016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 dirty="0" smtClean="0"/>
              <a:t>1:10.000 A3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 dirty="0" smtClean="0"/>
              <a:t>Erosionsskydd och pågående erosion plottas som symboler/</a:t>
            </a:r>
            <a:r>
              <a:rPr lang="sv-SE" sz="2400" dirty="0" err="1" smtClean="0"/>
              <a:t>overlays</a:t>
            </a:r>
            <a:r>
              <a:rPr lang="sv-SE" sz="2400" dirty="0" smtClean="0"/>
              <a:t> (</a:t>
            </a:r>
            <a:r>
              <a:rPr lang="sv-SE" sz="2400" dirty="0" err="1" smtClean="0"/>
              <a:t>SGU’s</a:t>
            </a:r>
            <a:r>
              <a:rPr lang="sv-SE" sz="2400" dirty="0" smtClean="0"/>
              <a:t> inventering)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 dirty="0" smtClean="0"/>
              <a:t>Datamängden klipps där avstånd till strand är 500 meter eller höjdkurvan är &lt;= 3 meter.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 dirty="0" smtClean="0"/>
              <a:t>EI-index uppgår här till max 75 (vilket beror på att det inte finns några ytor där </a:t>
            </a:r>
            <a:r>
              <a:rPr lang="sv-SE" sz="2400" u="sng" dirty="0" smtClean="0"/>
              <a:t>samtliga</a:t>
            </a:r>
            <a:r>
              <a:rPr lang="sv-SE" sz="2400" dirty="0" smtClean="0"/>
              <a:t> parameterar uppnår maxvärde). En ’</a:t>
            </a:r>
            <a:r>
              <a:rPr lang="sv-SE" sz="2400" dirty="0" err="1" smtClean="0"/>
              <a:t>rainbow</a:t>
            </a:r>
            <a:r>
              <a:rPr lang="sv-SE" sz="2400" dirty="0" smtClean="0"/>
              <a:t>’-</a:t>
            </a:r>
            <a:r>
              <a:rPr lang="sv-SE" sz="2400" dirty="0" err="1" smtClean="0"/>
              <a:t>symbologi</a:t>
            </a:r>
            <a:r>
              <a:rPr lang="sv-SE" sz="2400" dirty="0" smtClean="0"/>
              <a:t> i 10 klasser (som här) är bättre än att endast ha tre klasser</a:t>
            </a:r>
            <a:endParaRPr lang="en-US" sz="24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2911839"/>
            <a:ext cx="1381125" cy="1971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3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 1"/>
          <p:cNvGrpSpPr/>
          <p:nvPr/>
        </p:nvGrpSpPr>
        <p:grpSpPr>
          <a:xfrm>
            <a:off x="0" y="435394"/>
            <a:ext cx="8972550" cy="6222581"/>
            <a:chOff x="0" y="435394"/>
            <a:chExt cx="8972550" cy="6222581"/>
          </a:xfrm>
        </p:grpSpPr>
        <p:sp>
          <p:nvSpPr>
            <p:cNvPr id="5" name="textruta 4"/>
            <p:cNvSpPr txBox="1"/>
            <p:nvPr/>
          </p:nvSpPr>
          <p:spPr>
            <a:xfrm>
              <a:off x="0" y="435394"/>
              <a:ext cx="89725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800" b="1" dirty="0" smtClean="0"/>
                <a:t>Resultat, detalj (av 5 blad)</a:t>
              </a:r>
              <a:endParaRPr lang="en-US" sz="2800" b="1" dirty="0"/>
            </a:p>
          </p:txBody>
        </p:sp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987" y="958614"/>
              <a:ext cx="8008520" cy="56993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3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09604" y="1114426"/>
              <a:ext cx="759567" cy="3240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536" y="2149173"/>
            <a:ext cx="2125314" cy="365699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7759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ruta 4"/>
          <p:cNvSpPr txBox="1"/>
          <p:nvPr/>
        </p:nvSpPr>
        <p:spPr>
          <a:xfrm>
            <a:off x="0" y="435394"/>
            <a:ext cx="89725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b="1" dirty="0" smtClean="0"/>
              <a:t>Kommande aktiviteter</a:t>
            </a:r>
            <a:endParaRPr lang="en-US" sz="2800" b="1" dirty="0"/>
          </a:p>
        </p:txBody>
      </p:sp>
      <p:sp>
        <p:nvSpPr>
          <p:cNvPr id="7" name="textruta 6"/>
          <p:cNvSpPr txBox="1"/>
          <p:nvPr/>
        </p:nvSpPr>
        <p:spPr>
          <a:xfrm>
            <a:off x="19046" y="958614"/>
            <a:ext cx="9124953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 b="1" dirty="0" smtClean="0"/>
              <a:t>Lomma</a:t>
            </a:r>
            <a:r>
              <a:rPr lang="sv-SE" sz="2400" dirty="0" smtClean="0"/>
              <a:t> m </a:t>
            </a:r>
            <a:r>
              <a:rPr lang="sv-SE" sz="2400" dirty="0" err="1" smtClean="0"/>
              <a:t>fl</a:t>
            </a:r>
            <a:r>
              <a:rPr lang="sv-SE" sz="2400" dirty="0" smtClean="0"/>
              <a:t> </a:t>
            </a:r>
            <a:r>
              <a:rPr lang="sv-SE" sz="2400" dirty="0" smtClean="0"/>
              <a:t>Skånekommuner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 dirty="0" smtClean="0"/>
              <a:t>Hänsyn </a:t>
            </a:r>
            <a:r>
              <a:rPr lang="sv-SE" sz="2400" dirty="0" smtClean="0"/>
              <a:t>till </a:t>
            </a:r>
            <a:r>
              <a:rPr lang="sv-SE" sz="2400" dirty="0" smtClean="0"/>
              <a:t>apparent </a:t>
            </a:r>
            <a:r>
              <a:rPr lang="sv-SE" sz="2400" b="1" dirty="0" smtClean="0"/>
              <a:t>havsnivåhöjning</a:t>
            </a:r>
            <a:r>
              <a:rPr lang="sv-SE" sz="2400" dirty="0" smtClean="0"/>
              <a:t> (skillnad havsnivå/landhöjning </a:t>
            </a:r>
            <a:r>
              <a:rPr lang="sv-SE" sz="2400" dirty="0" smtClean="0">
                <a:sym typeface="Wingdings" panose="05000000000000000000" pitchFamily="2" charset="2"/>
              </a:rPr>
              <a:t></a:t>
            </a:r>
            <a:r>
              <a:rPr lang="sv-SE" sz="2400" dirty="0" smtClean="0"/>
              <a:t> i Skåne ca </a:t>
            </a:r>
            <a:r>
              <a:rPr lang="sv-SE" sz="2400" dirty="0" smtClean="0"/>
              <a:t>1m på 100 år</a:t>
            </a:r>
            <a:r>
              <a:rPr lang="sv-SE" sz="2400" dirty="0" smtClean="0"/>
              <a:t>). Visas </a:t>
            </a:r>
            <a:r>
              <a:rPr lang="sv-SE" sz="2400" dirty="0" smtClean="0"/>
              <a:t>i två kartserier nu och år 2100.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 dirty="0" smtClean="0"/>
              <a:t>Strandlinjen </a:t>
            </a:r>
            <a:r>
              <a:rPr lang="sv-SE" sz="2400" dirty="0" smtClean="0"/>
              <a:t>flyttas upp ca 1 meter och Erosionsindex beräknas 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4" y="2897605"/>
            <a:ext cx="5075167" cy="389371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738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ruta 4"/>
          <p:cNvSpPr txBox="1"/>
          <p:nvPr/>
        </p:nvSpPr>
        <p:spPr>
          <a:xfrm>
            <a:off x="3771900" y="3216694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600" b="1" dirty="0" smtClean="0"/>
              <a:t>Extra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13609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ruta 4"/>
          <p:cNvSpPr txBox="1"/>
          <p:nvPr/>
        </p:nvSpPr>
        <p:spPr>
          <a:xfrm>
            <a:off x="66674" y="540169"/>
            <a:ext cx="82105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b="1" dirty="0" smtClean="0"/>
              <a:t>Strategier/åtgärder för att skydda kuster </a:t>
            </a:r>
            <a:endParaRPr lang="en-US" sz="2800" b="1" dirty="0"/>
          </a:p>
        </p:txBody>
      </p:sp>
      <p:grpSp>
        <p:nvGrpSpPr>
          <p:cNvPr id="4" name="Grupp 3"/>
          <p:cNvGrpSpPr/>
          <p:nvPr/>
        </p:nvGrpSpPr>
        <p:grpSpPr>
          <a:xfrm>
            <a:off x="195262" y="1063389"/>
            <a:ext cx="6635656" cy="5615868"/>
            <a:chOff x="195262" y="1063389"/>
            <a:chExt cx="6635656" cy="5615868"/>
          </a:xfrm>
        </p:grpSpPr>
        <p:pic>
          <p:nvPicPr>
            <p:cNvPr id="3" name="Bildobjekt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5262" y="1063389"/>
              <a:ext cx="6635656" cy="546123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" name="textruta 1"/>
            <p:cNvSpPr txBox="1"/>
            <p:nvPr/>
          </p:nvSpPr>
          <p:spPr>
            <a:xfrm>
              <a:off x="3348037" y="6248370"/>
              <a:ext cx="212883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100" b="1" dirty="0"/>
                <a:t>v</a:t>
              </a:r>
              <a:r>
                <a:rPr lang="sv-SE" sz="1100" b="1" dirty="0" smtClean="0"/>
                <a:t>egetation, </a:t>
              </a:r>
            </a:p>
            <a:p>
              <a:r>
                <a:rPr lang="sv-SE" sz="1100" b="1" dirty="0" smtClean="0"/>
                <a:t>strandfodring (ny sand)</a:t>
              </a:r>
              <a:endParaRPr lang="en-US" sz="11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990644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/>
          <p:cNvSpPr txBox="1"/>
          <p:nvPr/>
        </p:nvSpPr>
        <p:spPr>
          <a:xfrm>
            <a:off x="0" y="492236"/>
            <a:ext cx="83077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dirty="0" smtClean="0"/>
              <a:t>Samordning av stranderosionsfrågor i Sverige </a:t>
            </a:r>
            <a:endParaRPr lang="en-US" sz="2400" dirty="0"/>
          </a:p>
        </p:txBody>
      </p:sp>
      <p:pic>
        <p:nvPicPr>
          <p:cNvPr id="1026" name="Picture 2" descr="Bild på strand, sand i förgrund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656" y="4352924"/>
            <a:ext cx="3128744" cy="216863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ktangel 2"/>
          <p:cNvSpPr/>
          <p:nvPr/>
        </p:nvSpPr>
        <p:spPr>
          <a:xfrm>
            <a:off x="85726" y="1046234"/>
            <a:ext cx="6362700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/>
              <a:t>Strandnära områden </a:t>
            </a:r>
            <a:r>
              <a:rPr lang="sv-SE" sz="1400" dirty="0" smtClean="0"/>
              <a:t>…  många vill bygga och </a:t>
            </a:r>
            <a:r>
              <a:rPr lang="sv-SE" sz="1400" dirty="0"/>
              <a:t>bo nära vatten. </a:t>
            </a:r>
            <a:endParaRPr lang="sv-SE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u="sng" dirty="0" smtClean="0"/>
              <a:t>Konflikt</a:t>
            </a:r>
            <a:r>
              <a:rPr lang="sv-SE" sz="1400" dirty="0" smtClean="0"/>
              <a:t>: Klimatförändringar </a:t>
            </a:r>
            <a:r>
              <a:rPr lang="sv-SE" sz="1400" dirty="0"/>
              <a:t>med stigande </a:t>
            </a:r>
            <a:r>
              <a:rPr lang="sv-SE" sz="1400" dirty="0" smtClean="0"/>
              <a:t>havsnivåer och </a:t>
            </a:r>
            <a:r>
              <a:rPr lang="sv-SE" sz="1400" dirty="0"/>
              <a:t>ökad </a:t>
            </a:r>
            <a:r>
              <a:rPr lang="sv-SE" sz="1400" dirty="0" smtClean="0"/>
              <a:t>nederbörd innebär hot och risker för översvämning och erosion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 smtClean="0"/>
              <a:t>Ställer </a:t>
            </a:r>
            <a:r>
              <a:rPr lang="sv-SE" sz="1400" dirty="0"/>
              <a:t>krav på </a:t>
            </a:r>
            <a:r>
              <a:rPr lang="sv-SE" sz="1400" dirty="0" smtClean="0"/>
              <a:t>klimatanpassning - skydda </a:t>
            </a:r>
            <a:r>
              <a:rPr lang="sv-SE" sz="1400" dirty="0"/>
              <a:t>befintlig bebyggelse och </a:t>
            </a:r>
            <a:r>
              <a:rPr lang="sv-SE" sz="1400" dirty="0" smtClean="0"/>
              <a:t> </a:t>
            </a:r>
            <a:r>
              <a:rPr lang="sv-SE" sz="1400" dirty="0"/>
              <a:t>planera </a:t>
            </a:r>
            <a:r>
              <a:rPr lang="sv-SE" sz="1400" dirty="0" smtClean="0"/>
              <a:t>ny bebyggelse </a:t>
            </a:r>
            <a:r>
              <a:rPr lang="sv-SE" sz="1400" dirty="0"/>
              <a:t>så att skador inte </a:t>
            </a:r>
            <a:r>
              <a:rPr lang="sv-SE" sz="1400" dirty="0" smtClean="0"/>
              <a:t>uppkommer. </a:t>
            </a:r>
            <a:r>
              <a:rPr lang="sv-SE" sz="1400" dirty="0" smtClean="0"/>
              <a:t>P</a:t>
            </a:r>
            <a:r>
              <a:rPr lang="sv-SE" sz="1400" dirty="0" smtClean="0"/>
              <a:t>lanera </a:t>
            </a:r>
            <a:r>
              <a:rPr lang="sv-SE" sz="1400" dirty="0"/>
              <a:t>för långsiktigt hållbar utveckling </a:t>
            </a:r>
            <a:r>
              <a:rPr lang="sv-SE" sz="1400" dirty="0" smtClean="0"/>
              <a:t>– kunskap, tillförlitligt planeringsunderlag och  </a:t>
            </a:r>
            <a:r>
              <a:rPr lang="sv-SE" sz="1400" dirty="0"/>
              <a:t>samverkan mellan olika </a:t>
            </a:r>
            <a:r>
              <a:rPr lang="sv-SE" sz="1400" dirty="0" smtClean="0"/>
              <a:t>intressenter.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1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b="1" dirty="0" smtClean="0"/>
              <a:t>SGI </a:t>
            </a:r>
            <a:r>
              <a:rPr lang="sv-SE" sz="1400" b="1" dirty="0"/>
              <a:t>har på regeringens uppdrag ansvar för samordning av </a:t>
            </a:r>
            <a:r>
              <a:rPr lang="sv-SE" sz="1400" b="1" dirty="0" smtClean="0"/>
              <a:t>stranderosionsfrågor (kust och vattendrag) </a:t>
            </a:r>
            <a:r>
              <a:rPr lang="sv-SE" sz="1400" b="1" dirty="0"/>
              <a:t>i Sverige. Uppgiften är att verka för minskade risker för erosion</a:t>
            </a:r>
            <a:r>
              <a:rPr lang="sv-SE" sz="1400" b="1" dirty="0" smtClean="0"/>
              <a:t>.</a:t>
            </a:r>
            <a:endParaRPr lang="en-US" sz="1400" dirty="0"/>
          </a:p>
        </p:txBody>
      </p:sp>
      <p:pic>
        <p:nvPicPr>
          <p:cNvPr id="1039" name="Picture 1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77" b="5415"/>
          <a:stretch/>
        </p:blipFill>
        <p:spPr bwMode="auto">
          <a:xfrm>
            <a:off x="6638924" y="1092400"/>
            <a:ext cx="2333625" cy="134302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Rektangel 7"/>
          <p:cNvSpPr/>
          <p:nvPr/>
        </p:nvSpPr>
        <p:spPr>
          <a:xfrm>
            <a:off x="3943351" y="4320834"/>
            <a:ext cx="4876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Stranderosion</a:t>
            </a:r>
            <a:r>
              <a:rPr lang="en-US" dirty="0" smtClean="0"/>
              <a:t> </a:t>
            </a:r>
            <a:r>
              <a:rPr lang="en-US" dirty="0" err="1"/>
              <a:t>Löderup</a:t>
            </a:r>
            <a:r>
              <a:rPr lang="en-US" dirty="0"/>
              <a:t> 1960-2012 </a:t>
            </a:r>
            <a:r>
              <a:rPr lang="en-US" dirty="0" smtClean="0"/>
              <a:t> </a:t>
            </a:r>
            <a:r>
              <a:rPr lang="en-US" u="sng" dirty="0">
                <a:hlinkClick r:id="rId5"/>
              </a:rPr>
              <a:t>http://bitly.com/1hUVuMa</a:t>
            </a:r>
            <a:endParaRPr lang="en-US" u="sng" dirty="0"/>
          </a:p>
          <a:p>
            <a:r>
              <a:rPr lang="en-US" dirty="0" smtClean="0"/>
              <a:t>(ArcGIS </a:t>
            </a:r>
            <a:r>
              <a:rPr lang="en-US" dirty="0" smtClean="0"/>
              <a:t>Online Swipe, ur </a:t>
            </a:r>
            <a:r>
              <a:rPr lang="en-US" dirty="0" smtClean="0"/>
              <a:t>LM DAF)</a:t>
            </a:r>
            <a:r>
              <a:rPr lang="en-US" dirty="0"/>
              <a:t>  </a:t>
            </a:r>
          </a:p>
        </p:txBody>
      </p:sp>
    </p:spTree>
    <p:extLst>
      <p:ext uri="{BB962C8B-B14F-4D97-AF65-F5344CB8AC3E}">
        <p14:creationId xmlns:p14="http://schemas.microsoft.com/office/powerpoint/2010/main" val="2302043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p 9"/>
          <p:cNvGrpSpPr/>
          <p:nvPr/>
        </p:nvGrpSpPr>
        <p:grpSpPr>
          <a:xfrm>
            <a:off x="66674" y="554222"/>
            <a:ext cx="6889463" cy="6208528"/>
            <a:chOff x="66674" y="554222"/>
            <a:chExt cx="6889463" cy="6208528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674" y="554222"/>
              <a:ext cx="6889463" cy="62085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6" name="textruta 5"/>
            <p:cNvSpPr txBox="1"/>
            <p:nvPr/>
          </p:nvSpPr>
          <p:spPr>
            <a:xfrm>
              <a:off x="257176" y="2784277"/>
              <a:ext cx="4629150" cy="307777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sv-SE" sz="1400" dirty="0" smtClean="0"/>
                <a:t>Mycket översiktligt </a:t>
              </a:r>
              <a:r>
                <a:rPr lang="en-US" sz="1400" dirty="0" smtClean="0">
                  <a:hlinkClick r:id="rId4"/>
                </a:rPr>
                <a:t>http</a:t>
              </a:r>
              <a:r>
                <a:rPr lang="en-US" sz="1400" dirty="0">
                  <a:hlinkClick r:id="rId4"/>
                </a:rPr>
                <a:t>://gis.swedgeo.se/stranderosion</a:t>
              </a:r>
              <a:r>
                <a:rPr lang="en-US" sz="1400" dirty="0" smtClean="0">
                  <a:hlinkClick r:id="rId4"/>
                </a:rPr>
                <a:t>/</a:t>
              </a:r>
              <a:r>
                <a:rPr lang="en-US" sz="1400" dirty="0" smtClean="0"/>
                <a:t> </a:t>
              </a:r>
              <a:endParaRPr lang="en-US" sz="1400" dirty="0"/>
            </a:p>
          </p:txBody>
        </p:sp>
        <p:sp>
          <p:nvSpPr>
            <p:cNvPr id="9" name="Rektangel 8"/>
            <p:cNvSpPr/>
            <p:nvPr/>
          </p:nvSpPr>
          <p:spPr bwMode="auto">
            <a:xfrm>
              <a:off x="5013469" y="3092054"/>
              <a:ext cx="1917412" cy="3299221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/>
          </p:spPr>
          <p:txBody>
            <a:bodyPr vert="horz" wrap="non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2" name="textruta 1"/>
          <p:cNvSpPr txBox="1"/>
          <p:nvPr/>
        </p:nvSpPr>
        <p:spPr>
          <a:xfrm>
            <a:off x="7210425" y="5865167"/>
            <a:ext cx="182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dirty="0" smtClean="0"/>
              <a:t>Uppdateras dec 14, ca 80 vattendrag, samma som </a:t>
            </a:r>
          </a:p>
          <a:p>
            <a:r>
              <a:rPr lang="sv-SE" sz="1000" dirty="0" err="1" smtClean="0"/>
              <a:t>MSB’s</a:t>
            </a:r>
            <a:r>
              <a:rPr lang="sv-SE" sz="1000" dirty="0" smtClean="0"/>
              <a:t> översiktliga stabilitets- karteringsområden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148970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 2"/>
          <p:cNvGrpSpPr/>
          <p:nvPr/>
        </p:nvGrpSpPr>
        <p:grpSpPr>
          <a:xfrm>
            <a:off x="-3675" y="551552"/>
            <a:ext cx="9005523" cy="6306448"/>
            <a:chOff x="-3675" y="551552"/>
            <a:chExt cx="9005523" cy="6306448"/>
          </a:xfrm>
        </p:grpSpPr>
        <p:pic>
          <p:nvPicPr>
            <p:cNvPr id="8" name="Bildobjekt 7"/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0" y="768461"/>
              <a:ext cx="3505200" cy="566987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</p:pic>
        <p:pic>
          <p:nvPicPr>
            <p:cNvPr id="4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4714" y="583074"/>
              <a:ext cx="1375886" cy="213286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7" name="Bildobjekt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89153" y="844684"/>
              <a:ext cx="735370" cy="137155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</p:pic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17677" y="4434026"/>
              <a:ext cx="1184171" cy="187300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grpSp>
          <p:nvGrpSpPr>
            <p:cNvPr id="9" name="Grupp 8"/>
            <p:cNvGrpSpPr/>
            <p:nvPr/>
          </p:nvGrpSpPr>
          <p:grpSpPr>
            <a:xfrm>
              <a:off x="-3675" y="6084257"/>
              <a:ext cx="4109684" cy="708153"/>
              <a:chOff x="-3676" y="5521569"/>
              <a:chExt cx="4364661" cy="840056"/>
            </a:xfrm>
          </p:grpSpPr>
          <p:pic>
            <p:nvPicPr>
              <p:cNvPr id="10" name="Bildobjekt 9"/>
              <p:cNvPicPr/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3676" y="5521569"/>
                <a:ext cx="4364661" cy="840056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6" name="textruta 5"/>
              <p:cNvSpPr txBox="1"/>
              <p:nvPr/>
            </p:nvSpPr>
            <p:spPr>
              <a:xfrm>
                <a:off x="1092762" y="6137389"/>
                <a:ext cx="254878" cy="18466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sv-SE" sz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100</a:t>
                </a:r>
                <a:endParaRPr lang="en-US" sz="1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cxnSp>
          <p:nvCxnSpPr>
            <p:cNvPr id="14" name="Rak 13"/>
            <p:cNvCxnSpPr/>
            <p:nvPr/>
          </p:nvCxnSpPr>
          <p:spPr>
            <a:xfrm>
              <a:off x="4954910" y="551552"/>
              <a:ext cx="0" cy="630644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ktangel 14"/>
            <p:cNvSpPr/>
            <p:nvPr/>
          </p:nvSpPr>
          <p:spPr>
            <a:xfrm>
              <a:off x="64086" y="583074"/>
              <a:ext cx="3256814" cy="5232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b="1" dirty="0" smtClean="0"/>
                <a:t>KONCEPTUELL METOD</a:t>
              </a:r>
            </a:p>
            <a:p>
              <a:r>
                <a:rPr lang="en-US" sz="800" dirty="0" smtClean="0">
                  <a:hlinkClick r:id="rId7"/>
                </a:rPr>
                <a:t>www.swedgeo.se/upload/publikationer/Varia/pdf/SGI-V641.pdf</a:t>
              </a:r>
              <a:r>
                <a:rPr lang="sv-SE" sz="800" dirty="0" smtClean="0"/>
                <a:t> </a:t>
              </a:r>
              <a:endParaRPr lang="en-US" sz="800" dirty="0"/>
            </a:p>
          </p:txBody>
        </p:sp>
        <p:sp>
          <p:nvSpPr>
            <p:cNvPr id="18" name="Rektangel 17"/>
            <p:cNvSpPr/>
            <p:nvPr/>
          </p:nvSpPr>
          <p:spPr>
            <a:xfrm>
              <a:off x="5039429" y="561077"/>
              <a:ext cx="3083049" cy="40011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b="1" dirty="0" smtClean="0"/>
                <a:t>GIS IMPLEMENTERING </a:t>
              </a:r>
              <a:endParaRPr lang="en-US" dirty="0"/>
            </a:p>
          </p:txBody>
        </p:sp>
        <p:grpSp>
          <p:nvGrpSpPr>
            <p:cNvPr id="19" name="Grupp 18"/>
            <p:cNvGrpSpPr/>
            <p:nvPr/>
          </p:nvGrpSpPr>
          <p:grpSpPr>
            <a:xfrm>
              <a:off x="60441" y="2028826"/>
              <a:ext cx="4454495" cy="3960648"/>
              <a:chOff x="60442" y="1629478"/>
              <a:chExt cx="4454495" cy="3960648"/>
            </a:xfrm>
          </p:grpSpPr>
          <p:pic>
            <p:nvPicPr>
              <p:cNvPr id="2" name="Picture 2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442" y="1629478"/>
                <a:ext cx="4454495" cy="396064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  <p:sp>
            <p:nvSpPr>
              <p:cNvPr id="16" name="Rektangel 15"/>
              <p:cNvSpPr/>
              <p:nvPr/>
            </p:nvSpPr>
            <p:spPr>
              <a:xfrm>
                <a:off x="1631506" y="1681176"/>
                <a:ext cx="428322" cy="369332"/>
              </a:xfrm>
              <a:prstGeom prst="rect">
                <a:avLst/>
              </a:prstGeom>
              <a:ln>
                <a:noFill/>
              </a:ln>
            </p:spPr>
            <p:txBody>
              <a:bodyPr wrap="none">
                <a:spAutoFit/>
              </a:bodyPr>
              <a:lstStyle/>
              <a:p>
                <a:r>
                  <a:rPr lang="en-US" b="1" dirty="0" smtClean="0"/>
                  <a:t>CC</a:t>
                </a:r>
                <a:endParaRPr lang="en-US" dirty="0"/>
              </a:p>
            </p:txBody>
          </p:sp>
          <p:sp>
            <p:nvSpPr>
              <p:cNvPr id="20" name="Rektangel 19"/>
              <p:cNvSpPr/>
              <p:nvPr/>
            </p:nvSpPr>
            <p:spPr>
              <a:xfrm>
                <a:off x="2131993" y="2916119"/>
                <a:ext cx="412292" cy="369332"/>
              </a:xfrm>
              <a:prstGeom prst="rect">
                <a:avLst/>
              </a:prstGeom>
              <a:ln>
                <a:noFill/>
              </a:ln>
            </p:spPr>
            <p:txBody>
              <a:bodyPr wrap="none">
                <a:spAutoFit/>
              </a:bodyPr>
              <a:lstStyle/>
              <a:p>
                <a:r>
                  <a:rPr lang="en-US" b="1" dirty="0" smtClean="0"/>
                  <a:t>CF</a:t>
                </a:r>
              </a:p>
            </p:txBody>
          </p:sp>
          <p:sp>
            <p:nvSpPr>
              <p:cNvPr id="21" name="Rektangel 20"/>
              <p:cNvSpPr/>
              <p:nvPr/>
            </p:nvSpPr>
            <p:spPr>
              <a:xfrm>
                <a:off x="1657393" y="5186698"/>
                <a:ext cx="405880" cy="369332"/>
              </a:xfrm>
              <a:prstGeom prst="rect">
                <a:avLst/>
              </a:prstGeom>
              <a:ln>
                <a:noFill/>
              </a:ln>
            </p:spPr>
            <p:txBody>
              <a:bodyPr wrap="none">
                <a:spAutoFit/>
              </a:bodyPr>
              <a:lstStyle/>
              <a:p>
                <a:r>
                  <a:rPr lang="en-US" b="1" dirty="0" smtClean="0"/>
                  <a:t>SE</a:t>
                </a:r>
                <a:endParaRPr lang="en-US" dirty="0"/>
              </a:p>
            </p:txBody>
          </p:sp>
        </p:grpSp>
        <p:sp>
          <p:nvSpPr>
            <p:cNvPr id="24" name="Rektangel 23"/>
            <p:cNvSpPr/>
            <p:nvPr/>
          </p:nvSpPr>
          <p:spPr>
            <a:xfrm>
              <a:off x="64086" y="1178014"/>
              <a:ext cx="239841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b="1" dirty="0" smtClean="0"/>
                <a:t>1 </a:t>
              </a:r>
              <a:r>
                <a:rPr lang="en-US" sz="1200" b="1" dirty="0" err="1" smtClean="0"/>
                <a:t>Erosionsindex</a:t>
              </a:r>
              <a:r>
                <a:rPr lang="en-US" sz="1200" b="1" dirty="0" smtClean="0"/>
                <a:t>, 3 </a:t>
              </a:r>
              <a:r>
                <a:rPr lang="en-US" sz="1200" b="1" dirty="0" err="1" smtClean="0"/>
                <a:t>delindex</a:t>
              </a:r>
              <a:r>
                <a:rPr lang="en-US" sz="1200" b="1" dirty="0"/>
                <a:t>, </a:t>
              </a:r>
              <a:endParaRPr lang="en-US" sz="1200" b="1" dirty="0" smtClean="0"/>
            </a:p>
            <a:p>
              <a:r>
                <a:rPr lang="en-US" sz="1200" b="1" dirty="0" smtClean="0"/>
                <a:t>6+2+6 </a:t>
              </a:r>
              <a:r>
                <a:rPr lang="en-US" sz="1200" b="1" dirty="0"/>
                <a:t>= 14 </a:t>
              </a:r>
              <a:r>
                <a:rPr lang="en-US" sz="1200" b="1" dirty="0" err="1"/>
                <a:t>parameterar</a:t>
              </a:r>
              <a:r>
                <a:rPr lang="en-US" sz="1200" b="1" dirty="0"/>
                <a:t> (</a:t>
              </a:r>
              <a:r>
                <a:rPr lang="en-US" sz="1200" b="1" dirty="0" err="1"/>
                <a:t>kust</a:t>
              </a:r>
              <a:r>
                <a:rPr lang="en-US" sz="1200" b="1" dirty="0" smtClean="0"/>
                <a:t>)</a:t>
              </a:r>
              <a:r>
                <a:rPr lang="en-US" sz="1200" b="1" dirty="0" smtClean="0"/>
                <a:t> </a:t>
              </a:r>
              <a:endParaRPr lang="en-US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459169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ruta 21"/>
          <p:cNvSpPr txBox="1"/>
          <p:nvPr/>
        </p:nvSpPr>
        <p:spPr>
          <a:xfrm>
            <a:off x="0" y="506851"/>
            <a:ext cx="50788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b="1" dirty="0" smtClean="0"/>
              <a:t>Principer</a:t>
            </a:r>
            <a:endParaRPr lang="en-US" sz="2800" b="1" dirty="0"/>
          </a:p>
        </p:txBody>
      </p:sp>
      <p:sp>
        <p:nvSpPr>
          <p:cNvPr id="3" name="Rektangel 2"/>
          <p:cNvSpPr/>
          <p:nvPr/>
        </p:nvSpPr>
        <p:spPr>
          <a:xfrm>
            <a:off x="1200150" y="4726127"/>
            <a:ext cx="7484852" cy="181588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600" b="1" dirty="0" smtClean="0"/>
              <a:t>Coastal </a:t>
            </a:r>
            <a:r>
              <a:rPr lang="en-US" sz="1600" b="1" dirty="0"/>
              <a:t>Characteristics CC </a:t>
            </a:r>
            <a:r>
              <a:rPr lang="en-US" sz="1600" b="1" dirty="0" err="1"/>
              <a:t>delindex</a:t>
            </a:r>
            <a:r>
              <a:rPr lang="en-US" sz="1600" b="1" dirty="0"/>
              <a:t> </a:t>
            </a:r>
            <a:r>
              <a:rPr lang="en-US" sz="1600" dirty="0"/>
              <a:t>= [(</a:t>
            </a:r>
            <a:r>
              <a:rPr lang="en-US" sz="1600" dirty="0" err="1" smtClean="0"/>
              <a:t>parametersumma</a:t>
            </a:r>
            <a:r>
              <a:rPr lang="en-US" sz="1600" dirty="0" smtClean="0"/>
              <a:t> - </a:t>
            </a:r>
            <a:r>
              <a:rPr lang="en-US" sz="1600" dirty="0"/>
              <a:t>6)/12]* 100</a:t>
            </a:r>
          </a:p>
          <a:p>
            <a:r>
              <a:rPr lang="en-US" sz="1600" b="1" dirty="0"/>
              <a:t>Costal Forces CF </a:t>
            </a:r>
            <a:r>
              <a:rPr lang="en-US" sz="1600" b="1" dirty="0" err="1"/>
              <a:t>delindex</a:t>
            </a:r>
            <a:r>
              <a:rPr lang="en-US" sz="1600" b="1" dirty="0"/>
              <a:t> </a:t>
            </a:r>
            <a:r>
              <a:rPr lang="en-US" sz="1600" dirty="0"/>
              <a:t>= </a:t>
            </a:r>
            <a:r>
              <a:rPr lang="en-US" sz="1600" dirty="0" smtClean="0"/>
              <a:t>[(</a:t>
            </a:r>
            <a:r>
              <a:rPr lang="en-US" sz="1600" dirty="0" err="1"/>
              <a:t>parametersumma</a:t>
            </a:r>
            <a:r>
              <a:rPr lang="en-US" sz="1600" dirty="0"/>
              <a:t> </a:t>
            </a:r>
            <a:r>
              <a:rPr lang="en-US" sz="1600" dirty="0" smtClean="0"/>
              <a:t>- </a:t>
            </a:r>
            <a:r>
              <a:rPr lang="en-US" sz="1600" dirty="0"/>
              <a:t>2)/4]* 100</a:t>
            </a:r>
          </a:p>
          <a:p>
            <a:r>
              <a:rPr lang="en-US" sz="1600" b="1" dirty="0" err="1"/>
              <a:t>SocioEconomic</a:t>
            </a:r>
            <a:r>
              <a:rPr lang="en-US" sz="1600" b="1" dirty="0"/>
              <a:t> SE </a:t>
            </a:r>
            <a:r>
              <a:rPr lang="en-US" sz="1600" b="1" dirty="0" err="1"/>
              <a:t>delindex</a:t>
            </a:r>
            <a:r>
              <a:rPr lang="en-US" sz="1600" b="1" dirty="0"/>
              <a:t> </a:t>
            </a:r>
            <a:r>
              <a:rPr lang="en-US" sz="1600" dirty="0"/>
              <a:t>= </a:t>
            </a:r>
            <a:r>
              <a:rPr lang="en-US" sz="1600" dirty="0" smtClean="0"/>
              <a:t>[(</a:t>
            </a:r>
            <a:r>
              <a:rPr lang="en-US" sz="1600" dirty="0" err="1"/>
              <a:t>parametersumma</a:t>
            </a:r>
            <a:r>
              <a:rPr lang="en-US" sz="1600" dirty="0"/>
              <a:t> </a:t>
            </a:r>
            <a:r>
              <a:rPr lang="en-US" sz="1600" dirty="0" smtClean="0"/>
              <a:t>- </a:t>
            </a:r>
            <a:r>
              <a:rPr lang="en-US" sz="1600" dirty="0"/>
              <a:t>6)/12]* 100</a:t>
            </a:r>
          </a:p>
          <a:p>
            <a:r>
              <a:rPr lang="en-US" sz="1600" b="1" dirty="0" err="1" smtClean="0"/>
              <a:t>Erosionsindex</a:t>
            </a:r>
            <a:r>
              <a:rPr lang="en-US" sz="1600" b="1" dirty="0" smtClean="0"/>
              <a:t> EI </a:t>
            </a:r>
            <a:r>
              <a:rPr lang="en-US" sz="1600" dirty="0"/>
              <a:t>= [CC </a:t>
            </a:r>
            <a:r>
              <a:rPr lang="en-US" sz="1600" dirty="0" err="1"/>
              <a:t>delindex</a:t>
            </a:r>
            <a:r>
              <a:rPr lang="en-US" sz="1600" dirty="0"/>
              <a:t> + CF </a:t>
            </a:r>
            <a:r>
              <a:rPr lang="en-US" sz="1600" dirty="0" err="1"/>
              <a:t>delindex</a:t>
            </a:r>
            <a:r>
              <a:rPr lang="en-US" sz="1600" dirty="0"/>
              <a:t> + SE </a:t>
            </a:r>
            <a:r>
              <a:rPr lang="en-US" sz="1600" dirty="0" err="1"/>
              <a:t>delindex</a:t>
            </a:r>
            <a:r>
              <a:rPr lang="en-US" sz="1600" dirty="0"/>
              <a:t>]/</a:t>
            </a:r>
            <a:r>
              <a:rPr lang="en-US" sz="1600" dirty="0" smtClean="0"/>
              <a:t>3</a:t>
            </a:r>
          </a:p>
          <a:p>
            <a:endParaRPr lang="sv-SE" sz="1600" dirty="0"/>
          </a:p>
          <a:p>
            <a:r>
              <a:rPr lang="en-US" sz="1600" dirty="0" err="1" smtClean="0"/>
              <a:t>Parametervärde</a:t>
            </a:r>
            <a:r>
              <a:rPr lang="en-US" sz="1600" dirty="0" smtClean="0"/>
              <a:t> </a:t>
            </a:r>
            <a:r>
              <a:rPr lang="sv-SE" sz="1600" dirty="0" smtClean="0"/>
              <a:t>kan vara 1, 2 eller 3. Delindex kan vara mellan 0 och 100. </a:t>
            </a:r>
          </a:p>
          <a:p>
            <a:r>
              <a:rPr lang="sv-SE" sz="1600" dirty="0" smtClean="0"/>
              <a:t>T ex kan CC bli max </a:t>
            </a:r>
            <a:r>
              <a:rPr lang="en-US" sz="1600" dirty="0" smtClean="0"/>
              <a:t>[(6</a:t>
            </a:r>
            <a:r>
              <a:rPr lang="en-US" sz="1600" baseline="-25000" dirty="0" smtClean="0"/>
              <a:t>parameter</a:t>
            </a:r>
            <a:r>
              <a:rPr lang="en-US" sz="1600" dirty="0" smtClean="0"/>
              <a:t>*3</a:t>
            </a:r>
            <a:r>
              <a:rPr lang="en-US" sz="1600" baseline="-25000" dirty="0" smtClean="0"/>
              <a:t>klassvärde</a:t>
            </a:r>
            <a:r>
              <a:rPr lang="en-US" sz="1600" dirty="0" smtClean="0"/>
              <a:t> - </a:t>
            </a:r>
            <a:r>
              <a:rPr lang="en-US" sz="1600" dirty="0"/>
              <a:t>6)/12]* </a:t>
            </a:r>
            <a:r>
              <a:rPr lang="en-US" sz="1600" dirty="0" smtClean="0"/>
              <a:t>100 = 100</a:t>
            </a:r>
            <a:endParaRPr lang="en-US" sz="1600" dirty="0"/>
          </a:p>
        </p:txBody>
      </p:sp>
      <p:sp>
        <p:nvSpPr>
          <p:cNvPr id="23" name="Rektangel 22"/>
          <p:cNvSpPr/>
          <p:nvPr/>
        </p:nvSpPr>
        <p:spPr>
          <a:xfrm>
            <a:off x="200025" y="1268196"/>
            <a:ext cx="88773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err="1" smtClean="0"/>
              <a:t>Rasterprocessering</a:t>
            </a:r>
            <a:r>
              <a:rPr lang="en-US" sz="2400" dirty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 ArcGIS </a:t>
            </a:r>
            <a:r>
              <a:rPr lang="en-US" sz="2400" dirty="0" err="1" smtClean="0"/>
              <a:t>SpatialAnalyst</a:t>
            </a:r>
            <a:r>
              <a:rPr lang="en-US" sz="2400" dirty="0" smtClean="0"/>
              <a:t> (div. Tools </a:t>
            </a:r>
            <a:r>
              <a:rPr lang="en-US" sz="2400" dirty="0" err="1" smtClean="0"/>
              <a:t>inkl</a:t>
            </a:r>
            <a:r>
              <a:rPr lang="en-US" sz="2400" dirty="0" smtClean="0"/>
              <a:t>. </a:t>
            </a:r>
            <a:r>
              <a:rPr lang="en-US" sz="2400" dirty="0" err="1" smtClean="0"/>
              <a:t>MapAlgebra</a:t>
            </a:r>
            <a:r>
              <a:rPr lang="en-US" sz="2400" dirty="0" smtClean="0"/>
              <a:t> </a:t>
            </a:r>
            <a:r>
              <a:rPr lang="en-US" sz="2400" dirty="0" err="1" smtClean="0"/>
              <a:t>samt</a:t>
            </a:r>
            <a:r>
              <a:rPr lang="en-US" sz="2400" dirty="0" smtClean="0"/>
              <a:t> </a:t>
            </a:r>
            <a:r>
              <a:rPr lang="en-US" sz="2400" dirty="0" err="1"/>
              <a:t>M</a:t>
            </a:r>
            <a:r>
              <a:rPr lang="en-US" sz="2400" dirty="0" err="1" smtClean="0"/>
              <a:t>odelBuilder</a:t>
            </a:r>
            <a:r>
              <a:rPr lang="en-US" sz="2400" dirty="0" smtClean="0"/>
              <a:t>). </a:t>
            </a:r>
            <a:r>
              <a:rPr lang="en-US" sz="2400" dirty="0" err="1" smtClean="0"/>
              <a:t>MapAlgebra</a:t>
            </a:r>
            <a:r>
              <a:rPr lang="en-US" sz="2400" dirty="0" smtClean="0"/>
              <a:t> </a:t>
            </a:r>
            <a:r>
              <a:rPr lang="en-US" sz="2400" dirty="0" err="1" smtClean="0"/>
              <a:t>utför</a:t>
            </a:r>
            <a:r>
              <a:rPr lang="en-US" sz="2400" dirty="0" smtClean="0"/>
              <a:t> </a:t>
            </a:r>
            <a:r>
              <a:rPr lang="en-US" sz="2400" dirty="0" err="1" smtClean="0"/>
              <a:t>beräkning</a:t>
            </a:r>
            <a:r>
              <a:rPr lang="en-US" sz="2400" dirty="0" smtClean="0"/>
              <a:t> pixel per pixel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 b="1" dirty="0" smtClean="0"/>
              <a:t>10m pixel </a:t>
            </a:r>
            <a:r>
              <a:rPr lang="sv-SE" sz="2400" dirty="0" smtClean="0"/>
              <a:t>som upplösning rasterprocessen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 b="1" dirty="0" smtClean="0"/>
              <a:t>Klassning</a:t>
            </a:r>
            <a:r>
              <a:rPr lang="sv-SE" sz="2400" dirty="0" smtClean="0"/>
              <a:t> (påförande av parametervärde 1, 2 eller 3) enligt Varia 641 med mindre modifieringar</a:t>
            </a:r>
          </a:p>
        </p:txBody>
      </p:sp>
    </p:spTree>
    <p:extLst>
      <p:ext uri="{BB962C8B-B14F-4D97-AF65-F5344CB8AC3E}">
        <p14:creationId xmlns:p14="http://schemas.microsoft.com/office/powerpoint/2010/main" val="478681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 6"/>
          <p:cNvGrpSpPr/>
          <p:nvPr/>
        </p:nvGrpSpPr>
        <p:grpSpPr>
          <a:xfrm>
            <a:off x="0" y="506851"/>
            <a:ext cx="9150582" cy="5703450"/>
            <a:chOff x="0" y="506851"/>
            <a:chExt cx="9150582" cy="5703450"/>
          </a:xfrm>
        </p:grpSpPr>
        <p:sp>
          <p:nvSpPr>
            <p:cNvPr id="22" name="textruta 21"/>
            <p:cNvSpPr txBox="1"/>
            <p:nvPr/>
          </p:nvSpPr>
          <p:spPr>
            <a:xfrm>
              <a:off x="0" y="506851"/>
              <a:ext cx="89725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800" b="1" dirty="0" smtClean="0"/>
                <a:t>Exempel på klassning (påförande av värde)</a:t>
              </a:r>
              <a:endParaRPr lang="en-US" sz="2800" b="1" dirty="0"/>
            </a:p>
          </p:txBody>
        </p:sp>
        <p:pic>
          <p:nvPicPr>
            <p:cNvPr id="6" name="Bildobjekt 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0854"/>
            <a:stretch/>
          </p:blipFill>
          <p:spPr bwMode="auto">
            <a:xfrm>
              <a:off x="161926" y="1282127"/>
              <a:ext cx="6093057" cy="492817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</p:pic>
        <p:sp>
          <p:nvSpPr>
            <p:cNvPr id="4" name="Rektangel 3"/>
            <p:cNvSpPr/>
            <p:nvPr/>
          </p:nvSpPr>
          <p:spPr>
            <a:xfrm>
              <a:off x="57151" y="1033703"/>
              <a:ext cx="2702984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sz="1200" b="1" dirty="0" smtClean="0">
                  <a:solidFill>
                    <a:srgbClr val="0000FF"/>
                  </a:solidFill>
                </a:rPr>
                <a:t>Parameter: CC6 - markanvändning</a:t>
              </a:r>
              <a:endParaRPr lang="en-US" sz="1200" b="1" dirty="0">
                <a:solidFill>
                  <a:srgbClr val="0000FF"/>
                </a:solidFill>
              </a:endParaRPr>
            </a:p>
          </p:txBody>
        </p:sp>
        <p:sp>
          <p:nvSpPr>
            <p:cNvPr id="5" name="Rektangel 4"/>
            <p:cNvSpPr/>
            <p:nvPr/>
          </p:nvSpPr>
          <p:spPr>
            <a:xfrm>
              <a:off x="6312133" y="3465256"/>
              <a:ext cx="2838449" cy="25545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u="sng" dirty="0" err="1" smtClean="0"/>
                <a:t>direkt</a:t>
              </a:r>
              <a:r>
                <a:rPr lang="en-US" u="sng" dirty="0" smtClean="0"/>
                <a:t> </a:t>
              </a:r>
              <a:r>
                <a:rPr lang="en-US" u="sng" dirty="0" err="1"/>
                <a:t>samband</a:t>
              </a:r>
              <a:r>
                <a:rPr lang="en-US" dirty="0"/>
                <a:t> </a:t>
              </a:r>
              <a:r>
                <a:rPr lang="en-US" dirty="0" err="1"/>
                <a:t>mellan</a:t>
              </a:r>
              <a:r>
                <a:rPr lang="en-US" dirty="0"/>
                <a:t> </a:t>
              </a:r>
              <a:r>
                <a:rPr lang="en-US" dirty="0" err="1" smtClean="0"/>
                <a:t>attribut</a:t>
              </a:r>
              <a:r>
                <a:rPr lang="en-US" dirty="0" smtClean="0"/>
                <a:t> </a:t>
              </a:r>
              <a:r>
                <a:rPr lang="en-US" dirty="0" err="1" smtClean="0"/>
                <a:t>och</a:t>
              </a:r>
              <a:r>
                <a:rPr lang="en-US" dirty="0" smtClean="0"/>
                <a:t> </a:t>
              </a:r>
              <a:r>
                <a:rPr lang="en-US" dirty="0" err="1" smtClean="0"/>
                <a:t>värde</a:t>
              </a:r>
              <a:endParaRPr lang="en-US" dirty="0" smtClean="0"/>
            </a:p>
            <a:p>
              <a:pPr marL="342900" indent="-342900">
                <a:buFont typeface="Arial" panose="020B0604020202020204" pitchFamily="34" charset="0"/>
                <a:buChar char="•"/>
              </a:pPr>
              <a:endParaRPr lang="en-US" dirty="0"/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dirty="0" err="1" smtClean="0"/>
                <a:t>ibland</a:t>
              </a:r>
              <a:r>
                <a:rPr lang="en-US" dirty="0" smtClean="0"/>
                <a:t> </a:t>
              </a:r>
              <a:r>
                <a:rPr lang="en-US" u="sng" dirty="0" err="1" smtClean="0"/>
                <a:t>delvis</a:t>
              </a:r>
              <a:endParaRPr lang="en-US" dirty="0"/>
            </a:p>
            <a:p>
              <a:pPr marL="342900" indent="-342900">
                <a:buFont typeface="Arial" panose="020B0604020202020204" pitchFamily="34" charset="0"/>
                <a:buChar char="•"/>
              </a:pPr>
              <a:endParaRPr lang="en-US" dirty="0" smtClean="0"/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dirty="0" err="1" smtClean="0"/>
                <a:t>ibland</a:t>
              </a:r>
              <a:r>
                <a:rPr lang="en-US" dirty="0" smtClean="0"/>
                <a:t> </a:t>
              </a:r>
              <a:r>
                <a:rPr lang="en-US" u="sng" dirty="0" err="1"/>
                <a:t>inte</a:t>
              </a:r>
              <a:r>
                <a:rPr lang="en-US" u="sng" dirty="0"/>
                <a:t> </a:t>
              </a:r>
              <a:r>
                <a:rPr lang="en-US" u="sng" dirty="0" err="1" smtClean="0"/>
                <a:t>alls</a:t>
              </a:r>
              <a:r>
                <a:rPr lang="en-US" dirty="0"/>
                <a:t> </a:t>
              </a:r>
              <a:r>
                <a:rPr lang="en-US" dirty="0" smtClean="0">
                  <a:sym typeface="Wingdings" panose="05000000000000000000" pitchFamily="2" charset="2"/>
                </a:rPr>
                <a:t> “</a:t>
              </a:r>
              <a:r>
                <a:rPr lang="en-US" dirty="0" err="1" smtClean="0">
                  <a:sym typeface="Wingdings" panose="05000000000000000000" pitchFamily="2" charset="2"/>
                </a:rPr>
                <a:t>bedömning</a:t>
              </a:r>
              <a:r>
                <a:rPr lang="en-US" dirty="0" smtClean="0">
                  <a:sym typeface="Wingdings" panose="05000000000000000000" pitchFamily="2" charset="2"/>
                </a:rPr>
                <a:t>”</a:t>
              </a:r>
              <a:r>
                <a:rPr lang="en-US" dirty="0" smtClean="0"/>
                <a:t>. 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893859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 2"/>
          <p:cNvGrpSpPr/>
          <p:nvPr/>
        </p:nvGrpSpPr>
        <p:grpSpPr>
          <a:xfrm>
            <a:off x="-1" y="501817"/>
            <a:ext cx="8988218" cy="6010749"/>
            <a:chOff x="-1" y="501817"/>
            <a:chExt cx="8988218" cy="6010749"/>
          </a:xfrm>
        </p:grpSpPr>
        <p:pic>
          <p:nvPicPr>
            <p:cNvPr id="8" name="Picture 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105"/>
            <a:stretch/>
          </p:blipFill>
          <p:spPr bwMode="auto">
            <a:xfrm>
              <a:off x="209549" y="769291"/>
              <a:ext cx="4437459" cy="5743275"/>
            </a:xfrm>
            <a:prstGeom prst="rect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" name="Picture 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6" r="-336" b="20738"/>
            <a:stretch/>
          </p:blipFill>
          <p:spPr bwMode="auto">
            <a:xfrm>
              <a:off x="4756545" y="769291"/>
              <a:ext cx="4231672" cy="574135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899" y="3188341"/>
              <a:ext cx="2276475" cy="32766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2" name="textruta 1"/>
            <p:cNvSpPr txBox="1"/>
            <p:nvPr/>
          </p:nvSpPr>
          <p:spPr>
            <a:xfrm>
              <a:off x="6237683" y="6061495"/>
              <a:ext cx="2687242" cy="41549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sv-SE" sz="1000" dirty="0" smtClean="0"/>
                <a:t>Klass 3 i havet är inte med i beräkningen (maskas av senare…)</a:t>
              </a:r>
              <a:endParaRPr lang="en-US" sz="1000" dirty="0"/>
            </a:p>
          </p:txBody>
        </p:sp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56545" y="5826767"/>
              <a:ext cx="695325" cy="6477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12" name="Rektangel 11"/>
            <p:cNvSpPr/>
            <p:nvPr/>
          </p:nvSpPr>
          <p:spPr>
            <a:xfrm>
              <a:off x="-1" y="501817"/>
              <a:ext cx="2702984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sz="1200" b="1" dirty="0" smtClean="0">
                  <a:solidFill>
                    <a:srgbClr val="0000FF"/>
                  </a:solidFill>
                </a:rPr>
                <a:t>Parameter: CC6 - markanvändning</a:t>
              </a:r>
              <a:endParaRPr lang="en-US" sz="1200" b="1" dirty="0">
                <a:solidFill>
                  <a:srgbClr val="0000FF"/>
                </a:solidFill>
              </a:endParaRPr>
            </a:p>
          </p:txBody>
        </p:sp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48130" y="845491"/>
              <a:ext cx="2151340" cy="162877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32975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 3"/>
          <p:cNvGrpSpPr/>
          <p:nvPr/>
        </p:nvGrpSpPr>
        <p:grpSpPr>
          <a:xfrm>
            <a:off x="0" y="504050"/>
            <a:ext cx="7013276" cy="6172974"/>
            <a:chOff x="0" y="504050"/>
            <a:chExt cx="7013276" cy="6172974"/>
          </a:xfrm>
        </p:grpSpPr>
        <p:sp>
          <p:nvSpPr>
            <p:cNvPr id="12" name="Rektangel 11"/>
            <p:cNvSpPr/>
            <p:nvPr/>
          </p:nvSpPr>
          <p:spPr>
            <a:xfrm>
              <a:off x="0" y="504050"/>
              <a:ext cx="2140330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sz="1200" b="1" dirty="0" smtClean="0">
                  <a:solidFill>
                    <a:srgbClr val="0000FF"/>
                  </a:solidFill>
                </a:rPr>
                <a:t>Parameter: CC2 - topografi</a:t>
              </a:r>
              <a:endParaRPr lang="en-US" sz="1200" b="1" dirty="0">
                <a:solidFill>
                  <a:srgbClr val="0000FF"/>
                </a:solidFill>
              </a:endParaRPr>
            </a:p>
          </p:txBody>
        </p:sp>
        <p:pic>
          <p:nvPicPr>
            <p:cNvPr id="3" name="Bildobjekt 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567"/>
            <a:stretch/>
          </p:blipFill>
          <p:spPr bwMode="auto">
            <a:xfrm>
              <a:off x="209549" y="857249"/>
              <a:ext cx="6803727" cy="58197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</p:pic>
        <p:grpSp>
          <p:nvGrpSpPr>
            <p:cNvPr id="2" name="Grupp 1"/>
            <p:cNvGrpSpPr/>
            <p:nvPr/>
          </p:nvGrpSpPr>
          <p:grpSpPr>
            <a:xfrm>
              <a:off x="2266950" y="933449"/>
              <a:ext cx="1885950" cy="781050"/>
              <a:chOff x="6429375" y="857249"/>
              <a:chExt cx="1885950" cy="781050"/>
            </a:xfrm>
          </p:grpSpPr>
          <p:pic>
            <p:nvPicPr>
              <p:cNvPr id="2050" name="Picture 2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39394"/>
              <a:stretch/>
            </p:blipFill>
            <p:spPr bwMode="auto">
              <a:xfrm>
                <a:off x="7172325" y="857249"/>
                <a:ext cx="1143000" cy="78105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  <p:pic>
            <p:nvPicPr>
              <p:cNvPr id="5" name="Picture 2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0606"/>
              <a:stretch/>
            </p:blipFill>
            <p:spPr bwMode="auto">
              <a:xfrm>
                <a:off x="6429375" y="857249"/>
                <a:ext cx="742950" cy="78105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1857067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/>
        </p:nvSpPr>
        <p:spPr>
          <a:xfrm>
            <a:off x="0" y="509828"/>
            <a:ext cx="230223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200" b="1" dirty="0" smtClean="0">
                <a:solidFill>
                  <a:srgbClr val="0000FF"/>
                </a:solidFill>
              </a:rPr>
              <a:t>Parameter: SE1 - bebyggelse</a:t>
            </a:r>
            <a:endParaRPr lang="en-US" sz="1200" b="1" dirty="0">
              <a:solidFill>
                <a:srgbClr val="0000FF"/>
              </a:solidFill>
            </a:endParaRPr>
          </a:p>
        </p:txBody>
      </p:sp>
      <p:grpSp>
        <p:nvGrpSpPr>
          <p:cNvPr id="9" name="Grupp 8"/>
          <p:cNvGrpSpPr>
            <a:grpSpLocks noChangeAspect="1"/>
          </p:cNvGrpSpPr>
          <p:nvPr/>
        </p:nvGrpSpPr>
        <p:grpSpPr>
          <a:xfrm>
            <a:off x="133349" y="844779"/>
            <a:ext cx="8896351" cy="5146436"/>
            <a:chOff x="0" y="0"/>
            <a:chExt cx="5257800" cy="2790825"/>
          </a:xfrm>
        </p:grpSpPr>
        <p:pic>
          <p:nvPicPr>
            <p:cNvPr id="10" name="Picture 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624"/>
            <a:stretch/>
          </p:blipFill>
          <p:spPr bwMode="auto">
            <a:xfrm>
              <a:off x="0" y="0"/>
              <a:ext cx="2409825" cy="2790825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1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5550" y="0"/>
              <a:ext cx="2762250" cy="27908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</p:grpSp>
      <p:sp>
        <p:nvSpPr>
          <p:cNvPr id="12" name="textruta 11"/>
          <p:cNvSpPr txBox="1"/>
          <p:nvPr/>
        </p:nvSpPr>
        <p:spPr>
          <a:xfrm>
            <a:off x="171449" y="6293780"/>
            <a:ext cx="3743325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 smtClean="0"/>
              <a:t>Byggnader buffras 20 meter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9305" y="900113"/>
            <a:ext cx="185737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63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formgivning">
  <a:themeElements>
    <a:clrScheme name="Standardformgivning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formgivning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FF0000"/>
          </a:solidFill>
          <a:prstDash val="solid"/>
          <a:round/>
          <a:headEnd type="none" w="med" len="med"/>
          <a:tailEnd type="triangl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99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noFill/>
        <a:ln w="317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99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Standardformgivnin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Standardformgivning">
  <a:themeElements>
    <a:clrScheme name="1_Standardformgivning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Standardformgivning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FF0000"/>
          </a:solidFill>
          <a:prstDash val="solid"/>
          <a:round/>
          <a:headEnd type="none" w="med" len="med"/>
          <a:tailEnd type="triangl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99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FF0000"/>
          </a:solidFill>
          <a:prstDash val="solid"/>
          <a:round/>
          <a:headEnd type="none" w="med" len="med"/>
          <a:tailEnd type="triangl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99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Standardformgivnin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formgivning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formgivning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formgivning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formgivning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formgivning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formgivning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formgivning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formgivning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formgivning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formgivning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formgivning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1318</TotalTime>
  <Words>610</Words>
  <Application>Microsoft Office PowerPoint</Application>
  <PresentationFormat>Bildspel på skärmen (4:3)</PresentationFormat>
  <Paragraphs>79</Paragraphs>
  <Slides>17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Bildrubriker</vt:lpstr>
      </vt:variant>
      <vt:variant>
        <vt:i4>17</vt:i4>
      </vt:variant>
    </vt:vector>
  </HeadingPairs>
  <TitlesOfParts>
    <vt:vector size="19" baseType="lpstr">
      <vt:lpstr>Standardformgivning</vt:lpstr>
      <vt:lpstr>1_Standardformgivning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>SGI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Bild 1</dc:title>
  <dc:creator>Administratör</dc:creator>
  <cp:lastModifiedBy>Mats Öberg</cp:lastModifiedBy>
  <cp:revision>237</cp:revision>
  <cp:lastPrinted>2014-09-15T08:17:25Z</cp:lastPrinted>
  <dcterms:created xsi:type="dcterms:W3CDTF">2011-04-28T14:03:35Z</dcterms:created>
  <dcterms:modified xsi:type="dcterms:W3CDTF">2014-09-15T10:04:11Z</dcterms:modified>
</cp:coreProperties>
</file>