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97" r:id="rId3"/>
    <p:sldId id="291" r:id="rId4"/>
    <p:sldId id="288" r:id="rId5"/>
    <p:sldId id="293" r:id="rId6"/>
    <p:sldId id="298" r:id="rId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FFFF99"/>
    <a:srgbClr val="F90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6" autoAdjust="0"/>
    <p:restoredTop sz="94660"/>
  </p:normalViewPr>
  <p:slideViewPr>
    <p:cSldViewPr snapToGrid="0">
      <p:cViewPr>
        <p:scale>
          <a:sx n="100" d="100"/>
          <a:sy n="100" d="100"/>
        </p:scale>
        <p:origin x="-210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B3DA8-128A-4B7F-89AB-3B42D6603CDE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6DFAC0-4997-480B-AD05-A74A9D933E1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74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AAA54-CEC1-4B77-8206-99B56C2F79C2}" type="datetimeFigureOut">
              <a:rPr lang="en-US" smtClean="0"/>
              <a:t>4/4/2016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57734-6408-4546-AF7F-032FB6B74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92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5601079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83C65A-5E57-44BC-AEEC-5C44E534357D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97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1722F2-76ED-416D-A43D-67273E3EC6EF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730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26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588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02C6A2-AD65-41CD-9F24-BAFA91262E59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9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CCBDDE-5DB0-4A3E-BE98-72D46DE2DDA6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401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15231-373A-475D-AF4A-853FB9263387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4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0C3CE-4EA6-4DB4-8B28-8F02F68E5357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46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E236A-4F9E-423E-9B67-D95163EC7B24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752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DA2764F-53E6-4114-B4EC-BC165C152D89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6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585691-4F5F-4A87-B699-38566097D440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5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CC060A8-E693-4FA7-B948-2F7337532E16}" type="datetime1">
              <a:rPr lang="en-US" smtClean="0"/>
              <a:t>4/4/2016</a:t>
            </a:fld>
            <a:endParaRPr lang="en-US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7035044" y="0"/>
            <a:ext cx="2133600" cy="365125"/>
          </a:xfrm>
          <a:prstGeom prst="rect">
            <a:avLst/>
          </a:prstGeom>
        </p:spPr>
        <p:txBody>
          <a:bodyPr/>
          <a:lstStyle/>
          <a:p>
            <a:fld id="{8D716212-CEEF-4815-B5F1-9CA8CF763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8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 userDrawn="1"/>
        </p:nvSpPr>
        <p:spPr>
          <a:xfrm>
            <a:off x="7212061" y="6640293"/>
            <a:ext cx="1931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 smtClean="0">
                <a:solidFill>
                  <a:schemeClr val="accent1"/>
                </a:solidFill>
              </a:rPr>
              <a:t>mats.oberg@swedgeo.se/SGI/2016-03-31</a:t>
            </a:r>
          </a:p>
          <a:p>
            <a:endParaRPr lang="en-US" sz="800" dirty="0">
              <a:solidFill>
                <a:schemeClr val="accent1"/>
              </a:solidFill>
            </a:endParaRPr>
          </a:p>
        </p:txBody>
      </p:sp>
      <p:pic>
        <p:nvPicPr>
          <p:cNvPr id="10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tshållare för bildnummer 5"/>
          <p:cNvSpPr txBox="1">
            <a:spLocks/>
          </p:cNvSpPr>
          <p:nvPr userDrawn="1"/>
        </p:nvSpPr>
        <p:spPr>
          <a:xfrm>
            <a:off x="8734426" y="0"/>
            <a:ext cx="40957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D716212-CEEF-4815-B5F1-9CA8CF763D6B}" type="slidenum">
              <a:rPr lang="en-US" sz="1400" smtClean="0">
                <a:solidFill>
                  <a:schemeClr val="tx1"/>
                </a:solidFill>
              </a:rPr>
              <a:pPr/>
              <a:t>‹#›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57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gis.swedgeo.se/skred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http://skl.se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hyperlink" Target="http://www.bohusr&#228;ddningstj&#228;nstf&#246;rbund.se/" TargetMode="Externa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ruta 9"/>
          <p:cNvSpPr txBox="1"/>
          <p:nvPr/>
        </p:nvSpPr>
        <p:spPr>
          <a:xfrm>
            <a:off x="857299" y="1431826"/>
            <a:ext cx="7153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800" b="1" dirty="0" err="1" smtClean="0"/>
              <a:t>SGI’s</a:t>
            </a:r>
            <a:r>
              <a:rPr lang="sv-SE" sz="4800" b="1" dirty="0" smtClean="0"/>
              <a:t> verksamhet inom krisberedskap och säkerhet </a:t>
            </a:r>
          </a:p>
          <a:p>
            <a:pPr algn="ctr"/>
            <a:r>
              <a:rPr lang="sv-SE" sz="4800" b="1" dirty="0" smtClean="0"/>
              <a:t>(och samhällsplanering)</a:t>
            </a:r>
          </a:p>
          <a:p>
            <a:pPr algn="ctr"/>
            <a:r>
              <a:rPr lang="sv-SE" sz="4800" b="1" dirty="0" smtClean="0"/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076474" y="5115745"/>
            <a:ext cx="4714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Workshop “</a:t>
            </a:r>
            <a:r>
              <a:rPr lang="en-US" sz="1400" b="1" dirty="0" err="1">
                <a:solidFill>
                  <a:srgbClr val="FF0000"/>
                </a:solidFill>
              </a:rPr>
              <a:t>Ö</a:t>
            </a:r>
            <a:r>
              <a:rPr lang="en-US" sz="1400" b="1" dirty="0" err="1" smtClean="0">
                <a:solidFill>
                  <a:srgbClr val="FF0000"/>
                </a:solidFill>
              </a:rPr>
              <a:t>ppna</a:t>
            </a:r>
            <a:r>
              <a:rPr lang="en-US" sz="1400" b="1" dirty="0" smtClean="0">
                <a:solidFill>
                  <a:srgbClr val="FF0000"/>
                </a:solidFill>
              </a:rPr>
              <a:t> data </a:t>
            </a:r>
            <a:r>
              <a:rPr lang="en-US" sz="1400" b="1" dirty="0" err="1" smtClean="0">
                <a:solidFill>
                  <a:srgbClr val="FF0000"/>
                </a:solidFill>
              </a:rPr>
              <a:t>från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Lantmäteriet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inom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krisberedskap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och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säkerhet</a:t>
            </a:r>
            <a:r>
              <a:rPr lang="en-US" sz="1400" b="1" dirty="0" smtClean="0">
                <a:solidFill>
                  <a:srgbClr val="FF0000"/>
                </a:solidFill>
              </a:rPr>
              <a:t>”, MSB, </a:t>
            </a:r>
            <a:r>
              <a:rPr lang="en-US" sz="1400" b="1" dirty="0" err="1" smtClean="0">
                <a:solidFill>
                  <a:srgbClr val="FF0000"/>
                </a:solidFill>
              </a:rPr>
              <a:t>Sthlm</a:t>
            </a:r>
            <a:r>
              <a:rPr lang="en-US" sz="1400" b="1" dirty="0" smtClean="0">
                <a:solidFill>
                  <a:srgbClr val="FF0000"/>
                </a:solidFill>
              </a:rPr>
              <a:t>, 5 </a:t>
            </a:r>
            <a:r>
              <a:rPr lang="en-US" sz="1400" b="1" dirty="0" err="1" smtClean="0">
                <a:solidFill>
                  <a:srgbClr val="FF0000"/>
                </a:solidFill>
              </a:rPr>
              <a:t>apr</a:t>
            </a:r>
            <a:r>
              <a:rPr lang="en-US" sz="1400" b="1" dirty="0" smtClean="0">
                <a:solidFill>
                  <a:srgbClr val="FF0000"/>
                </a:solidFill>
              </a:rPr>
              <a:t> 16 </a:t>
            </a:r>
          </a:p>
          <a:p>
            <a:pPr algn="ctr"/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endParaRPr lang="en-US" sz="14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Mats Öberg, GIS-</a:t>
            </a:r>
            <a:r>
              <a:rPr lang="en-US" sz="1400" b="1" dirty="0" err="1" smtClean="0">
                <a:solidFill>
                  <a:srgbClr val="FF0000"/>
                </a:solidFill>
              </a:rPr>
              <a:t>arkitekt</a:t>
            </a:r>
            <a:r>
              <a:rPr lang="en-US" sz="1400" b="1" dirty="0" smtClean="0">
                <a:solidFill>
                  <a:srgbClr val="FF0000"/>
                </a:solidFill>
              </a:rPr>
              <a:t>, SGI</a:t>
            </a:r>
          </a:p>
          <a:p>
            <a:pPr algn="ctr"/>
            <a:r>
              <a:rPr lang="en-US" sz="1400" b="1" dirty="0" smtClean="0">
                <a:solidFill>
                  <a:srgbClr val="FF0000"/>
                </a:solidFill>
              </a:rPr>
              <a:t> 0709-730129</a:t>
            </a:r>
            <a:endParaRPr lang="sv-SE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0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tuvesk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33" y="1014413"/>
            <a:ext cx="2284534" cy="2635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9" descr="smårödskr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3" y="3921124"/>
            <a:ext cx="3321236" cy="25578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27" descr="surte1_redigerad-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06475"/>
            <a:ext cx="3540369" cy="262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ktangel 8"/>
          <p:cNvSpPr>
            <a:spLocks noChangeArrowheads="1"/>
          </p:cNvSpPr>
          <p:nvPr/>
        </p:nvSpPr>
        <p:spPr bwMode="auto">
          <a:xfrm>
            <a:off x="0" y="504826"/>
            <a:ext cx="35868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Vad arbetar SGI med? </a:t>
            </a:r>
            <a:endParaRPr lang="sv-SE" sz="2400" b="1" dirty="0"/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002" y="3921124"/>
            <a:ext cx="1161698" cy="2580144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3" name="textruta 1"/>
          <p:cNvSpPr txBox="1">
            <a:spLocks noChangeArrowheads="1"/>
          </p:cNvSpPr>
          <p:nvPr/>
        </p:nvSpPr>
        <p:spPr bwMode="auto">
          <a:xfrm>
            <a:off x="7962807" y="5634890"/>
            <a:ext cx="106542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 smtClean="0"/>
              <a:t>Från </a:t>
            </a:r>
            <a:r>
              <a:rPr lang="sv-SE" sz="1000" dirty="0">
                <a:hlinkClick r:id="rId6"/>
              </a:rPr>
              <a:t>http://</a:t>
            </a:r>
            <a:r>
              <a:rPr lang="sv-SE" sz="1000" dirty="0" smtClean="0">
                <a:hlinkClick r:id="rId6"/>
              </a:rPr>
              <a:t>gis.swed</a:t>
            </a:r>
          </a:p>
          <a:p>
            <a:pPr eaLnBrk="1" hangingPunct="1"/>
            <a:r>
              <a:rPr lang="sv-SE" sz="1000" dirty="0" smtClean="0">
                <a:hlinkClick r:id="rId6"/>
              </a:rPr>
              <a:t>geo.se/skred</a:t>
            </a:r>
            <a:r>
              <a:rPr lang="sv-SE" sz="1000" dirty="0">
                <a:hlinkClick r:id="rId6"/>
              </a:rPr>
              <a:t>/</a:t>
            </a:r>
            <a:r>
              <a:rPr lang="sv-SE" sz="1000" dirty="0"/>
              <a:t> </a:t>
            </a:r>
          </a:p>
          <a:p>
            <a:pPr eaLnBrk="1" hangingPunct="1"/>
            <a:r>
              <a:rPr lang="sv-SE" sz="1000" dirty="0" smtClean="0"/>
              <a:t>(~1500, </a:t>
            </a:r>
            <a:r>
              <a:rPr lang="sv-SE" sz="1000" dirty="0" err="1" smtClean="0"/>
              <a:t>jmfr</a:t>
            </a:r>
            <a:r>
              <a:rPr lang="sv-SE" sz="1000" dirty="0" smtClean="0"/>
              <a:t>. Norge </a:t>
            </a:r>
            <a:r>
              <a:rPr lang="sv-SE" sz="1000" dirty="0"/>
              <a:t>&gt;10.000) </a:t>
            </a:r>
          </a:p>
        </p:txBody>
      </p:sp>
      <p:sp>
        <p:nvSpPr>
          <p:cNvPr id="4104" name="textruta 11"/>
          <p:cNvSpPr txBox="1">
            <a:spLocks noChangeArrowheads="1"/>
          </p:cNvSpPr>
          <p:nvPr/>
        </p:nvSpPr>
        <p:spPr bwMode="auto">
          <a:xfrm>
            <a:off x="66646" y="1035050"/>
            <a:ext cx="20874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>
                <a:solidFill>
                  <a:srgbClr val="FF0000"/>
                </a:solidFill>
              </a:rPr>
              <a:t>Surte 1950</a:t>
            </a:r>
            <a:r>
              <a:rPr lang="sv-SE" sz="1000" dirty="0">
                <a:solidFill>
                  <a:srgbClr val="FF0000"/>
                </a:solidFill>
              </a:rPr>
              <a:t>, 1 </a:t>
            </a:r>
            <a:r>
              <a:rPr lang="sv-SE" sz="1000" dirty="0" smtClean="0">
                <a:solidFill>
                  <a:srgbClr val="FF0000"/>
                </a:solidFill>
              </a:rPr>
              <a:t>död, </a:t>
            </a:r>
            <a:r>
              <a:rPr lang="sv-SE" sz="1000" dirty="0">
                <a:solidFill>
                  <a:srgbClr val="FF0000"/>
                </a:solidFill>
              </a:rPr>
              <a:t>300 </a:t>
            </a:r>
            <a:r>
              <a:rPr lang="sv-SE" sz="1000" dirty="0" smtClean="0">
                <a:solidFill>
                  <a:srgbClr val="FF0000"/>
                </a:solidFill>
              </a:rPr>
              <a:t>hemlösa, </a:t>
            </a:r>
          </a:p>
          <a:p>
            <a:pPr eaLnBrk="1" hangingPunct="1"/>
            <a:r>
              <a:rPr lang="sv-SE" sz="1000" dirty="0" smtClean="0">
                <a:solidFill>
                  <a:srgbClr val="FF0000"/>
                </a:solidFill>
              </a:rPr>
              <a:t>30 skadade hus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4105" name="textruta 12"/>
          <p:cNvSpPr txBox="1">
            <a:spLocks noChangeArrowheads="1"/>
          </p:cNvSpPr>
          <p:nvPr/>
        </p:nvSpPr>
        <p:spPr bwMode="auto">
          <a:xfrm>
            <a:off x="4043963" y="985213"/>
            <a:ext cx="20417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>
                <a:solidFill>
                  <a:srgbClr val="FF0000"/>
                </a:solidFill>
              </a:rPr>
              <a:t>Tuve 1977</a:t>
            </a:r>
            <a:r>
              <a:rPr lang="sv-SE" sz="1000" dirty="0">
                <a:solidFill>
                  <a:srgbClr val="FF0000"/>
                </a:solidFill>
              </a:rPr>
              <a:t>, 9 </a:t>
            </a:r>
            <a:r>
              <a:rPr lang="sv-SE" sz="1000" dirty="0" smtClean="0">
                <a:solidFill>
                  <a:srgbClr val="FF0000"/>
                </a:solidFill>
              </a:rPr>
              <a:t>döda, </a:t>
            </a:r>
            <a:r>
              <a:rPr lang="sv-SE" sz="1000" dirty="0">
                <a:solidFill>
                  <a:srgbClr val="FF0000"/>
                </a:solidFill>
              </a:rPr>
              <a:t>300 </a:t>
            </a:r>
            <a:r>
              <a:rPr lang="sv-SE" sz="1000" dirty="0" smtClean="0">
                <a:solidFill>
                  <a:srgbClr val="FF0000"/>
                </a:solidFill>
              </a:rPr>
              <a:t>skadade</a:t>
            </a:r>
            <a:endParaRPr lang="sv-SE" sz="1000" dirty="0">
              <a:solidFill>
                <a:srgbClr val="FF0000"/>
              </a:solidFill>
            </a:endParaRPr>
          </a:p>
        </p:txBody>
      </p:sp>
      <p:sp>
        <p:nvSpPr>
          <p:cNvPr id="4106" name="textruta 13"/>
          <p:cNvSpPr txBox="1">
            <a:spLocks noChangeArrowheads="1"/>
          </p:cNvSpPr>
          <p:nvPr/>
        </p:nvSpPr>
        <p:spPr bwMode="auto">
          <a:xfrm>
            <a:off x="415952" y="5999102"/>
            <a:ext cx="27355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>
                <a:solidFill>
                  <a:schemeClr val="bg1"/>
                </a:solidFill>
              </a:rPr>
              <a:t>Småröd</a:t>
            </a:r>
            <a:r>
              <a:rPr lang="sv-SE" sz="1000" b="1" dirty="0">
                <a:solidFill>
                  <a:schemeClr val="bg1"/>
                </a:solidFill>
              </a:rPr>
              <a:t> 2006</a:t>
            </a:r>
            <a:r>
              <a:rPr lang="sv-SE" sz="1000" dirty="0">
                <a:solidFill>
                  <a:schemeClr val="bg1"/>
                </a:solidFill>
              </a:rPr>
              <a:t>, </a:t>
            </a:r>
            <a:r>
              <a:rPr lang="sv-SE" sz="1000" dirty="0" smtClean="0">
                <a:solidFill>
                  <a:schemeClr val="bg1"/>
                </a:solidFill>
              </a:rPr>
              <a:t>samhällskostnad </a:t>
            </a:r>
            <a:r>
              <a:rPr lang="sv-SE" sz="1000" dirty="0">
                <a:solidFill>
                  <a:schemeClr val="bg1"/>
                </a:solidFill>
              </a:rPr>
              <a:t>&gt; 500 Mkr</a:t>
            </a:r>
          </a:p>
          <a:p>
            <a:pPr eaLnBrk="1" hangingPunct="1"/>
            <a:r>
              <a:rPr lang="sv-SE" sz="1000" dirty="0">
                <a:solidFill>
                  <a:schemeClr val="bg1"/>
                </a:solidFill>
              </a:rPr>
              <a:t>Trigger: </a:t>
            </a:r>
            <a:r>
              <a:rPr lang="sv-SE" sz="1000" dirty="0" smtClean="0">
                <a:solidFill>
                  <a:schemeClr val="bg1"/>
                </a:solidFill>
              </a:rPr>
              <a:t>felaktig placering av fyllnadsmassor</a:t>
            </a:r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4107" name="Rektangel 1"/>
          <p:cNvSpPr>
            <a:spLocks noChangeArrowheads="1"/>
          </p:cNvSpPr>
          <p:nvPr/>
        </p:nvSpPr>
        <p:spPr bwMode="auto">
          <a:xfrm>
            <a:off x="3485279" y="3914934"/>
            <a:ext cx="3133132" cy="25545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v-SE" sz="1600" b="1" dirty="0" smtClean="0"/>
              <a:t>Geoteknik</a:t>
            </a:r>
            <a:r>
              <a:rPr lang="sv-SE" sz="1600" dirty="0"/>
              <a:t> </a:t>
            </a:r>
            <a:r>
              <a:rPr lang="sv-SE" sz="1600" dirty="0" smtClean="0"/>
              <a:t>är läran </a:t>
            </a:r>
            <a:r>
              <a:rPr lang="sv-SE" sz="1600" dirty="0"/>
              <a:t>om jord och bergs tekniska egenskaper samt dess </a:t>
            </a:r>
            <a:r>
              <a:rPr lang="sv-SE" sz="1600" dirty="0" smtClean="0"/>
              <a:t>tillämpning vid främst </a:t>
            </a:r>
            <a:r>
              <a:rPr lang="sv-SE" sz="1600" dirty="0"/>
              <a:t>byggnads- och </a:t>
            </a:r>
            <a:r>
              <a:rPr lang="sv-SE" sz="1600" dirty="0" smtClean="0"/>
              <a:t>anläggnings-verksamhet</a:t>
            </a:r>
          </a:p>
          <a:p>
            <a:endParaRPr lang="sv-SE" sz="1600" dirty="0"/>
          </a:p>
          <a:p>
            <a:r>
              <a:rPr lang="sv-SE" sz="1600" b="1" dirty="0" smtClean="0"/>
              <a:t>SGI</a:t>
            </a:r>
            <a:r>
              <a:rPr lang="sv-SE" sz="1600" dirty="0" smtClean="0"/>
              <a:t> utreder potentiella skred-riskområden, </a:t>
            </a:r>
            <a:r>
              <a:rPr lang="sv-SE" sz="1600" dirty="0" err="1" smtClean="0"/>
              <a:t>bl</a:t>
            </a:r>
            <a:r>
              <a:rPr lang="sv-SE" sz="1600" dirty="0" smtClean="0"/>
              <a:t> a </a:t>
            </a:r>
            <a:r>
              <a:rPr lang="sv-SE" sz="1600" dirty="0" err="1" smtClean="0"/>
              <a:t>mht</a:t>
            </a:r>
            <a:r>
              <a:rPr lang="sv-SE" sz="1600" dirty="0" smtClean="0"/>
              <a:t> klimat-förändringar. (Risk = sannolikhet * konsekvenser)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1745274" y="3002022"/>
            <a:ext cx="7282960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v-SE" sz="2000" dirty="0" smtClean="0"/>
              <a:t>Uppdrag: Minska </a:t>
            </a:r>
            <a:r>
              <a:rPr lang="sv-SE" sz="2000" dirty="0"/>
              <a:t>riskerna för ras, skred och stranderosion</a:t>
            </a:r>
            <a:endParaRPr lang="en-US" sz="2000" dirty="0"/>
          </a:p>
        </p:txBody>
      </p:sp>
      <p:pic>
        <p:nvPicPr>
          <p:cNvPr id="2050" name="Picture 2" descr="http://gis.swedgeo.se/skred/images/erosion_illustration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42" y="1027758"/>
            <a:ext cx="2942492" cy="18678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627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err="1" smtClean="0">
                <a:solidFill>
                  <a:prstClr val="black"/>
                </a:solidFill>
              </a:rPr>
              <a:t>T</a:t>
            </a:r>
            <a:r>
              <a:rPr lang="sv-SE" sz="2800" b="1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iB</a:t>
            </a:r>
            <a:r>
              <a:rPr lang="sv-SE" sz="2800" b="1" dirty="0">
                <a:solidFill>
                  <a:prstClr val="black"/>
                </a:solidFill>
                <a:sym typeface="Wingdings" panose="05000000000000000000" pitchFamily="2" charset="2"/>
              </a:rPr>
              <a:t> </a:t>
            </a:r>
            <a:r>
              <a:rPr lang="sv-SE" sz="2800" b="1" dirty="0" smtClean="0">
                <a:solidFill>
                  <a:prstClr val="black"/>
                </a:solidFill>
                <a:sym typeface="Wingdings" panose="05000000000000000000" pitchFamily="2" charset="2"/>
              </a:rPr>
              <a:t>på SGI </a:t>
            </a:r>
            <a:endParaRPr lang="sv-SE" sz="2800" b="1" dirty="0" smtClean="0">
              <a:solidFill>
                <a:prstClr val="black"/>
              </a:solidFill>
            </a:endParaRPr>
          </a:p>
        </p:txBody>
      </p:sp>
      <p:pic>
        <p:nvPicPr>
          <p:cNvPr id="13" name="Picture 2" descr="http://www.swedgeo.se/imagevault/publishedmedia/vi2603sg9p0u8jcq3tu3/Scandinav_DMAK_BirgerLa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6" y="1118784"/>
            <a:ext cx="9158086" cy="443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latshållare för innehåll 2"/>
          <p:cNvSpPr txBox="1">
            <a:spLocks/>
          </p:cNvSpPr>
          <p:nvPr/>
        </p:nvSpPr>
        <p:spPr>
          <a:xfrm>
            <a:off x="894399" y="4469253"/>
            <a:ext cx="7341116" cy="217569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 smtClean="0"/>
              <a:t>Tillgänglig på telefon alla timmar, alla dagar i veckan</a:t>
            </a:r>
          </a:p>
          <a:p>
            <a:r>
              <a:rPr lang="sv-SE" sz="2000" dirty="0" smtClean="0"/>
              <a:t>Återkoppla vid larm inom 15 minuter</a:t>
            </a:r>
          </a:p>
          <a:p>
            <a:r>
              <a:rPr lang="sv-SE" sz="2000" dirty="0" smtClean="0"/>
              <a:t>Vid behov, bedömt i samspel mellan SGI och Räddningstjänst, infinna sig på plats</a:t>
            </a:r>
          </a:p>
          <a:p>
            <a:r>
              <a:rPr lang="sv-SE" sz="2000" dirty="0" smtClean="0"/>
              <a:t>Räddningstjänsten når SGI:s </a:t>
            </a:r>
            <a:r>
              <a:rPr lang="sv-SE" sz="2000" dirty="0" err="1" smtClean="0"/>
              <a:t>TiB</a:t>
            </a:r>
            <a:r>
              <a:rPr lang="sv-SE" sz="2000" dirty="0" smtClean="0"/>
              <a:t> via SOS Alarm</a:t>
            </a:r>
            <a:endParaRPr lang="sv-SE" sz="20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2" y="1226506"/>
            <a:ext cx="1680834" cy="259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ktangel 20"/>
          <p:cNvSpPr/>
          <p:nvPr/>
        </p:nvSpPr>
        <p:spPr>
          <a:xfrm>
            <a:off x="7143263" y="1226506"/>
            <a:ext cx="188224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800" dirty="0"/>
              <a:t>Foto: Birger Lallo/Skandinav Bildbyrå</a:t>
            </a:r>
          </a:p>
        </p:txBody>
      </p:sp>
    </p:spTree>
    <p:extLst>
      <p:ext uri="{BB962C8B-B14F-4D97-AF65-F5344CB8AC3E}">
        <p14:creationId xmlns:p14="http://schemas.microsoft.com/office/powerpoint/2010/main" val="6695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9" y="1843088"/>
            <a:ext cx="7794329" cy="452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02339" y="523399"/>
            <a:ext cx="46411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/>
              <a:t>Med hjälp av tre moderna webbaserade applikationer </a:t>
            </a:r>
            <a:r>
              <a:rPr lang="sv-SE" sz="1400" dirty="0" smtClean="0"/>
              <a:t>– </a:t>
            </a:r>
          </a:p>
          <a:p>
            <a:r>
              <a:rPr lang="sv-SE" sz="1400" dirty="0" smtClean="0"/>
              <a:t>RTJ </a:t>
            </a:r>
            <a:r>
              <a:rPr lang="sv-SE" sz="1400" dirty="0"/>
              <a:t>FÄLT, GEOSTAB, VAKASTAB - kan räddningstjänsten och sakkunniga myndigheter i samverkan bättre utnyttja </a:t>
            </a:r>
            <a:r>
              <a:rPr lang="sv-SE" sz="1400" b="1" dirty="0"/>
              <a:t>befintliga </a:t>
            </a:r>
            <a:r>
              <a:rPr lang="sv-SE" sz="1400" b="1" dirty="0" err="1"/>
              <a:t>geodata</a:t>
            </a:r>
            <a:r>
              <a:rPr lang="sv-SE" sz="1400" b="1" dirty="0"/>
              <a:t> </a:t>
            </a:r>
            <a:r>
              <a:rPr lang="sv-SE" sz="1400" dirty="0"/>
              <a:t>för att lösa problem och utföra åtgärder vid överhängande fara för </a:t>
            </a:r>
            <a:r>
              <a:rPr lang="sv-SE" sz="1400" b="1" dirty="0"/>
              <a:t>ras, skred, slamströmmar </a:t>
            </a:r>
            <a:r>
              <a:rPr lang="sv-SE" sz="1400" dirty="0"/>
              <a:t>och </a:t>
            </a:r>
            <a:r>
              <a:rPr lang="sv-SE" sz="1400" b="1" dirty="0"/>
              <a:t>kemspill i känslig mark</a:t>
            </a:r>
            <a:r>
              <a:rPr lang="sv-SE" sz="1400" dirty="0"/>
              <a:t>.</a:t>
            </a:r>
          </a:p>
        </p:txBody>
      </p:sp>
      <p:grpSp>
        <p:nvGrpSpPr>
          <p:cNvPr id="4" name="Grupp 3"/>
          <p:cNvGrpSpPr/>
          <p:nvPr/>
        </p:nvGrpSpPr>
        <p:grpSpPr>
          <a:xfrm>
            <a:off x="60983" y="6365027"/>
            <a:ext cx="7773913" cy="478201"/>
            <a:chOff x="210817" y="1087916"/>
            <a:chExt cx="8447408" cy="609239"/>
          </a:xfrm>
        </p:grpSpPr>
        <p:pic>
          <p:nvPicPr>
            <p:cNvPr id="5" name="Picture 2" descr="http://gis.swedgeo.se/startgsp/images/ngdiparter_logo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31"/>
            <a:stretch/>
          </p:blipFill>
          <p:spPr bwMode="auto">
            <a:xfrm>
              <a:off x="6744966" y="1132544"/>
              <a:ext cx="1913259" cy="519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upp 5"/>
            <p:cNvGrpSpPr>
              <a:grpSpLocks noChangeAspect="1"/>
            </p:cNvGrpSpPr>
            <p:nvPr/>
          </p:nvGrpSpPr>
          <p:grpSpPr>
            <a:xfrm>
              <a:off x="210817" y="1087916"/>
              <a:ext cx="6066158" cy="609239"/>
              <a:chOff x="186703" y="2086176"/>
              <a:chExt cx="8747746" cy="878557"/>
            </a:xfrm>
          </p:grpSpPr>
          <p:pic>
            <p:nvPicPr>
              <p:cNvPr id="7" name="Picture 2" descr="http://gis.swedgeo.se/startgsp/images/ngdiparter_logo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228"/>
              <a:stretch/>
            </p:blipFill>
            <p:spPr bwMode="auto">
              <a:xfrm>
                <a:off x="186703" y="2086176"/>
                <a:ext cx="1942436" cy="8785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" name="Grupp 7"/>
              <p:cNvGrpSpPr/>
              <p:nvPr/>
            </p:nvGrpSpPr>
            <p:grpSpPr>
              <a:xfrm>
                <a:off x="3686175" y="2275140"/>
                <a:ext cx="5248274" cy="500628"/>
                <a:chOff x="2672097" y="2408117"/>
                <a:chExt cx="6011496" cy="716083"/>
              </a:xfrm>
            </p:grpSpPr>
            <p:pic>
              <p:nvPicPr>
                <p:cNvPr id="10" name="Picture 2" descr="Startsida">
                  <a:hlinkClick r:id="rId4" tooltip="Startsida"/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369" r="43968" b="13277"/>
                <a:stretch/>
              </p:blipFill>
              <p:spPr bwMode="auto">
                <a:xfrm>
                  <a:off x="2672097" y="2408117"/>
                  <a:ext cx="2226479" cy="716083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" name="Picture 4" descr="Hem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9365" y="2525457"/>
                  <a:ext cx="3514228" cy="4814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9" name="Picture 2" descr="Startsida - Sveriges kommuner och Landsting">
                <a:hlinkClick r:id="rId7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9235" y="2336184"/>
                <a:ext cx="931793" cy="3785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079" y="590073"/>
            <a:ext cx="4264446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5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-47625" y="424934"/>
            <a:ext cx="1642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GEOSTAB </a:t>
            </a:r>
            <a:endParaRPr lang="sv-SE" sz="2800" b="1" dirty="0">
              <a:solidFill>
                <a:prstClr val="black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48155"/>
            <a:ext cx="8991600" cy="54473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7"/>
          <p:cNvSpPr>
            <a:spLocks noChangeArrowheads="1"/>
          </p:cNvSpPr>
          <p:nvPr/>
        </p:nvSpPr>
        <p:spPr bwMode="auto">
          <a:xfrm>
            <a:off x="0" y="498021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2800" b="1" dirty="0" smtClean="0">
                <a:solidFill>
                  <a:prstClr val="black"/>
                </a:solidFill>
              </a:rPr>
              <a:t>Geokalkylsystem</a:t>
            </a:r>
          </a:p>
        </p:txBody>
      </p:sp>
      <p:sp>
        <p:nvSpPr>
          <p:cNvPr id="2" name="AutoShape 2" descr="http://swedgeo.se/imagevault/publishedmedia/sdis3u8c8wfcrkatuofv/Geokalkyl_mosaic.png"/>
          <p:cNvSpPr>
            <a:spLocks noChangeAspect="1" noChangeArrowheads="1"/>
          </p:cNvSpPr>
          <p:nvPr/>
        </p:nvSpPr>
        <p:spPr bwMode="auto">
          <a:xfrm>
            <a:off x="63500" y="-136525"/>
            <a:ext cx="80581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28" y="1105143"/>
            <a:ext cx="8524372" cy="4131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ktangel 5"/>
          <p:cNvSpPr/>
          <p:nvPr/>
        </p:nvSpPr>
        <p:spPr>
          <a:xfrm>
            <a:off x="249237" y="5472143"/>
            <a:ext cx="8770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Geokalkyl är ett </a:t>
            </a:r>
            <a:r>
              <a:rPr lang="sv-SE" dirty="0" err="1" smtClean="0"/>
              <a:t>ArcGIS</a:t>
            </a:r>
            <a:r>
              <a:rPr lang="sv-SE" dirty="0" smtClean="0"/>
              <a:t>-verktyg </a:t>
            </a:r>
            <a:r>
              <a:rPr lang="sv-SE" dirty="0"/>
              <a:t>för planering av bebyggelse i tidiga skeden. Det kan till exempel användas vid översiktsplanering i </a:t>
            </a:r>
            <a:r>
              <a:rPr lang="sv-SE" dirty="0" smtClean="0"/>
              <a:t>kommuner för översiktlig </a:t>
            </a:r>
            <a:r>
              <a:rPr lang="sv-SE" b="1" dirty="0" smtClean="0"/>
              <a:t>kostnadsbedömning</a:t>
            </a:r>
            <a:r>
              <a:rPr lang="sv-SE" b="1" dirty="0"/>
              <a:t> </a:t>
            </a:r>
            <a:endParaRPr lang="sv-SE" b="1" dirty="0" smtClean="0"/>
          </a:p>
          <a:p>
            <a:r>
              <a:rPr lang="sv-SE" dirty="0" smtClean="0"/>
              <a:t>av </a:t>
            </a:r>
            <a:r>
              <a:rPr lang="sv-SE" dirty="0"/>
              <a:t>grundläggning och markarbeten. Målgrupper för verktyget är främst geotekniker och samhällsplanerare.</a:t>
            </a:r>
          </a:p>
        </p:txBody>
      </p:sp>
    </p:spTree>
    <p:extLst>
      <p:ext uri="{BB962C8B-B14F-4D97-AF65-F5344CB8AC3E}">
        <p14:creationId xmlns:p14="http://schemas.microsoft.com/office/powerpoint/2010/main" val="358680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</TotalTime>
  <Words>254</Words>
  <Application>Microsoft Office PowerPoint</Application>
  <PresentationFormat>Bildspel på skärmen (4:3)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Statens Geotekniska 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Mats Öberg</dc:creator>
  <cp:lastModifiedBy>Mats Öberg</cp:lastModifiedBy>
  <cp:revision>289</cp:revision>
  <cp:lastPrinted>2016-03-18T09:20:33Z</cp:lastPrinted>
  <dcterms:created xsi:type="dcterms:W3CDTF">2013-06-26T10:22:31Z</dcterms:created>
  <dcterms:modified xsi:type="dcterms:W3CDTF">2016-04-04T08:09:39Z</dcterms:modified>
</cp:coreProperties>
</file>