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3" r:id="rId5"/>
    <p:sldId id="258" r:id="rId6"/>
    <p:sldId id="275" r:id="rId7"/>
    <p:sldId id="276" r:id="rId8"/>
    <p:sldId id="277" r:id="rId9"/>
    <p:sldId id="274" r:id="rId10"/>
    <p:sldId id="268" r:id="rId11"/>
    <p:sldId id="269" r:id="rId12"/>
    <p:sldId id="260" r:id="rId13"/>
    <p:sldId id="261" r:id="rId14"/>
    <p:sldId id="262" r:id="rId15"/>
    <p:sldId id="270" r:id="rId16"/>
    <p:sldId id="278" r:id="rId17"/>
  </p:sldIdLst>
  <p:sldSz cx="9144000" cy="6858000" type="screen4x3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3371" autoAdjust="0"/>
  </p:normalViewPr>
  <p:slideViewPr>
    <p:cSldViewPr snapToGrid="0" snapToObjects="1">
      <p:cViewPr>
        <p:scale>
          <a:sx n="100" d="100"/>
          <a:sy n="100" d="100"/>
        </p:scale>
        <p:origin x="-1974" y="-288"/>
      </p:cViewPr>
      <p:guideLst>
        <p:guide orient="horz" pos="1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58C8C6-F0C1-4F54-8927-80C5D2321209}" type="datetime1">
              <a:rPr lang="sv-SE"/>
              <a:pPr>
                <a:defRPr/>
              </a:pPr>
              <a:t>2015-09-09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E55494-40F4-4866-95A1-19F7CDB4C2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892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1EC738-186B-4BE6-9F88-DCC34A8BB2D0}" type="datetime1">
              <a:rPr lang="sv-SE"/>
              <a:pPr>
                <a:defRPr/>
              </a:pPr>
              <a:t>2015-09-09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E0DFEE-23E9-49A5-A3C9-47DC6163DA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109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Resurser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hkp</a:t>
            </a:r>
            <a:r>
              <a:rPr lang="sv-SE" baseline="0" dirty="0" smtClean="0"/>
              <a:t>, hundar, ljus, IR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63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Gill Sans MT" pitchFamily="34" charset="0"/>
                <a:cs typeface="Tahoma" pitchFamily="34" charset="0"/>
              </a:rPr>
              <a:t>Togs fram dec 2013. Bra men behövde kompletteras med ett webbaserat stöd, </a:t>
            </a:r>
            <a:r>
              <a:rPr lang="sv-SE" i="1" dirty="0" smtClean="0">
                <a:latin typeface="Gill Sans MT" pitchFamily="34" charset="0"/>
                <a:cs typeface="Tahoma" pitchFamily="34" charset="0"/>
              </a:rPr>
              <a:t>Jag frågar dig hur används dessa idag?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97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Film 1 ca</a:t>
            </a:r>
            <a:r>
              <a:rPr lang="sv-SE" baseline="0" dirty="0" smtClean="0"/>
              <a:t> 2min, film ca 7min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34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Gill Sans MT" pitchFamily="34" charset="0"/>
                <a:cs typeface="Tahoma" pitchFamily="34" charset="0"/>
              </a:rPr>
              <a:t>Säger du nåt om SGI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TiB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här (24/7 kontaktbara för stöd från kontoret. Inte sagt något om viss inställelsetid på plats)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22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6"/>
          <p:cNvSpPr>
            <a:spLocks noGrp="1"/>
          </p:cNvSpPr>
          <p:nvPr>
            <p:ph type="title"/>
          </p:nvPr>
        </p:nvSpPr>
        <p:spPr>
          <a:xfrm>
            <a:off x="457200" y="1933213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title"/>
          </p:nvPr>
        </p:nvSpPr>
        <p:spPr>
          <a:xfrm>
            <a:off x="747870" y="515000"/>
            <a:ext cx="7648260" cy="79023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747870" y="1534530"/>
            <a:ext cx="7648260" cy="3792243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•"/>
              <a:defRPr sz="18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title"/>
          </p:nvPr>
        </p:nvSpPr>
        <p:spPr>
          <a:xfrm>
            <a:off x="747870" y="515000"/>
            <a:ext cx="7648260" cy="79023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747870" y="1534530"/>
            <a:ext cx="3670885" cy="3792243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•"/>
              <a:defRPr sz="18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4725245" y="1534530"/>
            <a:ext cx="3670885" cy="3792243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•"/>
              <a:defRPr sz="18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 Extra Bold"/>
          <a:ea typeface="+mj-ea"/>
          <a:cs typeface="Rockwell Extra 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 Extra Bol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6"/>
          <p:cNvSpPr>
            <a:spLocks noGrp="1"/>
          </p:cNvSpPr>
          <p:nvPr>
            <p:ph type="title"/>
          </p:nvPr>
        </p:nvSpPr>
        <p:spPr bwMode="auto">
          <a:xfrm>
            <a:off x="457200" y="19335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Rubrik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Gill Sans MT"/>
          <a:ea typeface="+mj-ea"/>
          <a:cs typeface="Gill Sans MT"/>
        </a:defRPr>
      </a:lvl1pPr>
      <a:lvl2pPr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dokument/avi/skadeplats2015_rtjfalt_film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is.swedgeo.se/dokument/avi/skadeplats2015_rtjfalt_film2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s.oberg@swedgeo.se" TargetMode="External"/><Relationship Id="rId2" Type="http://schemas.openxmlformats.org/officeDocument/2006/relationships/hyperlink" Target="http://gis.swedgeo.se/rtj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ers.finn@borf.se" TargetMode="External"/><Relationship Id="rId2" Type="http://schemas.openxmlformats.org/officeDocument/2006/relationships/hyperlink" Target="mailto:mats.oberg@swedgeo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602142" y="1203642"/>
            <a:ext cx="7900987" cy="424465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2014-2015 ett MSB2:4 utvecklingsprojekt ”</a:t>
            </a:r>
            <a:r>
              <a:rPr lang="sv-SE" dirty="0" smtClean="0"/>
              <a:t>Räddningstjänsttillämpningar </a:t>
            </a:r>
            <a:r>
              <a:rPr lang="sv-SE" dirty="0"/>
              <a:t>för georelaterade </a:t>
            </a:r>
            <a:r>
              <a:rPr lang="sv-SE" dirty="0" smtClean="0"/>
              <a:t>olyckor”. 2016-2017 Implementeringsprojekt (sökt medel)</a:t>
            </a:r>
          </a:p>
          <a:p>
            <a:endParaRPr lang="sv-SE" dirty="0" smtClean="0"/>
          </a:p>
          <a:p>
            <a:r>
              <a:rPr lang="sv-SE" dirty="0" smtClean="0"/>
              <a:t>Deltagare: SGI, SGU, RTJ BORF, Lantmäteriet, MSB och SKL. (Ev. även Länsstyrelsen Västra Götaland 2016-17). (Livsmedelsverket för VAKASTAB)</a:t>
            </a: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r>
              <a:rPr lang="sv-SE" b="1" dirty="0"/>
              <a:t>Med hjälp av tre moderna webbaserade applikationer - RTJ FÄLT, GEOSTAB, VAKASTAB - kan räddningstjänsten och sakkunniga myndigheter i samverkan bättre utnyttja befintliga </a:t>
            </a:r>
            <a:r>
              <a:rPr lang="sv-SE" b="1" dirty="0" err="1"/>
              <a:t>geodata</a:t>
            </a:r>
            <a:r>
              <a:rPr lang="sv-SE" b="1" dirty="0"/>
              <a:t> för att lösa problem och utföra åtgärder vid överhängande fara för ras, skred, slamströmmar och kemspill i känslig mark. </a:t>
            </a:r>
            <a:endParaRPr lang="sv-SE" b="1" dirty="0" smtClean="0"/>
          </a:p>
          <a:p>
            <a:endParaRPr lang="sv-SE" b="1" dirty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(Webbstödet är inte avsett för ’generell’ användning)</a:t>
            </a:r>
            <a:endParaRPr lang="sv-SE" dirty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682014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00050" y="0"/>
            <a:ext cx="8396287" cy="790575"/>
          </a:xfrm>
        </p:spPr>
        <p:txBody>
          <a:bodyPr/>
          <a:lstStyle/>
          <a:p>
            <a:r>
              <a:rPr lang="sv-SE" dirty="0" smtClean="0">
                <a:latin typeface="Gill Sans MT" pitchFamily="34" charset="0"/>
              </a:rPr>
              <a:t>Interaktivt webbstöd</a:t>
            </a:r>
          </a:p>
        </p:txBody>
      </p:sp>
    </p:spTree>
    <p:extLst>
      <p:ext uri="{BB962C8B-B14F-4D97-AF65-F5344CB8AC3E}">
        <p14:creationId xmlns:p14="http://schemas.microsoft.com/office/powerpoint/2010/main" val="33023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4965700"/>
            <a:ext cx="7648575" cy="11303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Inte möjligt för 5-10 år sedan…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Nu: standardiserade kartjänster från svenska myndigheter, Lantmäteriets öppenhet för grundläggande bakgrundsdata, modern webbteknik </a:t>
            </a:r>
          </a:p>
        </p:txBody>
      </p:sp>
      <p:pic>
        <p:nvPicPr>
          <p:cNvPr id="3076" name="Picture 4" descr="http://gis.swedgeo.se/dokument/rtj4gsp_skiss_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6154"/>
            <a:ext cx="8216900" cy="48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8682014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3"/>
          <p:cNvSpPr>
            <a:spLocks noGrp="1"/>
          </p:cNvSpPr>
          <p:nvPr>
            <p:ph type="title"/>
          </p:nvPr>
        </p:nvSpPr>
        <p:spPr>
          <a:xfrm>
            <a:off x="338138" y="119062"/>
            <a:ext cx="7648575" cy="790575"/>
          </a:xfrm>
        </p:spPr>
        <p:txBody>
          <a:bodyPr/>
          <a:lstStyle/>
          <a:p>
            <a:r>
              <a:rPr lang="sv-SE" dirty="0" smtClean="0">
                <a:latin typeface="Gill Sans MT" pitchFamily="34" charset="0"/>
              </a:rPr>
              <a:t>Demonstration av RTJ FÄLT</a:t>
            </a:r>
          </a:p>
        </p:txBody>
      </p:sp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535113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>
                <a:latin typeface="Gill Sans MT" pitchFamily="34" charset="0"/>
                <a:cs typeface="Tahoma" pitchFamily="34" charset="0"/>
                <a:hlinkClick r:id="rId3"/>
              </a:rPr>
              <a:t>Kortfilm grundläggande funktioner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</a:t>
            </a: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DEMO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</a:t>
            </a: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  <a:hlinkClick r:id="rId4"/>
              </a:rPr>
              <a:t>Kortfilm ytterligare funktioner och innehåll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</a:t>
            </a: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DEMO</a:t>
            </a:r>
            <a:endParaRPr lang="sv-SE" b="1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242791" y="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Anders/Mats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47675" y="5626737"/>
            <a:ext cx="3448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>
                <a:hlinkClick r:id="rId3"/>
              </a:rPr>
              <a:t>http://</a:t>
            </a:r>
            <a:r>
              <a:rPr lang="sv-SE" sz="800" dirty="0" smtClean="0">
                <a:hlinkClick r:id="rId3"/>
              </a:rPr>
              <a:t>gis.swedgeo.se/dokument/avi/skadeplats2015_rtjfalt_film1.mp4</a:t>
            </a:r>
            <a:endParaRPr lang="sv-SE" sz="800" dirty="0" smtClean="0"/>
          </a:p>
          <a:p>
            <a:r>
              <a:rPr lang="sv-SE" sz="800" dirty="0">
                <a:hlinkClick r:id="rId4"/>
              </a:rPr>
              <a:t>http://</a:t>
            </a:r>
            <a:r>
              <a:rPr lang="sv-SE" sz="800" dirty="0" smtClean="0">
                <a:hlinkClick r:id="rId4"/>
              </a:rPr>
              <a:t>gis.swedgeo.se/dokument/avi/skadeplats2015_rtjfalt_film2.mp4</a:t>
            </a:r>
            <a:r>
              <a:rPr lang="sv-SE" sz="800" dirty="0" smtClean="0"/>
              <a:t>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964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3"/>
          <p:cNvSpPr>
            <a:spLocks noGrp="1"/>
          </p:cNvSpPr>
          <p:nvPr>
            <p:ph type="title"/>
          </p:nvPr>
        </p:nvSpPr>
        <p:spPr>
          <a:xfrm>
            <a:off x="747713" y="514350"/>
            <a:ext cx="7648575" cy="790575"/>
          </a:xfrm>
        </p:spPr>
        <p:txBody>
          <a:bodyPr/>
          <a:lstStyle/>
          <a:p>
            <a:r>
              <a:rPr lang="sv-SE" dirty="0" smtClean="0">
                <a:latin typeface="Gill Sans MT" pitchFamily="34" charset="0"/>
              </a:rPr>
              <a:t>Framtiden</a:t>
            </a:r>
          </a:p>
        </p:txBody>
      </p:sp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535113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Säkerställa beredskapsfunktion av analysverktyget GEOSTAB, SGI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TiB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? 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/>
            </a:r>
            <a:br>
              <a:rPr lang="sv-SE" dirty="0">
                <a:latin typeface="Gill Sans MT" pitchFamily="34" charset="0"/>
                <a:cs typeface="Tahoma" pitchFamily="34" charset="0"/>
              </a:rPr>
            </a:b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Nyttja analysverktyget VAKASTAB via RTJ-fält!</a:t>
            </a:r>
          </a:p>
          <a:p>
            <a:pPr marL="0" indent="0">
              <a:buNone/>
            </a:pPr>
            <a:endParaRPr lang="sv-SE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332315" y="268129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Anders/Mats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ubrik 3"/>
          <p:cNvSpPr>
            <a:spLocks noGrp="1"/>
          </p:cNvSpPr>
          <p:nvPr>
            <p:ph type="title"/>
          </p:nvPr>
        </p:nvSpPr>
        <p:spPr>
          <a:xfrm>
            <a:off x="435126" y="428625"/>
            <a:ext cx="8396288" cy="790575"/>
          </a:xfrm>
        </p:spPr>
        <p:txBody>
          <a:bodyPr/>
          <a:lstStyle/>
          <a:p>
            <a:r>
              <a:rPr lang="sv-SE" dirty="0" smtClean="0">
                <a:latin typeface="Gill Sans MT" pitchFamily="34" charset="0"/>
              </a:rPr>
              <a:t>Hur kan jag använda detta idag?</a:t>
            </a:r>
          </a:p>
        </p:txBody>
      </p:sp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535113"/>
            <a:ext cx="8083701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Det är ett utvecklingsprojekt med fullt funktionell testanvändning. Testlager., dessa tas bort 1 jan 2016. Under 2016-17 byggs dubblerad drift med SGI/SGU.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Ni kan testa själv t o m oktober ut. </a:t>
            </a:r>
            <a:endParaRPr lang="sv-SE" dirty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Gå till 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projektet startsida </a:t>
            </a:r>
            <a:r>
              <a:rPr lang="sv-SE" dirty="0">
                <a:latin typeface="Gill Sans MT" pitchFamily="34" charset="0"/>
                <a:cs typeface="Tahoma" pitchFamily="34" charset="0"/>
                <a:hlinkClick r:id="rId2"/>
              </a:rPr>
              <a:t>http://gis.swedgeo.se/rtj</a:t>
            </a:r>
            <a:r>
              <a:rPr lang="sv-SE" dirty="0" smtClean="0">
                <a:latin typeface="Gill Sans MT" pitchFamily="34" charset="0"/>
                <a:cs typeface="Tahoma" pitchFamily="34" charset="0"/>
                <a:hlinkClick r:id="rId2"/>
              </a:rPr>
              <a:t>/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</a:t>
            </a:r>
          </a:p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Användare: skadeplats</a:t>
            </a:r>
          </a:p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Lösenord: skadeplats</a:t>
            </a:r>
          </a:p>
          <a:p>
            <a:endParaRPr lang="sv-SE" b="1" dirty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Släng er inte på detta direkt nu… rita gärna, men ta helst bort det ni ritat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Ni kan se filmerna igen (länkade från startsidan)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Följ vidare information på </a:t>
            </a:r>
            <a:r>
              <a:rPr lang="sv-SE" dirty="0">
                <a:latin typeface="Gill Sans MT" pitchFamily="34" charset="0"/>
                <a:cs typeface="Tahoma" pitchFamily="34" charset="0"/>
                <a:hlinkClick r:id="rId2"/>
              </a:rPr>
              <a:t>http://gis.swedgeo.se/rtj/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samt andra kommunikationsvägar. Kontakta gärna </a:t>
            </a:r>
            <a:r>
              <a:rPr lang="sv-SE" dirty="0" smtClean="0">
                <a:latin typeface="Gill Sans MT" pitchFamily="34" charset="0"/>
                <a:cs typeface="Tahoma" pitchFamily="34" charset="0"/>
                <a:hlinkClick r:id="rId3"/>
              </a:rPr>
              <a:t>mats.oberg@swedgeo.se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för feedback och frågor.</a:t>
            </a:r>
            <a:endParaRPr lang="sv-SE" dirty="0">
              <a:latin typeface="Gill Sans MT" pitchFamily="34" charset="0"/>
              <a:cs typeface="Tahoma" pitchFamily="34" charset="0"/>
            </a:endParaRPr>
          </a:p>
          <a:p>
            <a:endParaRPr lang="sv-SE" b="1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600421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Mats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639763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Frågor?</a:t>
            </a:r>
          </a:p>
          <a:p>
            <a:pPr marL="0" indent="0">
              <a:buNone/>
            </a:pPr>
            <a:endParaRPr lang="sv-SE" sz="2800" dirty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 smtClean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 smtClean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Tack för att Ni lyssnade </a:t>
            </a:r>
          </a:p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  <a:hlinkClick r:id="rId2"/>
              </a:rPr>
              <a:t>mats.oberg@swedgeo.se</a:t>
            </a:r>
            <a:endParaRPr lang="sv-SE" sz="2800" dirty="0" smtClean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  <a:hlinkClick r:id="rId3"/>
              </a:rPr>
              <a:t>anders.finn@borf.se</a:t>
            </a: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 </a:t>
            </a:r>
            <a:endParaRPr lang="sv-SE" sz="2800" dirty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69804" y="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nders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Bildresultat för sk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ubrik 8"/>
          <p:cNvSpPr>
            <a:spLocks noGrp="1"/>
          </p:cNvSpPr>
          <p:nvPr>
            <p:ph type="title"/>
          </p:nvPr>
        </p:nvSpPr>
        <p:spPr>
          <a:xfrm>
            <a:off x="377687" y="1812897"/>
            <a:ext cx="8229600" cy="2750572"/>
          </a:xfrm>
        </p:spPr>
        <p:txBody>
          <a:bodyPr>
            <a:normAutofit/>
          </a:bodyPr>
          <a:lstStyle/>
          <a:p>
            <a:r>
              <a:rPr lang="sv-SE" dirty="0"/>
              <a:t>Stöd av geotekniker på skadeplats med interaktivt webbaserat kartstöd</a:t>
            </a:r>
            <a:br>
              <a:rPr lang="sv-SE" dirty="0"/>
            </a:br>
            <a:endParaRPr lang="sv-SE" dirty="0" smtClean="0">
              <a:latin typeface="Gill Sans MT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95350" y="4410075"/>
            <a:ext cx="742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Anders Finn, Bohus Räddningstjänstförbund </a:t>
            </a:r>
          </a:p>
          <a:p>
            <a:r>
              <a:rPr lang="sv-SE" dirty="0" smtClean="0"/>
              <a:t>Mats Öberg,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SGI 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Statens Geotekniska Institut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827226" y="246732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Anders Finn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Enhetschef Bohus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Räddningstjänstförbund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(BORF)</a:t>
            </a: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BORF! 2013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, Kungälv &amp; Ale Kommuner  ca 70 000 invånare, 5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stn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, ca 135st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anställda, ca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900 larm </a:t>
            </a:r>
            <a:r>
              <a:rPr lang="sv-SE" dirty="0">
                <a:cs typeface="Tahoma" pitchFamily="34" charset="0"/>
              </a:rPr>
              <a:t/>
            </a:r>
            <a:br>
              <a:rPr lang="sv-SE" dirty="0">
                <a:cs typeface="Tahoma" pitchFamily="34" charset="0"/>
              </a:rPr>
            </a:br>
            <a:endParaRPr lang="sv-SE" dirty="0" smtClean="0"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Lyfte 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skred- och rasfrågan 2007. Vilket ledde fram till en g</a:t>
            </a:r>
            <a:r>
              <a:rPr lang="sv-SE" dirty="0"/>
              <a:t>emensam räddningsoperativ studie för </a:t>
            </a:r>
            <a:r>
              <a:rPr lang="sv-SE" dirty="0" smtClean="0"/>
              <a:t>Göta Älvdalen</a:t>
            </a:r>
            <a:r>
              <a:rPr lang="sv-SE" dirty="0"/>
              <a:t>, vilket i sin tur ledde till </a:t>
            </a:r>
            <a:r>
              <a:rPr lang="sv-SE" dirty="0" err="1" smtClean="0"/>
              <a:t>Lst</a:t>
            </a:r>
            <a:r>
              <a:rPr lang="sv-SE" dirty="0" smtClean="0"/>
              <a:t> stor </a:t>
            </a:r>
            <a:r>
              <a:rPr lang="sv-SE" dirty="0"/>
              <a:t>övningar etc. </a:t>
            </a:r>
          </a:p>
          <a:p>
            <a:r>
              <a:rPr lang="sv-SE" dirty="0" smtClean="0"/>
              <a:t>.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/>
            </a:r>
            <a:br>
              <a:rPr lang="sv-SE" dirty="0" smtClean="0">
                <a:latin typeface="Gill Sans MT" pitchFamily="34" charset="0"/>
                <a:cs typeface="Tahoma" pitchFamily="34" charset="0"/>
              </a:rPr>
            </a:b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682014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657475"/>
            <a:ext cx="3836320" cy="339566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37">
            <a:off x="5219700" y="3048075"/>
            <a:ext cx="3481364" cy="48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639763"/>
            <a:ext cx="7822091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Varför lyfte jag frågan – ”finns det någon plan eller samverkan gällande skredsproblematiken i regionen? </a:t>
            </a:r>
            <a:endParaRPr lang="sv-SE" sz="2800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69804" y="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nders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Bildresultat för sk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639763"/>
            <a:ext cx="4829174" cy="628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639763"/>
            <a:ext cx="7648575" cy="13890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2800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69804" y="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nders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Bildresultat för sk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3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6" y="639763"/>
            <a:ext cx="4829174" cy="628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639763"/>
            <a:ext cx="7648575" cy="13890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Är 1+4 lösningen på allt?</a:t>
            </a:r>
            <a:endParaRPr lang="sv-SE" sz="2800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69804" y="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nders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Bildresultat för sk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 descr="https://encrypted-tbn1.gstatic.com/images?q=tbn:ANd9GcR49SU41iW4oSgaUDwlh3Tu9U1Ul5lhZWHWQgRUICEMXpyp-vyi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147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resultat för brandmän 1+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7162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verigesradio.se/sida/images/103/2578668_1200_675.jpg?preset=article-sl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66" y="5222874"/>
            <a:ext cx="2942894" cy="165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resultat för brandmän 1+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23" y="1567763"/>
            <a:ext cx="2241550" cy="22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639763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Resultat och frågeställningar:</a:t>
            </a:r>
          </a:p>
          <a:p>
            <a:pPr marL="0" indent="0">
              <a:buNone/>
            </a:pPr>
            <a:endParaRPr lang="sv-SE" sz="2800" dirty="0">
              <a:latin typeface="Gill Sans MT" pitchFamily="34" charset="0"/>
              <a:cs typeface="Tahoma" pitchFamily="34" charset="0"/>
            </a:endParaRPr>
          </a:p>
          <a:p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Tillgång till geotekniker?</a:t>
            </a:r>
          </a:p>
          <a:p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Vad är r</a:t>
            </a:r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ätt resurser? (kanske inte 1+4)! </a:t>
            </a:r>
          </a:p>
          <a:p>
            <a:r>
              <a:rPr lang="sv-SE" sz="2800" dirty="0" smtClean="0">
                <a:latin typeface="Gill Sans MT" pitchFamily="34" charset="0"/>
                <a:cs typeface="Tahoma" pitchFamily="34" charset="0"/>
              </a:rPr>
              <a:t>Uthållighet över tid?</a:t>
            </a:r>
            <a:endParaRPr lang="sv-SE" sz="2800" dirty="0" smtClean="0">
              <a:latin typeface="Gill Sans MT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v-SE" sz="2800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69804" y="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nders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Bildresultat för sk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827226" y="246732"/>
            <a:ext cx="7648575" cy="476341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Anders Finn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Enhetschef Bohus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Räddningstjänstförbund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(BORF)</a:t>
            </a: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BORF! 2013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, Kungälv &amp; Ale Kommuner  ca 70 000 invånare, 5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stn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, ca 135st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anställda, ca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900 larm </a:t>
            </a:r>
            <a:r>
              <a:rPr lang="sv-SE" dirty="0">
                <a:cs typeface="Tahoma" pitchFamily="34" charset="0"/>
              </a:rPr>
              <a:t/>
            </a:r>
            <a:br>
              <a:rPr lang="sv-SE" dirty="0">
                <a:cs typeface="Tahoma" pitchFamily="34" charset="0"/>
              </a:rPr>
            </a:br>
            <a:endParaRPr lang="sv-SE" dirty="0" smtClean="0"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Lyfte skred- och rasfrågan 2007. Vilket ledde fram till en g</a:t>
            </a:r>
            <a:r>
              <a:rPr lang="sv-SE" dirty="0" smtClean="0"/>
              <a:t>emensam </a:t>
            </a:r>
            <a:r>
              <a:rPr lang="sv-SE" dirty="0"/>
              <a:t>räddningsoperativ </a:t>
            </a:r>
            <a:r>
              <a:rPr lang="sv-SE" dirty="0" smtClean="0"/>
              <a:t>studie för Götaälvdalen, vilket i sin tur ledde till </a:t>
            </a:r>
            <a:r>
              <a:rPr lang="sv-SE" dirty="0" err="1" smtClean="0"/>
              <a:t>Lst</a:t>
            </a:r>
            <a:r>
              <a:rPr lang="sv-SE" dirty="0" smtClean="0"/>
              <a:t> stor övningar etc.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Involverad som skred och 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ras ”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expert” från räddningstjänsten (</a:t>
            </a:r>
            <a:r>
              <a:rPr lang="sv-SE" dirty="0">
                <a:latin typeface="Gill Sans MT" pitchFamily="34" charset="0"/>
                <a:cs typeface="Tahoma" pitchFamily="34" charset="0"/>
              </a:rPr>
              <a:t>en inkompetent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sådan) i framtagandet av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MSB:s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Åtgärdskalender vid ras, sked och slamströmmar! 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I samband med Åtgärdskalendern blev </a:t>
            </a:r>
            <a:br>
              <a:rPr lang="sv-SE" dirty="0" smtClean="0">
                <a:latin typeface="Gill Sans MT" pitchFamily="34" charset="0"/>
                <a:cs typeface="Tahoma" pitchFamily="34" charset="0"/>
              </a:rPr>
            </a:br>
            <a:r>
              <a:rPr lang="sv-SE" dirty="0" smtClean="0">
                <a:latin typeface="Gill Sans MT" pitchFamily="34" charset="0"/>
                <a:cs typeface="Tahoma" pitchFamily="34" charset="0"/>
              </a:rPr>
              <a:t>BORF test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räddningstjänsten för att prova om hur det </a:t>
            </a:r>
            <a:br>
              <a:rPr lang="sv-SE" dirty="0" smtClean="0">
                <a:latin typeface="Gill Sans MT" pitchFamily="34" charset="0"/>
                <a:cs typeface="Tahoma" pitchFamily="34" charset="0"/>
              </a:rPr>
            </a:br>
            <a:r>
              <a:rPr lang="sv-SE" dirty="0" smtClean="0">
                <a:latin typeface="Gill Sans MT" pitchFamily="34" charset="0"/>
                <a:cs typeface="Tahoma" pitchFamily="34" charset="0"/>
              </a:rPr>
              <a:t>fungerade med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geotekniker på distans.</a:t>
            </a: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2014 ombed att vara räddningstjänst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representant 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i </a:t>
            </a:r>
            <a:br>
              <a:rPr lang="sv-SE" dirty="0" smtClean="0">
                <a:latin typeface="Gill Sans MT" pitchFamily="34" charset="0"/>
                <a:cs typeface="Tahoma" pitchFamily="34" charset="0"/>
              </a:rPr>
            </a:br>
            <a:r>
              <a:rPr lang="sv-SE" dirty="0" smtClean="0">
                <a:latin typeface="Gill Sans MT" pitchFamily="34" charset="0"/>
                <a:cs typeface="Tahoma" pitchFamily="34" charset="0"/>
              </a:rPr>
              <a:t>detta projekt</a:t>
            </a:r>
            <a:br>
              <a:rPr lang="sv-SE" dirty="0" smtClean="0">
                <a:latin typeface="Gill Sans MT" pitchFamily="34" charset="0"/>
                <a:cs typeface="Tahoma" pitchFamily="34" charset="0"/>
              </a:rPr>
            </a:br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682014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370">
            <a:off x="6086476" y="3894293"/>
            <a:ext cx="3028950" cy="425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486">
            <a:off x="204766" y="5160466"/>
            <a:ext cx="3227212" cy="4266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827226" y="246732"/>
            <a:ext cx="7648575" cy="37909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b="1" dirty="0" smtClean="0">
                <a:latin typeface="Gill Sans MT" pitchFamily="34" charset="0"/>
                <a:cs typeface="Tahoma" pitchFamily="34" charset="0"/>
              </a:rPr>
              <a:t>Mats Öberg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, systemutvecklare GIS (Geografiska Informationssystem) på SGI Statens Geotekniska Institut</a:t>
            </a: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SGI är en </a:t>
            </a:r>
            <a:r>
              <a:rPr lang="sv-SE" dirty="0" smtClean="0"/>
              <a:t>expertmyndighet</a:t>
            </a:r>
            <a:r>
              <a:rPr lang="sv-SE" dirty="0"/>
              <a:t> som arbetar med frågor om jord och berg i samband med markanvändning och byggande. I fokus står geoteknisk säkerhet och att minimera risken för ras, skred och </a:t>
            </a:r>
            <a:r>
              <a:rPr lang="sv-SE" dirty="0" smtClean="0"/>
              <a:t>erosion.</a:t>
            </a: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Utför skredriskutredningar (sannolikhet och konsekvens), t ex Göta älv</a:t>
            </a:r>
          </a:p>
          <a:p>
            <a:endParaRPr lang="sv-SE" dirty="0">
              <a:latin typeface="Gill Sans MT" pitchFamily="34" charset="0"/>
              <a:cs typeface="Tahoma" pitchFamily="34" charset="0"/>
            </a:endParaRPr>
          </a:p>
          <a:p>
            <a:r>
              <a:rPr lang="sv-SE" dirty="0" smtClean="0">
                <a:latin typeface="Gill Sans MT" pitchFamily="34" charset="0"/>
                <a:cs typeface="Tahoma" pitchFamily="34" charset="0"/>
              </a:rPr>
              <a:t>Stöd till Räddningstjänst utgörs normalt av besiktningar, värdering av risker, bedömning av åtgärder.  Direkt rådgivning vid akuta lägen. SGI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TiB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</a:t>
            </a:r>
            <a:r>
              <a:rPr lang="sv-SE" dirty="0" err="1" smtClean="0">
                <a:latin typeface="Gill Sans MT" pitchFamily="34" charset="0"/>
                <a:cs typeface="Tahoma" pitchFamily="34" charset="0"/>
              </a:rPr>
              <a:t>fr</a:t>
            </a:r>
            <a:r>
              <a:rPr lang="sv-SE" dirty="0" smtClean="0">
                <a:latin typeface="Gill Sans MT" pitchFamily="34" charset="0"/>
                <a:cs typeface="Tahoma" pitchFamily="34" charset="0"/>
              </a:rPr>
              <a:t> o m 1 jan 2016. </a:t>
            </a:r>
          </a:p>
          <a:p>
            <a:endParaRPr lang="sv-SE" dirty="0" smtClean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682014" y="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sv-SE" sz="1000" i="1" dirty="0" smtClean="0">
                <a:solidFill>
                  <a:schemeClr val="bg1">
                    <a:lumMod val="50000"/>
                  </a:schemeClr>
                </a:solidFill>
              </a:rPr>
              <a:t>ats</a:t>
            </a:r>
            <a:endParaRPr lang="sv-S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2" y="3937221"/>
            <a:ext cx="4383902" cy="27829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all Skadeplat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Ppt-mall Skadeplats 2015</Template>
  <TotalTime>610</TotalTime>
  <Words>494</Words>
  <Application>Microsoft Office PowerPoint</Application>
  <PresentationFormat>Bildspel på skärmen (4:3)</PresentationFormat>
  <Paragraphs>87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Ppt-mall Skadeplats 2015</vt:lpstr>
      <vt:lpstr>1_Office-tema</vt:lpstr>
      <vt:lpstr>PowerPoint-presentation</vt:lpstr>
      <vt:lpstr>Stöd av geotekniker på skadeplats med interaktivt webbaserat kartstöd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Interaktivt webbstöd</vt:lpstr>
      <vt:lpstr>PowerPoint-presentation</vt:lpstr>
      <vt:lpstr>Demonstration av RTJ FÄLT</vt:lpstr>
      <vt:lpstr>Framtiden</vt:lpstr>
      <vt:lpstr>Hur kan jag använda detta idag?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Anders Finn</cp:lastModifiedBy>
  <cp:revision>35</cp:revision>
  <cp:lastPrinted>2015-08-28T14:13:55Z</cp:lastPrinted>
  <dcterms:created xsi:type="dcterms:W3CDTF">2015-08-26T14:14:00Z</dcterms:created>
  <dcterms:modified xsi:type="dcterms:W3CDTF">2015-09-09T14:00:14Z</dcterms:modified>
</cp:coreProperties>
</file>