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77" r:id="rId3"/>
    <p:sldId id="257" r:id="rId4"/>
    <p:sldId id="258" r:id="rId5"/>
    <p:sldId id="259" r:id="rId6"/>
    <p:sldId id="273" r:id="rId7"/>
    <p:sldId id="274" r:id="rId8"/>
    <p:sldId id="260" r:id="rId9"/>
    <p:sldId id="261" r:id="rId10"/>
    <p:sldId id="262" r:id="rId11"/>
    <p:sldId id="263" r:id="rId12"/>
    <p:sldId id="264" r:id="rId13"/>
    <p:sldId id="265" r:id="rId14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07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52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72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2B3DA8-128A-4B7F-89AB-3B42D6603CDE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6DFAC0-4997-480B-AD05-A74A9D933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7425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DAAA54-CEC1-4B77-8206-99B56C2F79C2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757734-6408-4546-AF7F-032FB6B74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892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5601079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83C65A-5E57-44BC-AEEC-5C44E534357D}" type="datetime1">
              <a:rPr lang="en-US" smtClean="0"/>
              <a:t>12/17/2021</a:t>
            </a:fld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597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1722F2-76ED-416D-A43D-67273E3EC6EF}" type="datetime1">
              <a:rPr lang="en-US" smtClean="0"/>
              <a:t>12/17/2021</a:t>
            </a:fld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730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102C6A2-AD65-41CD-9F24-BAFA91262E59}" type="datetime1">
              <a:rPr lang="en-US" smtClean="0"/>
              <a:t>12/17/2021</a:t>
            </a:fld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997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CCBDDE-5DB0-4A3E-BE98-72D46DE2DDA6}" type="datetime1">
              <a:rPr lang="en-US" smtClean="0"/>
              <a:t>12/17/2021</a:t>
            </a:fld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401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E15231-373A-475D-AF4A-853FB9263387}" type="datetime1">
              <a:rPr lang="en-US" smtClean="0"/>
              <a:t>12/17/2021</a:t>
            </a:fld>
            <a:endParaRPr lang="en-US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454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A0C3CE-4EA6-4DB4-8B28-8F02F68E5357}" type="datetime1">
              <a:rPr lang="en-US" smtClean="0"/>
              <a:t>12/17/2021</a:t>
            </a:fld>
            <a:endParaRPr lang="en-US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466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5DE236A-4F9E-423E-9B67-D95163EC7B24}" type="datetime1">
              <a:rPr lang="en-US" smtClean="0"/>
              <a:t>12/17/2021</a:t>
            </a:fld>
            <a:endParaRPr lang="en-US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752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A2764F-53E6-4114-B4EC-BC165C152D89}" type="datetime1">
              <a:rPr lang="en-US" smtClean="0"/>
              <a:t>12/17/2021</a:t>
            </a:fld>
            <a:endParaRPr lang="en-US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167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3585691-4F5F-4A87-B699-38566097D440}" type="datetime1">
              <a:rPr lang="en-US" smtClean="0"/>
              <a:t>12/17/2021</a:t>
            </a:fld>
            <a:endParaRPr lang="en-US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825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C060A8-E693-4FA7-B948-2F7337532E16}" type="datetime1">
              <a:rPr lang="en-US" smtClean="0"/>
              <a:t>12/17/2021</a:t>
            </a:fld>
            <a:endParaRPr lang="en-US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580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 userDrawn="1"/>
        </p:nvSpPr>
        <p:spPr>
          <a:xfrm>
            <a:off x="7212061" y="6640293"/>
            <a:ext cx="193193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800" dirty="0">
                <a:solidFill>
                  <a:schemeClr val="accent1"/>
                </a:solidFill>
              </a:rPr>
              <a:t>mats.oberg@swedgeo.se/SGI/2014-02-19</a:t>
            </a:r>
            <a:endParaRPr lang="en-US" sz="800" dirty="0">
              <a:solidFill>
                <a:schemeClr val="accent1"/>
              </a:solidFill>
            </a:endParaRPr>
          </a:p>
        </p:txBody>
      </p:sp>
      <p:pic>
        <p:nvPicPr>
          <p:cNvPr id="5" name="Picture 31" descr="förslag sid 1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154" r="14476" b="464"/>
          <a:stretch>
            <a:fillRect/>
          </a:stretch>
        </p:blipFill>
        <p:spPr bwMode="auto">
          <a:xfrm>
            <a:off x="0" y="0"/>
            <a:ext cx="91440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tshållare för bildnummer 5"/>
          <p:cNvSpPr txBox="1">
            <a:spLocks/>
          </p:cNvSpPr>
          <p:nvPr/>
        </p:nvSpPr>
        <p:spPr>
          <a:xfrm>
            <a:off x="8734426" y="68262"/>
            <a:ext cx="40957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D716212-CEEF-4815-B5F1-9CA8CF763D6B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577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sgi.geosuitecloud.se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gis.sgi.se/startgsp" TargetMode="External"/><Relationship Id="rId2" Type="http://schemas.openxmlformats.org/officeDocument/2006/relationships/hyperlink" Target="http://www.geodata.se/geodataportalen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bga.swedgeo.se/bga/" TargetMode="External"/><Relationship Id="rId5" Type="http://schemas.openxmlformats.org/officeDocument/2006/relationships/image" Target="../media/image28.png"/><Relationship Id="rId4" Type="http://schemas.openxmlformats.org/officeDocument/2006/relationships/hyperlink" Target="http://bga.sgi.se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ruta 9"/>
          <p:cNvSpPr txBox="1"/>
          <p:nvPr/>
        </p:nvSpPr>
        <p:spPr>
          <a:xfrm>
            <a:off x="142875" y="688354"/>
            <a:ext cx="74390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/>
              <a:t>Manual för uppladdning av </a:t>
            </a:r>
            <a:r>
              <a:rPr lang="sv-SE" sz="2400" b="1" dirty="0" err="1"/>
              <a:t>GeoSuite</a:t>
            </a:r>
            <a:r>
              <a:rPr lang="sv-SE" sz="2400" b="1" dirty="0"/>
              <a:t>-projekt till </a:t>
            </a:r>
          </a:p>
          <a:p>
            <a:r>
              <a:rPr lang="sv-SE" sz="2400" b="1" dirty="0"/>
              <a:t>BGA Branschens Geotekniska Arkiv</a:t>
            </a:r>
          </a:p>
          <a:p>
            <a:endParaRPr lang="sv-SE" sz="2400" b="1" dirty="0"/>
          </a:p>
          <a:p>
            <a:r>
              <a:rPr lang="sv-SE" sz="2400" b="1" u="sng" dirty="0"/>
              <a:t>Innehåll</a:t>
            </a:r>
            <a:r>
              <a:rPr lang="sv-SE" sz="2400" b="1" dirty="0"/>
              <a:t>:</a:t>
            </a:r>
          </a:p>
          <a:p>
            <a:endParaRPr lang="en-US" sz="2400" b="1" dirty="0"/>
          </a:p>
        </p:txBody>
      </p:sp>
      <p:sp>
        <p:nvSpPr>
          <p:cNvPr id="11" name="textruta 10"/>
          <p:cNvSpPr txBox="1"/>
          <p:nvPr/>
        </p:nvSpPr>
        <p:spPr>
          <a:xfrm>
            <a:off x="142875" y="2627757"/>
            <a:ext cx="6877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/>
              <a:t>1. Kontrollera förutsättningar -  </a:t>
            </a:r>
            <a:r>
              <a:rPr lang="sv-SE" b="1" dirty="0" err="1"/>
              <a:t>GeoSuite</a:t>
            </a:r>
            <a:r>
              <a:rPr lang="sv-SE" b="1" dirty="0"/>
              <a:t> version 2.0.31</a:t>
            </a:r>
            <a:r>
              <a:rPr lang="sv-SE" b="1" baseline="30000" dirty="0">
                <a:solidFill>
                  <a:srgbClr val="FF0000"/>
                </a:solidFill>
              </a:rPr>
              <a:t>*)</a:t>
            </a:r>
            <a:r>
              <a:rPr lang="sv-SE" b="1" dirty="0"/>
              <a:t> eller senare </a:t>
            </a:r>
            <a:endParaRPr lang="en-US" b="1" dirty="0"/>
          </a:p>
        </p:txBody>
      </p:sp>
      <p:sp>
        <p:nvSpPr>
          <p:cNvPr id="12" name="textruta 11"/>
          <p:cNvSpPr txBox="1"/>
          <p:nvPr/>
        </p:nvSpPr>
        <p:spPr>
          <a:xfrm>
            <a:off x="142875" y="3035600"/>
            <a:ext cx="6212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/>
              <a:t>2. Skapa ett särskilt leveransprojekt för BGA (rekommenderas)</a:t>
            </a:r>
            <a:endParaRPr lang="en-US" b="1" dirty="0"/>
          </a:p>
        </p:txBody>
      </p:sp>
      <p:sp>
        <p:nvSpPr>
          <p:cNvPr id="13" name="textruta 12"/>
          <p:cNvSpPr txBox="1"/>
          <p:nvPr/>
        </p:nvSpPr>
        <p:spPr>
          <a:xfrm>
            <a:off x="142875" y="3438012"/>
            <a:ext cx="5026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/>
              <a:t>3. Definiera projektets </a:t>
            </a:r>
            <a:r>
              <a:rPr lang="sv-SE" b="1" u="sng" dirty="0"/>
              <a:t>enda</a:t>
            </a:r>
            <a:r>
              <a:rPr lang="sv-SE" b="1" dirty="0"/>
              <a:t> plankoordinatsystem</a:t>
            </a:r>
            <a:endParaRPr lang="sv-SE" sz="1400" dirty="0"/>
          </a:p>
        </p:txBody>
      </p:sp>
      <p:sp>
        <p:nvSpPr>
          <p:cNvPr id="14" name="textruta 13"/>
          <p:cNvSpPr txBox="1"/>
          <p:nvPr/>
        </p:nvSpPr>
        <p:spPr>
          <a:xfrm>
            <a:off x="142875" y="3817744"/>
            <a:ext cx="5381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/>
              <a:t>4. Fyll i </a:t>
            </a:r>
            <a:r>
              <a:rPr lang="sv-SE" b="1" dirty="0" err="1"/>
              <a:t>GeoSuite</a:t>
            </a:r>
            <a:r>
              <a:rPr lang="sv-SE" b="1" dirty="0"/>
              <a:t>-projektets egenskaper/metadata</a:t>
            </a:r>
          </a:p>
        </p:txBody>
      </p:sp>
      <p:sp>
        <p:nvSpPr>
          <p:cNvPr id="15" name="textruta 14"/>
          <p:cNvSpPr txBox="1"/>
          <p:nvPr/>
        </p:nvSpPr>
        <p:spPr>
          <a:xfrm>
            <a:off x="142875" y="4252847"/>
            <a:ext cx="2234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/>
              <a:t>5. Ladda upp till BGA</a:t>
            </a:r>
            <a:endParaRPr lang="en-US" b="1" dirty="0"/>
          </a:p>
        </p:txBody>
      </p:sp>
      <p:sp>
        <p:nvSpPr>
          <p:cNvPr id="16" name="textruta 15"/>
          <p:cNvSpPr txBox="1"/>
          <p:nvPr/>
        </p:nvSpPr>
        <p:spPr>
          <a:xfrm>
            <a:off x="142875" y="4622179"/>
            <a:ext cx="422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/>
              <a:t>6. (Automatisk publicering av WMS-tjänst)</a:t>
            </a:r>
            <a:endParaRPr lang="en-US" b="1" dirty="0"/>
          </a:p>
        </p:txBody>
      </p:sp>
      <p:sp>
        <p:nvSpPr>
          <p:cNvPr id="2" name="Rektangel 1"/>
          <p:cNvSpPr/>
          <p:nvPr/>
        </p:nvSpPr>
        <p:spPr>
          <a:xfrm>
            <a:off x="-1" y="6325879"/>
            <a:ext cx="80676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200" dirty="0">
                <a:solidFill>
                  <a:srgbClr val="FF0000"/>
                </a:solidFill>
              </a:rPr>
              <a:t>*) </a:t>
            </a:r>
            <a:r>
              <a:rPr lang="sv-SE" sz="1200" dirty="0" err="1">
                <a:solidFill>
                  <a:srgbClr val="FF0000"/>
                </a:solidFill>
              </a:rPr>
              <a:t>Fr</a:t>
            </a:r>
            <a:r>
              <a:rPr lang="sv-SE" sz="1200" dirty="0">
                <a:solidFill>
                  <a:srgbClr val="FF0000"/>
                </a:solidFill>
              </a:rPr>
              <a:t> o m mars 2014 byter </a:t>
            </a:r>
            <a:r>
              <a:rPr lang="sv-SE" sz="1200" dirty="0" err="1">
                <a:solidFill>
                  <a:srgbClr val="FF0000"/>
                </a:solidFill>
              </a:rPr>
              <a:t>Vianova</a:t>
            </a:r>
            <a:r>
              <a:rPr lang="sv-SE" sz="1200" dirty="0">
                <a:solidFill>
                  <a:srgbClr val="FF0000"/>
                </a:solidFill>
              </a:rPr>
              <a:t> versionsnumrering. Nästa version efter 2.0.31 = första version 2014 kommer att heta ”14.0”. (under 2015 kommer versioner att heta 15.* </a:t>
            </a:r>
            <a:r>
              <a:rPr lang="sv-SE" sz="1200" dirty="0" err="1">
                <a:solidFill>
                  <a:srgbClr val="FF0000"/>
                </a:solidFill>
              </a:rPr>
              <a:t>etc</a:t>
            </a:r>
            <a:r>
              <a:rPr lang="sv-SE" sz="1200" dirty="0">
                <a:solidFill>
                  <a:srgbClr val="FF0000"/>
                </a:solidFill>
              </a:rPr>
              <a:t>)  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709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ruta 17"/>
          <p:cNvSpPr txBox="1"/>
          <p:nvPr/>
        </p:nvSpPr>
        <p:spPr>
          <a:xfrm>
            <a:off x="76200" y="572892"/>
            <a:ext cx="8515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Fyll i BGA försättsblad. Det enda som krävs är en kort beskrivning och </a:t>
            </a:r>
            <a:r>
              <a:rPr lang="sv-SE" sz="1400" dirty="0" err="1"/>
              <a:t>ibockning</a:t>
            </a:r>
            <a:r>
              <a:rPr lang="sv-SE" sz="1400" dirty="0"/>
              <a:t> av rutan längst ner. Uppladdning av </a:t>
            </a:r>
            <a:r>
              <a:rPr lang="sv-SE" sz="1400" dirty="0" err="1"/>
              <a:t>Rgeo</a:t>
            </a:r>
            <a:r>
              <a:rPr lang="sv-SE" sz="1400" dirty="0"/>
              <a:t>/MUR och andra </a:t>
            </a:r>
            <a:r>
              <a:rPr lang="sv-SE" sz="1400" dirty="0" err="1"/>
              <a:t>pdf-dokument</a:t>
            </a:r>
            <a:r>
              <a:rPr lang="sv-SE" sz="1400" dirty="0"/>
              <a:t> är frivilligt.   </a:t>
            </a:r>
          </a:p>
        </p:txBody>
      </p:sp>
      <p:grpSp>
        <p:nvGrpSpPr>
          <p:cNvPr id="24" name="Grupp 23"/>
          <p:cNvGrpSpPr/>
          <p:nvPr/>
        </p:nvGrpSpPr>
        <p:grpSpPr>
          <a:xfrm>
            <a:off x="142876" y="1259851"/>
            <a:ext cx="8982169" cy="5528844"/>
            <a:chOff x="142876" y="1259851"/>
            <a:chExt cx="8982169" cy="5528844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26" y="1259851"/>
              <a:ext cx="4824941" cy="5172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ruta 12"/>
            <p:cNvSpPr txBox="1"/>
            <p:nvPr/>
          </p:nvSpPr>
          <p:spPr>
            <a:xfrm>
              <a:off x="5382482" y="1830507"/>
              <a:ext cx="3742563" cy="276999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sv-SE" sz="1200" b="1" dirty="0">
                  <a:solidFill>
                    <a:srgbClr val="FF0000"/>
                  </a:solidFill>
                </a:rPr>
                <a:t>Dessa data kommer från metadataregistering i </a:t>
              </a:r>
              <a:r>
                <a:rPr lang="sv-SE" sz="1200" b="1" dirty="0" err="1">
                  <a:solidFill>
                    <a:srgbClr val="FF0000"/>
                  </a:solidFill>
                </a:rPr>
                <a:t>GeoSuite</a:t>
              </a:r>
              <a:endParaRPr lang="en-US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14" name="textruta 13"/>
            <p:cNvSpPr txBox="1"/>
            <p:nvPr/>
          </p:nvSpPr>
          <p:spPr>
            <a:xfrm>
              <a:off x="1480575" y="6511696"/>
              <a:ext cx="1422569" cy="276999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sv-SE" sz="1200" b="1" dirty="0">
                  <a:solidFill>
                    <a:srgbClr val="FF0000"/>
                  </a:solidFill>
                </a:rPr>
                <a:t>Dessa måste fyllas i</a:t>
              </a:r>
              <a:endParaRPr lang="en-US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17" name="textruta 16"/>
            <p:cNvSpPr txBox="1"/>
            <p:nvPr/>
          </p:nvSpPr>
          <p:spPr>
            <a:xfrm>
              <a:off x="5465165" y="4813580"/>
              <a:ext cx="3392852" cy="276999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sv-SE" sz="1200" b="1" dirty="0">
                  <a:solidFill>
                    <a:srgbClr val="FF0000"/>
                  </a:solidFill>
                </a:rPr>
                <a:t>Som en option kan en eller flera </a:t>
              </a:r>
              <a:r>
                <a:rPr lang="sv-SE" sz="1200" b="1" dirty="0" err="1">
                  <a:solidFill>
                    <a:srgbClr val="FF0000"/>
                  </a:solidFill>
                </a:rPr>
                <a:t>pdf</a:t>
              </a:r>
              <a:r>
                <a:rPr lang="sv-SE" sz="1200" b="1" dirty="0">
                  <a:solidFill>
                    <a:srgbClr val="FF0000"/>
                  </a:solidFill>
                </a:rPr>
                <a:t>-er laddas upp</a:t>
              </a:r>
              <a:endParaRPr lang="en-US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4" name="Höger klammerparentes 3"/>
            <p:cNvSpPr/>
            <p:nvPr/>
          </p:nvSpPr>
          <p:spPr>
            <a:xfrm>
              <a:off x="5010082" y="1530317"/>
              <a:ext cx="338667" cy="855133"/>
            </a:xfrm>
            <a:prstGeom prst="rightBrac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Höger klammerparentes 18"/>
            <p:cNvSpPr/>
            <p:nvPr/>
          </p:nvSpPr>
          <p:spPr>
            <a:xfrm>
              <a:off x="5043815" y="4171950"/>
              <a:ext cx="338667" cy="1500909"/>
            </a:xfrm>
            <a:prstGeom prst="rightBrace">
              <a:avLst>
                <a:gd name="adj1" fmla="val 16770"/>
                <a:gd name="adj2" fmla="val 5000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Ellips 19"/>
            <p:cNvSpPr/>
            <p:nvPr/>
          </p:nvSpPr>
          <p:spPr>
            <a:xfrm>
              <a:off x="247650" y="2442102"/>
              <a:ext cx="914929" cy="24235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Ellips 20"/>
            <p:cNvSpPr/>
            <p:nvPr/>
          </p:nvSpPr>
          <p:spPr>
            <a:xfrm>
              <a:off x="142876" y="5766385"/>
              <a:ext cx="361949" cy="24235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Vinklad  5"/>
            <p:cNvCxnSpPr>
              <a:stCxn id="20" idx="4"/>
              <a:endCxn id="14" idx="1"/>
            </p:cNvCxnSpPr>
            <p:nvPr/>
          </p:nvCxnSpPr>
          <p:spPr>
            <a:xfrm rot="16200000" flipH="1">
              <a:off x="-890024" y="4279596"/>
              <a:ext cx="3965739" cy="775460"/>
            </a:xfrm>
            <a:prstGeom prst="bentConnector2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Vinklad  21"/>
            <p:cNvCxnSpPr>
              <a:stCxn id="21" idx="4"/>
              <a:endCxn id="14" idx="1"/>
            </p:cNvCxnSpPr>
            <p:nvPr/>
          </p:nvCxnSpPr>
          <p:spPr>
            <a:xfrm rot="16200000" flipH="1">
              <a:off x="581485" y="5751106"/>
              <a:ext cx="641456" cy="1156724"/>
            </a:xfrm>
            <a:prstGeom prst="bentConnector2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Rektangel 26"/>
          <p:cNvSpPr/>
          <p:nvPr/>
        </p:nvSpPr>
        <p:spPr>
          <a:xfrm>
            <a:off x="7540829" y="6062642"/>
            <a:ext cx="15863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solidFill>
                  <a:srgbClr val="FF0000"/>
                </a:solidFill>
              </a:rPr>
              <a:t>Tryck på OK </a:t>
            </a:r>
            <a:r>
              <a:rPr lang="sv-SE" b="1" dirty="0">
                <a:solidFill>
                  <a:srgbClr val="FF0000"/>
                </a:solidFill>
                <a:sym typeface="Wingdings" pitchFamily="2" charset="2"/>
              </a:rPr>
              <a:t></a:t>
            </a:r>
            <a:endParaRPr lang="en-US" dirty="0"/>
          </a:p>
        </p:txBody>
      </p:sp>
      <p:sp>
        <p:nvSpPr>
          <p:cNvPr id="2" name="Rektangel 1"/>
          <p:cNvSpPr/>
          <p:nvPr/>
        </p:nvSpPr>
        <p:spPr>
          <a:xfrm>
            <a:off x="5465165" y="5090579"/>
            <a:ext cx="33928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000" dirty="0"/>
              <a:t>OBS! </a:t>
            </a:r>
            <a:r>
              <a:rPr lang="en-US" sz="1000" dirty="0" err="1"/>
              <a:t>Specialtecken</a:t>
            </a:r>
            <a:r>
              <a:rPr lang="en-US" sz="1000" dirty="0"/>
              <a:t> </a:t>
            </a:r>
            <a:r>
              <a:rPr lang="en-US" sz="1000" dirty="0" err="1"/>
              <a:t>i</a:t>
            </a:r>
            <a:r>
              <a:rPr lang="en-US" sz="1000" dirty="0"/>
              <a:t> </a:t>
            </a:r>
            <a:r>
              <a:rPr lang="en-US" sz="1000" dirty="0" err="1"/>
              <a:t>pdf-filnamnet</a:t>
            </a:r>
            <a:r>
              <a:rPr lang="en-US" sz="1000" dirty="0"/>
              <a:t> </a:t>
            </a:r>
            <a:r>
              <a:rPr lang="en-US" sz="1000" dirty="0" err="1"/>
              <a:t>får</a:t>
            </a:r>
            <a:r>
              <a:rPr lang="en-US" sz="1000" dirty="0"/>
              <a:t> </a:t>
            </a:r>
            <a:r>
              <a:rPr lang="en-US" sz="1000" dirty="0" err="1"/>
              <a:t>ej</a:t>
            </a:r>
            <a:r>
              <a:rPr lang="en-US" sz="1000" dirty="0"/>
              <a:t> </a:t>
            </a:r>
            <a:r>
              <a:rPr lang="en-US" sz="1000" dirty="0" err="1"/>
              <a:t>användas</a:t>
            </a:r>
            <a:r>
              <a:rPr lang="en-US" sz="1000" dirty="0"/>
              <a:t>, dock </a:t>
            </a:r>
            <a:r>
              <a:rPr lang="en-US" sz="1000" dirty="0" err="1"/>
              <a:t>är</a:t>
            </a:r>
            <a:r>
              <a:rPr lang="en-US" sz="1000" dirty="0"/>
              <a:t> underscore (_), </a:t>
            </a:r>
            <a:r>
              <a:rPr lang="en-US" sz="1000" dirty="0" err="1"/>
              <a:t>vanligt</a:t>
            </a:r>
            <a:r>
              <a:rPr lang="en-US" sz="1000" dirty="0"/>
              <a:t> </a:t>
            </a:r>
            <a:r>
              <a:rPr lang="en-US" sz="1000" dirty="0" err="1"/>
              <a:t>streck</a:t>
            </a:r>
            <a:r>
              <a:rPr lang="en-US" sz="1000" dirty="0"/>
              <a:t> (-), </a:t>
            </a:r>
            <a:r>
              <a:rPr lang="en-US" sz="1000" dirty="0" err="1"/>
              <a:t>mellanslag</a:t>
            </a:r>
            <a:r>
              <a:rPr lang="en-US" sz="1000" dirty="0"/>
              <a:t> </a:t>
            </a:r>
            <a:r>
              <a:rPr lang="en-US" sz="1000" dirty="0" err="1"/>
              <a:t>samt</a:t>
            </a:r>
            <a:r>
              <a:rPr lang="en-US" sz="1000" dirty="0"/>
              <a:t> å ä ö </a:t>
            </a:r>
            <a:r>
              <a:rPr lang="en-US" sz="1000" dirty="0" err="1"/>
              <a:t>tillåtet</a:t>
            </a:r>
            <a:r>
              <a:rPr lang="en-US" sz="1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223256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ruta 14"/>
          <p:cNvSpPr txBox="1"/>
          <p:nvPr/>
        </p:nvSpPr>
        <p:spPr>
          <a:xfrm>
            <a:off x="21167" y="458376"/>
            <a:ext cx="26384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Uppladdningsprocess..</a:t>
            </a:r>
          </a:p>
        </p:txBody>
      </p:sp>
      <p:sp>
        <p:nvSpPr>
          <p:cNvPr id="23" name="textruta 22"/>
          <p:cNvSpPr txBox="1"/>
          <p:nvPr/>
        </p:nvSpPr>
        <p:spPr>
          <a:xfrm>
            <a:off x="4885675" y="1995256"/>
            <a:ext cx="3492565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v-SE" sz="1200" b="1" dirty="0">
                <a:solidFill>
                  <a:srgbClr val="FF0000"/>
                </a:solidFill>
              </a:rPr>
              <a:t>Logga in med registerat </a:t>
            </a:r>
            <a:r>
              <a:rPr lang="sv-SE" sz="1200" b="1" dirty="0" err="1">
                <a:solidFill>
                  <a:srgbClr val="FF0000"/>
                </a:solidFill>
              </a:rPr>
              <a:t>username</a:t>
            </a:r>
            <a:r>
              <a:rPr lang="sv-SE" sz="1200" b="1" dirty="0">
                <a:solidFill>
                  <a:srgbClr val="FF0000"/>
                </a:solidFill>
              </a:rPr>
              <a:t>/</a:t>
            </a:r>
            <a:r>
              <a:rPr lang="sv-SE" sz="1200" b="1" dirty="0" err="1">
                <a:solidFill>
                  <a:srgbClr val="FF0000"/>
                </a:solidFill>
              </a:rPr>
              <a:t>password</a:t>
            </a:r>
            <a:r>
              <a:rPr lang="sv-SE" sz="1200" b="1" dirty="0">
                <a:solidFill>
                  <a:srgbClr val="FF0000"/>
                </a:solidFill>
              </a:rPr>
              <a:t>. </a:t>
            </a:r>
          </a:p>
          <a:p>
            <a:r>
              <a:rPr lang="sv-SE" sz="1200" b="1" dirty="0">
                <a:solidFill>
                  <a:srgbClr val="FF0000"/>
                </a:solidFill>
              </a:rPr>
              <a:t>Om du inte redan är registrerad, gå till ”Register”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5593917" y="3110300"/>
            <a:ext cx="207608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hlinkClick r:id="rId2"/>
              </a:rPr>
              <a:t>https://sgi.geosuitecloud.se/</a:t>
            </a:r>
            <a:r>
              <a:rPr lang="en-US" sz="1200" b="1" dirty="0"/>
              <a:t> </a:t>
            </a:r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904" y="3357712"/>
            <a:ext cx="4327525" cy="3227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7" name="Rak pil 6"/>
          <p:cNvCxnSpPr/>
          <p:nvPr/>
        </p:nvCxnSpPr>
        <p:spPr>
          <a:xfrm>
            <a:off x="6631958" y="2505075"/>
            <a:ext cx="0" cy="64756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upp 3"/>
          <p:cNvGrpSpPr/>
          <p:nvPr/>
        </p:nvGrpSpPr>
        <p:grpSpPr>
          <a:xfrm>
            <a:off x="116417" y="734400"/>
            <a:ext cx="3943350" cy="6051415"/>
            <a:chOff x="116417" y="286725"/>
            <a:chExt cx="3943350" cy="6051415"/>
          </a:xfrm>
        </p:grpSpPr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417" y="286725"/>
              <a:ext cx="3848100" cy="133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3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417" y="1902355"/>
              <a:ext cx="3943350" cy="2105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5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417" y="4273021"/>
              <a:ext cx="3943350" cy="2065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5" name="Rak pil 24"/>
            <p:cNvCxnSpPr/>
            <p:nvPr/>
          </p:nvCxnSpPr>
          <p:spPr>
            <a:xfrm>
              <a:off x="2088092" y="1651376"/>
              <a:ext cx="0" cy="234045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ak pil 27"/>
            <p:cNvCxnSpPr/>
            <p:nvPr/>
          </p:nvCxnSpPr>
          <p:spPr>
            <a:xfrm>
              <a:off x="2071160" y="4030509"/>
              <a:ext cx="0" cy="234045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958654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094018"/>
            <a:ext cx="4505325" cy="56184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textruta 12"/>
          <p:cNvSpPr txBox="1"/>
          <p:nvPr/>
        </p:nvSpPr>
        <p:spPr>
          <a:xfrm>
            <a:off x="-1" y="561722"/>
            <a:ext cx="8982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Du skall nu få ett mail ”Nytt projekt mottaget” (till registerad mailadress enligt föregående bild) som talar om att du laddat upp ett projekt:</a:t>
            </a:r>
          </a:p>
        </p:txBody>
      </p:sp>
    </p:spTree>
    <p:extLst>
      <p:ext uri="{BB962C8B-B14F-4D97-AF65-F5344CB8AC3E}">
        <p14:creationId xmlns:p14="http://schemas.microsoft.com/office/powerpoint/2010/main" val="35687470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ruta 12"/>
          <p:cNvSpPr txBox="1"/>
          <p:nvPr/>
        </p:nvSpPr>
        <p:spPr>
          <a:xfrm>
            <a:off x="83719" y="757324"/>
            <a:ext cx="89577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Borrhålen för uppladdat projekt läggs nu automatiskt till den WMS-tjänst som visar innehållet i BGA, dels på </a:t>
            </a:r>
            <a:r>
              <a:rPr lang="sv-SE" sz="1400" dirty="0">
                <a:hlinkClick r:id="rId2"/>
              </a:rPr>
              <a:t>www.geodata.se/geodataportalen</a:t>
            </a:r>
            <a:r>
              <a:rPr lang="sv-SE" sz="1400" dirty="0"/>
              <a:t> och dels i anslutning till projektsidan för Geoteknisk sektorportal </a:t>
            </a:r>
            <a:r>
              <a:rPr lang="sv-SE" sz="1400" dirty="0">
                <a:hlinkClick r:id="rId3"/>
              </a:rPr>
              <a:t>https://gis.sgi.se/startgsp</a:t>
            </a:r>
            <a:r>
              <a:rPr lang="sv-SE" sz="1400" dirty="0"/>
              <a:t>. Direktlänk till </a:t>
            </a:r>
            <a:r>
              <a:rPr lang="sv-SE" sz="1400" b="1" dirty="0">
                <a:solidFill>
                  <a:srgbClr val="FF0000"/>
                </a:solidFill>
              </a:rPr>
              <a:t>visning av och återexport av uppladdade borrhål till </a:t>
            </a:r>
            <a:r>
              <a:rPr lang="sv-SE" sz="1400" b="1" dirty="0" err="1">
                <a:solidFill>
                  <a:srgbClr val="FF0000"/>
                </a:solidFill>
              </a:rPr>
              <a:t>GeoSuite</a:t>
            </a:r>
            <a:r>
              <a:rPr lang="sv-SE" sz="1400" b="1" dirty="0">
                <a:solidFill>
                  <a:srgbClr val="FF0000"/>
                </a:solidFill>
              </a:rPr>
              <a:t> </a:t>
            </a:r>
            <a:r>
              <a:rPr lang="sv-SE" sz="1400" dirty="0"/>
              <a:t>är </a:t>
            </a:r>
            <a:r>
              <a:rPr lang="sv-SE" sz="1400" dirty="0">
                <a:hlinkClick r:id="rId4"/>
              </a:rPr>
              <a:t>http://bga.sgi.se</a:t>
            </a:r>
            <a:r>
              <a:rPr lang="sv-SE" sz="1400" dirty="0"/>
              <a:t>  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0" y="488329"/>
            <a:ext cx="422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/>
              <a:t>6. Automatisk publicering av WMS-tjänst</a:t>
            </a:r>
            <a:endParaRPr lang="en-US" b="1" dirty="0"/>
          </a:p>
        </p:txBody>
      </p:sp>
      <p:grpSp>
        <p:nvGrpSpPr>
          <p:cNvPr id="23" name="Grupp 22"/>
          <p:cNvGrpSpPr/>
          <p:nvPr/>
        </p:nvGrpSpPr>
        <p:grpSpPr>
          <a:xfrm>
            <a:off x="83718" y="1719755"/>
            <a:ext cx="8273466" cy="5045890"/>
            <a:chOff x="247649" y="1586590"/>
            <a:chExt cx="8273466" cy="5045890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649" y="1586590"/>
              <a:ext cx="7534275" cy="504589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9" name="textruta 8"/>
            <p:cNvSpPr txBox="1"/>
            <p:nvPr/>
          </p:nvSpPr>
          <p:spPr>
            <a:xfrm>
              <a:off x="5028550" y="3011927"/>
              <a:ext cx="3492565" cy="276999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sv-SE" sz="1200" b="1" dirty="0">
                  <a:solidFill>
                    <a:srgbClr val="FF0000"/>
                  </a:solidFill>
                </a:rPr>
                <a:t>PDF profilritning för markerat borrhål visas vid klick</a:t>
              </a:r>
              <a:endParaRPr lang="en-US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10" name="textruta 9"/>
            <p:cNvSpPr txBox="1"/>
            <p:nvPr/>
          </p:nvSpPr>
          <p:spPr>
            <a:xfrm>
              <a:off x="4014786" y="5907527"/>
              <a:ext cx="4506329" cy="276999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sv-SE" sz="1200" b="1" dirty="0">
                  <a:solidFill>
                    <a:srgbClr val="FF0000"/>
                  </a:solidFill>
                </a:rPr>
                <a:t>Samtliga profilritningar och ev. uppladdade PDF-er kan hämtas</a:t>
              </a:r>
              <a:endParaRPr lang="en-US" sz="12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8" name="Rak pil 7"/>
            <p:cNvCxnSpPr>
              <a:stCxn id="9" idx="1"/>
            </p:cNvCxnSpPr>
            <p:nvPr/>
          </p:nvCxnSpPr>
          <p:spPr>
            <a:xfrm flipH="1" flipV="1">
              <a:off x="1581150" y="3150426"/>
              <a:ext cx="3447400" cy="1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ak pil 17"/>
            <p:cNvCxnSpPr/>
            <p:nvPr/>
          </p:nvCxnSpPr>
          <p:spPr>
            <a:xfrm flipH="1" flipV="1">
              <a:off x="2828925" y="5143500"/>
              <a:ext cx="1185861" cy="902526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ruta 20"/>
            <p:cNvSpPr txBox="1"/>
            <p:nvPr/>
          </p:nvSpPr>
          <p:spPr>
            <a:xfrm>
              <a:off x="347662" y="5676694"/>
              <a:ext cx="2405064" cy="40011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sv-SE" sz="1000" b="1" dirty="0">
                  <a:solidFill>
                    <a:srgbClr val="FF0000"/>
                  </a:solidFill>
                </a:rPr>
                <a:t>Återexport till </a:t>
              </a:r>
              <a:r>
                <a:rPr lang="sv-SE" sz="1000" b="1" dirty="0" err="1">
                  <a:solidFill>
                    <a:srgbClr val="FF0000"/>
                  </a:solidFill>
                </a:rPr>
                <a:t>GeoSuite</a:t>
              </a:r>
              <a:r>
                <a:rPr lang="sv-SE" sz="1000" b="1" dirty="0">
                  <a:solidFill>
                    <a:srgbClr val="FF0000"/>
                  </a:solidFill>
                </a:rPr>
                <a:t>, läs mer på </a:t>
              </a:r>
            </a:p>
            <a:p>
              <a:r>
                <a:rPr lang="sv-SE" sz="1000" dirty="0">
                  <a:hlinkClick r:id="rId6"/>
                </a:rPr>
                <a:t>http://bga.swedgeo.se/bga/</a:t>
              </a:r>
              <a:r>
                <a:rPr lang="sv-SE" sz="1000" b="1" dirty="0">
                  <a:solidFill>
                    <a:srgbClr val="FF0000"/>
                  </a:solidFill>
                </a:rPr>
                <a:t> </a:t>
              </a:r>
              <a:endParaRPr lang="en-US" sz="10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22" name="Rak pil 21"/>
            <p:cNvCxnSpPr/>
            <p:nvPr/>
          </p:nvCxnSpPr>
          <p:spPr>
            <a:xfrm>
              <a:off x="942975" y="6076804"/>
              <a:ext cx="0" cy="285896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05533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/>
          <p:cNvSpPr txBox="1"/>
          <p:nvPr/>
        </p:nvSpPr>
        <p:spPr>
          <a:xfrm>
            <a:off x="0" y="516904"/>
            <a:ext cx="8740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/>
              <a:t>1. Kontrollera förutsättningar -  du måste ha </a:t>
            </a:r>
            <a:r>
              <a:rPr lang="sv-SE" b="1" dirty="0" err="1"/>
              <a:t>GeoSuite</a:t>
            </a:r>
            <a:r>
              <a:rPr lang="sv-SE" b="1" dirty="0"/>
              <a:t> version 2.0.31 eller senare (14.0 </a:t>
            </a:r>
            <a:r>
              <a:rPr lang="sv-SE" b="1" dirty="0" err="1"/>
              <a:t>etc</a:t>
            </a:r>
            <a:r>
              <a:rPr lang="sv-SE" b="1" dirty="0"/>
              <a:t>)</a:t>
            </a:r>
            <a:endParaRPr lang="en-US" b="1" dirty="0"/>
          </a:p>
        </p:txBody>
      </p:sp>
      <p:grpSp>
        <p:nvGrpSpPr>
          <p:cNvPr id="11" name="Grupp 10"/>
          <p:cNvGrpSpPr/>
          <p:nvPr/>
        </p:nvGrpSpPr>
        <p:grpSpPr>
          <a:xfrm>
            <a:off x="143411" y="943505"/>
            <a:ext cx="5784276" cy="3672408"/>
            <a:chOff x="171986" y="857780"/>
            <a:chExt cx="5784276" cy="3672408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986" y="857780"/>
              <a:ext cx="5784276" cy="367240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6" name="Ellips 5"/>
            <p:cNvSpPr/>
            <p:nvPr/>
          </p:nvSpPr>
          <p:spPr>
            <a:xfrm>
              <a:off x="2385414" y="2703861"/>
              <a:ext cx="1445746" cy="21602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upp 9"/>
          <p:cNvGrpSpPr/>
          <p:nvPr/>
        </p:nvGrpSpPr>
        <p:grpSpPr>
          <a:xfrm>
            <a:off x="165062" y="4808372"/>
            <a:ext cx="5695950" cy="1790700"/>
            <a:chOff x="260312" y="4894097"/>
            <a:chExt cx="5695950" cy="1790700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312" y="4894097"/>
              <a:ext cx="5695950" cy="17907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7" name="Ellips 6"/>
            <p:cNvSpPr/>
            <p:nvPr/>
          </p:nvSpPr>
          <p:spPr>
            <a:xfrm>
              <a:off x="4270711" y="5894222"/>
              <a:ext cx="809290" cy="21602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ysClr val="windowText" lastClr="000000"/>
                  </a:solidFill>
                </a:ln>
              </a:endParaRPr>
            </a:p>
          </p:txBody>
        </p:sp>
      </p:grpSp>
      <p:grpSp>
        <p:nvGrpSpPr>
          <p:cNvPr id="13" name="Grupp 12"/>
          <p:cNvGrpSpPr/>
          <p:nvPr/>
        </p:nvGrpSpPr>
        <p:grpSpPr>
          <a:xfrm>
            <a:off x="6172200" y="4808372"/>
            <a:ext cx="2610034" cy="790634"/>
            <a:chOff x="6172200" y="4808372"/>
            <a:chExt cx="2610034" cy="790634"/>
          </a:xfrm>
        </p:grpSpPr>
        <p:sp>
          <p:nvSpPr>
            <p:cNvPr id="4" name="textruta 3"/>
            <p:cNvSpPr txBox="1"/>
            <p:nvPr/>
          </p:nvSpPr>
          <p:spPr>
            <a:xfrm>
              <a:off x="6172200" y="4808372"/>
              <a:ext cx="223855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000" dirty="0"/>
                <a:t>I </a:t>
              </a:r>
              <a:r>
                <a:rPr lang="sv-SE" sz="1000" dirty="0" err="1"/>
                <a:t>GeoArkiv</a:t>
              </a:r>
              <a:r>
                <a:rPr lang="sv-SE" sz="1000" dirty="0"/>
                <a:t>/Inställningar/Inställningsfil skall det </a:t>
              </a:r>
              <a:r>
                <a:rPr lang="sv-SE" sz="1000" dirty="0" err="1"/>
                <a:t>bl</a:t>
              </a:r>
              <a:r>
                <a:rPr lang="sv-SE" sz="1000" dirty="0"/>
                <a:t> a se ut så här:</a:t>
              </a:r>
              <a:endParaRPr lang="en-US" sz="1000" dirty="0"/>
            </a:p>
          </p:txBody>
        </p:sp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8109" y="5208482"/>
              <a:ext cx="2524125" cy="3524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2" name="Ellips 11"/>
            <p:cNvSpPr/>
            <p:nvPr/>
          </p:nvSpPr>
          <p:spPr>
            <a:xfrm>
              <a:off x="6258109" y="5403744"/>
              <a:ext cx="600075" cy="19526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771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/>
        </p:nvSpPr>
        <p:spPr>
          <a:xfrm>
            <a:off x="333" y="545479"/>
            <a:ext cx="8866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/>
              <a:t>2. Skapa ett särskilt leveransprojekt</a:t>
            </a:r>
            <a:r>
              <a:rPr lang="sv-SE" b="1" baseline="30000" dirty="0">
                <a:solidFill>
                  <a:srgbClr val="FF0000"/>
                </a:solidFill>
              </a:rPr>
              <a:t>*)</a:t>
            </a:r>
            <a:r>
              <a:rPr lang="sv-SE" b="1" dirty="0"/>
              <a:t> för BGA – inte nödvändigt med detta rekommenderas</a:t>
            </a:r>
            <a:endParaRPr lang="en-US" b="1" dirty="0"/>
          </a:p>
        </p:txBody>
      </p:sp>
      <p:sp>
        <p:nvSpPr>
          <p:cNvPr id="6" name="textruta 5"/>
          <p:cNvSpPr txBox="1"/>
          <p:nvPr/>
        </p:nvSpPr>
        <p:spPr>
          <a:xfrm>
            <a:off x="7141" y="873479"/>
            <a:ext cx="88469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Exempel från SGI: I GÄU Göta </a:t>
            </a:r>
            <a:r>
              <a:rPr lang="sv-SE" sz="1400" dirty="0" err="1"/>
              <a:t>älvutredningen</a:t>
            </a:r>
            <a:r>
              <a:rPr lang="sv-SE" sz="1400" dirty="0"/>
              <a:t> finns ett </a:t>
            </a:r>
            <a:r>
              <a:rPr lang="sv-SE" sz="1400" dirty="0" err="1"/>
              <a:t>GeoSuite</a:t>
            </a:r>
            <a:r>
              <a:rPr lang="sv-SE" sz="1400" dirty="0"/>
              <a:t>-projekt för vart och ett av de elva delområdena. Projekten innehåller inte bara SGI-beställda (U***) borrhål utan även andra. Särskilda </a:t>
            </a:r>
            <a:r>
              <a:rPr lang="sv-SE" sz="1400" b="1" dirty="0"/>
              <a:t>BGA leveransprojekt skapades därför </a:t>
            </a:r>
            <a:r>
              <a:rPr lang="sv-SE" sz="1400" dirty="0"/>
              <a:t>med en </a:t>
            </a:r>
            <a:r>
              <a:rPr lang="sv-SE" sz="1400" b="1" dirty="0"/>
              <a:t>kopia</a:t>
            </a:r>
            <a:r>
              <a:rPr lang="sv-SE" sz="1400" dirty="0"/>
              <a:t> av endast U***-borrhål.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327445" y="6127371"/>
            <a:ext cx="1282723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v-SE" sz="1000" b="1" dirty="0">
                <a:solidFill>
                  <a:srgbClr val="FF0000"/>
                </a:solidFill>
              </a:rPr>
              <a:t>Kopia: Leverans BGA</a:t>
            </a:r>
            <a:endParaRPr lang="en-US" sz="1000" b="1" dirty="0">
              <a:solidFill>
                <a:srgbClr val="FF0000"/>
              </a:solidFill>
            </a:endParaRPr>
          </a:p>
        </p:txBody>
      </p:sp>
      <p:grpSp>
        <p:nvGrpSpPr>
          <p:cNvPr id="7" name="Grupp 6"/>
          <p:cNvGrpSpPr/>
          <p:nvPr/>
        </p:nvGrpSpPr>
        <p:grpSpPr>
          <a:xfrm>
            <a:off x="256831" y="1675754"/>
            <a:ext cx="2219055" cy="4791949"/>
            <a:chOff x="245934" y="937035"/>
            <a:chExt cx="2219055" cy="4791949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937035"/>
              <a:ext cx="2213469" cy="47548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4" name="Ellips 3"/>
            <p:cNvSpPr/>
            <p:nvPr/>
          </p:nvSpPr>
          <p:spPr>
            <a:xfrm>
              <a:off x="245934" y="5512960"/>
              <a:ext cx="1445746" cy="21602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826" y="1681635"/>
            <a:ext cx="4103137" cy="50797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ektangel 1"/>
          <p:cNvSpPr/>
          <p:nvPr/>
        </p:nvSpPr>
        <p:spPr>
          <a:xfrm>
            <a:off x="6937522" y="5021365"/>
            <a:ext cx="210170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000" dirty="0">
                <a:solidFill>
                  <a:srgbClr val="FF0000"/>
                </a:solidFill>
              </a:rPr>
              <a:t>*) Det går inte att i version 2.0.31 eller 14.0 att bara göra ett URVAL av vissa borrhål och direkt ladda upp dessa till BGA.  Önskemålet är dock framfört till </a:t>
            </a:r>
            <a:r>
              <a:rPr lang="sv-SE" sz="1000" dirty="0" err="1">
                <a:solidFill>
                  <a:srgbClr val="FF0000"/>
                </a:solidFill>
              </a:rPr>
              <a:t>Vianova</a:t>
            </a:r>
            <a:r>
              <a:rPr lang="sv-SE" sz="1000" dirty="0">
                <a:solidFill>
                  <a:srgbClr val="FF0000"/>
                </a:solidFill>
              </a:rPr>
              <a:t>.</a:t>
            </a:r>
          </a:p>
          <a:p>
            <a:endParaRPr lang="sv-SE" sz="1000" dirty="0">
              <a:solidFill>
                <a:srgbClr val="FF0000"/>
              </a:solidFill>
            </a:endParaRPr>
          </a:p>
          <a:p>
            <a:r>
              <a:rPr lang="sv-SE" sz="1000" dirty="0">
                <a:solidFill>
                  <a:srgbClr val="FF0000"/>
                </a:solidFill>
              </a:rPr>
              <a:t>En eget </a:t>
            </a:r>
            <a:r>
              <a:rPr lang="sv-SE" sz="1000" dirty="0" err="1">
                <a:solidFill>
                  <a:srgbClr val="FF0000"/>
                </a:solidFill>
              </a:rPr>
              <a:t>GeoSuite</a:t>
            </a:r>
            <a:r>
              <a:rPr lang="sv-SE" sz="1000" dirty="0">
                <a:solidFill>
                  <a:srgbClr val="FF0000"/>
                </a:solidFill>
              </a:rPr>
              <a:t>-projekt måste skapas (sen kan man välja att behålla detta eller radera detta efter uppladdningen till BGA…) </a:t>
            </a:r>
            <a:endParaRPr lang="en-US" sz="1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213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ruta 9"/>
          <p:cNvSpPr txBox="1"/>
          <p:nvPr/>
        </p:nvSpPr>
        <p:spPr>
          <a:xfrm>
            <a:off x="0" y="487803"/>
            <a:ext cx="85851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Ett </a:t>
            </a:r>
            <a:r>
              <a:rPr lang="sv-SE" sz="1400" b="1" dirty="0"/>
              <a:t>nytt projekt </a:t>
            </a:r>
            <a:r>
              <a:rPr lang="sv-SE" sz="1400" dirty="0"/>
              <a:t>(under ett Geoarkiv) i </a:t>
            </a:r>
            <a:r>
              <a:rPr lang="sv-SE" sz="1400" dirty="0" err="1"/>
              <a:t>GeoSuite</a:t>
            </a:r>
            <a:r>
              <a:rPr lang="sv-SE" sz="1400" dirty="0"/>
              <a:t> skapas så här: </a:t>
            </a:r>
          </a:p>
          <a:p>
            <a:r>
              <a:rPr lang="sv-SE" sz="1400" dirty="0"/>
              <a:t>a. I det aktuella Geoarkivet, högerklicka eller välj Projekt/Nytt projekt</a:t>
            </a:r>
          </a:p>
          <a:p>
            <a:r>
              <a:rPr lang="sv-SE" sz="1400" dirty="0"/>
              <a:t>b. Fyll i Projektuppgifter och peka ut/skapa en plats på disken för projektadressen</a:t>
            </a:r>
          </a:p>
          <a:p>
            <a:r>
              <a:rPr lang="sv-SE" sz="1400" dirty="0"/>
              <a:t>c. (Projektadressen fylls automatiskt i med AUTOGRAF.DBF </a:t>
            </a:r>
            <a:r>
              <a:rPr lang="sv-SE" sz="1400" dirty="0" err="1"/>
              <a:t>etc</a:t>
            </a:r>
            <a:r>
              <a:rPr lang="sv-SE" sz="1400" dirty="0"/>
              <a:t> kataloger)</a:t>
            </a:r>
          </a:p>
        </p:txBody>
      </p:sp>
      <p:grpSp>
        <p:nvGrpSpPr>
          <p:cNvPr id="5" name="Grupp 4"/>
          <p:cNvGrpSpPr/>
          <p:nvPr/>
        </p:nvGrpSpPr>
        <p:grpSpPr>
          <a:xfrm>
            <a:off x="145552" y="1528321"/>
            <a:ext cx="2398681" cy="1058286"/>
            <a:chOff x="250327" y="1868483"/>
            <a:chExt cx="2398681" cy="1058286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017" y="2153166"/>
              <a:ext cx="2303991" cy="7736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ktangel 3"/>
            <p:cNvSpPr/>
            <p:nvPr/>
          </p:nvSpPr>
          <p:spPr>
            <a:xfrm>
              <a:off x="250327" y="1868483"/>
              <a:ext cx="3529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dirty="0">
                  <a:solidFill>
                    <a:srgbClr val="FF0000"/>
                  </a:solidFill>
                </a:rPr>
                <a:t>a.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" name="Grupp 7"/>
          <p:cNvGrpSpPr/>
          <p:nvPr/>
        </p:nvGrpSpPr>
        <p:grpSpPr>
          <a:xfrm>
            <a:off x="173690" y="2875598"/>
            <a:ext cx="5717554" cy="2775062"/>
            <a:chOff x="173690" y="2875598"/>
            <a:chExt cx="5717554" cy="2775062"/>
          </a:xfrm>
        </p:grpSpPr>
        <p:grpSp>
          <p:nvGrpSpPr>
            <p:cNvPr id="6" name="Grupp 5"/>
            <p:cNvGrpSpPr/>
            <p:nvPr/>
          </p:nvGrpSpPr>
          <p:grpSpPr>
            <a:xfrm>
              <a:off x="173690" y="2875598"/>
              <a:ext cx="5717554" cy="2775062"/>
              <a:chOff x="49865" y="3142298"/>
              <a:chExt cx="5717554" cy="2775062"/>
            </a:xfrm>
          </p:grpSpPr>
          <p:pic>
            <p:nvPicPr>
              <p:cNvPr id="3075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5552" y="3435366"/>
                <a:ext cx="5621867" cy="24819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13" name="Ellips 12"/>
              <p:cNvSpPr/>
              <p:nvPr/>
            </p:nvSpPr>
            <p:spPr>
              <a:xfrm>
                <a:off x="4367681" y="4972245"/>
                <a:ext cx="1068907" cy="216024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ruta 14"/>
              <p:cNvSpPr txBox="1"/>
              <p:nvPr/>
            </p:nvSpPr>
            <p:spPr>
              <a:xfrm>
                <a:off x="3483974" y="4428656"/>
                <a:ext cx="2083647" cy="276999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sv-SE" sz="1200" b="1" dirty="0">
                    <a:solidFill>
                      <a:srgbClr val="FF0000"/>
                    </a:solidFill>
                  </a:rPr>
                  <a:t>Peka ut läge för </a:t>
                </a:r>
                <a:r>
                  <a:rPr lang="sv-SE" sz="1200" b="1" dirty="0" err="1">
                    <a:solidFill>
                      <a:srgbClr val="FF0000"/>
                    </a:solidFill>
                  </a:rPr>
                  <a:t>GeoSuite</a:t>
                </a:r>
                <a:r>
                  <a:rPr lang="sv-SE" sz="1200" b="1" dirty="0">
                    <a:solidFill>
                      <a:srgbClr val="FF0000"/>
                    </a:solidFill>
                  </a:rPr>
                  <a:t>-filer</a:t>
                </a:r>
              </a:p>
            </p:txBody>
          </p:sp>
          <p:sp>
            <p:nvSpPr>
              <p:cNvPr id="16" name="Rektangel 15"/>
              <p:cNvSpPr/>
              <p:nvPr/>
            </p:nvSpPr>
            <p:spPr>
              <a:xfrm>
                <a:off x="49865" y="3142298"/>
                <a:ext cx="36420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dirty="0">
                    <a:solidFill>
                      <a:srgbClr val="FF0000"/>
                    </a:solidFill>
                  </a:rPr>
                  <a:t>b.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8" name="Ellips 17"/>
            <p:cNvSpPr/>
            <p:nvPr/>
          </p:nvSpPr>
          <p:spPr>
            <a:xfrm>
              <a:off x="2011403" y="4310288"/>
              <a:ext cx="1331872" cy="21602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upp 8"/>
          <p:cNvGrpSpPr/>
          <p:nvPr/>
        </p:nvGrpSpPr>
        <p:grpSpPr>
          <a:xfrm>
            <a:off x="6851886" y="2799334"/>
            <a:ext cx="2178334" cy="3830066"/>
            <a:chOff x="6851886" y="2799334"/>
            <a:chExt cx="2178334" cy="383006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5385"/>
            <a:stretch/>
          </p:blipFill>
          <p:spPr bwMode="auto">
            <a:xfrm>
              <a:off x="6959978" y="3122746"/>
              <a:ext cx="2070242" cy="21353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7" name="Rektangel 16"/>
            <p:cNvSpPr/>
            <p:nvPr/>
          </p:nvSpPr>
          <p:spPr>
            <a:xfrm>
              <a:off x="6851886" y="2799334"/>
              <a:ext cx="34015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dirty="0">
                  <a:solidFill>
                    <a:srgbClr val="FF0000"/>
                  </a:solidFill>
                </a:rPr>
                <a:t>c.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pic>
          <p:nvPicPr>
            <p:cNvPr id="19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990" b="39318"/>
            <a:stretch/>
          </p:blipFill>
          <p:spPr bwMode="auto">
            <a:xfrm>
              <a:off x="6981824" y="5333656"/>
              <a:ext cx="1531731" cy="12957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02377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ruta 16"/>
          <p:cNvSpPr txBox="1"/>
          <p:nvPr/>
        </p:nvSpPr>
        <p:spPr>
          <a:xfrm>
            <a:off x="30269" y="576073"/>
            <a:ext cx="71039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d. </a:t>
            </a:r>
            <a:r>
              <a:rPr lang="sv-SE" sz="1400" b="1" dirty="0"/>
              <a:t>Kopiera in urval </a:t>
            </a:r>
            <a:r>
              <a:rPr lang="sv-SE" sz="1400" dirty="0"/>
              <a:t>från ’originalprojekt’ till leveransprojektet: </a:t>
            </a:r>
          </a:p>
        </p:txBody>
      </p:sp>
      <p:grpSp>
        <p:nvGrpSpPr>
          <p:cNvPr id="6" name="Grupp 5"/>
          <p:cNvGrpSpPr/>
          <p:nvPr/>
        </p:nvGrpSpPr>
        <p:grpSpPr>
          <a:xfrm>
            <a:off x="-14464" y="1067157"/>
            <a:ext cx="9063214" cy="5057418"/>
            <a:chOff x="-14464" y="1067157"/>
            <a:chExt cx="8816131" cy="4738132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61" y="1360289"/>
              <a:ext cx="8730406" cy="4445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2" name="textruta 11"/>
            <p:cNvSpPr txBox="1"/>
            <p:nvPr/>
          </p:nvSpPr>
          <p:spPr>
            <a:xfrm>
              <a:off x="3102955" y="4774843"/>
              <a:ext cx="5181868" cy="276999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sv-SE" sz="1200" b="1" dirty="0">
                  <a:solidFill>
                    <a:srgbClr val="FF0000"/>
                  </a:solidFill>
                </a:rPr>
                <a:t>Urval av original i GS Arkiv, dra och släpp till Leveransprojekt i GS Presentation</a:t>
              </a:r>
              <a:endParaRPr lang="en-US" sz="12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4" name="Rak pil 3"/>
            <p:cNvCxnSpPr/>
            <p:nvPr/>
          </p:nvCxnSpPr>
          <p:spPr>
            <a:xfrm flipV="1">
              <a:off x="3953933" y="4581525"/>
              <a:ext cx="2370667" cy="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ektangel 4"/>
            <p:cNvSpPr/>
            <p:nvPr/>
          </p:nvSpPr>
          <p:spPr>
            <a:xfrm>
              <a:off x="-14464" y="1067157"/>
              <a:ext cx="3642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dirty="0">
                  <a:solidFill>
                    <a:srgbClr val="FF0000"/>
                  </a:solidFill>
                </a:rPr>
                <a:t>d.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6370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 3"/>
          <p:cNvGrpSpPr/>
          <p:nvPr/>
        </p:nvGrpSpPr>
        <p:grpSpPr>
          <a:xfrm>
            <a:off x="139383" y="1384975"/>
            <a:ext cx="7287995" cy="5347049"/>
            <a:chOff x="139383" y="1384975"/>
            <a:chExt cx="7287995" cy="5347049"/>
          </a:xfrm>
        </p:grpSpPr>
        <p:pic>
          <p:nvPicPr>
            <p:cNvPr id="4102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33" y="1384975"/>
              <a:ext cx="2312034" cy="15787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grpSp>
          <p:nvGrpSpPr>
            <p:cNvPr id="5" name="Grupp 4"/>
            <p:cNvGrpSpPr/>
            <p:nvPr/>
          </p:nvGrpSpPr>
          <p:grpSpPr>
            <a:xfrm>
              <a:off x="139383" y="3100050"/>
              <a:ext cx="7287995" cy="3631974"/>
              <a:chOff x="292756" y="2353998"/>
              <a:chExt cx="7964144" cy="3958996"/>
            </a:xfrm>
          </p:grpSpPr>
          <p:pic>
            <p:nvPicPr>
              <p:cNvPr id="4106" name="Picture 10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12818" y="2353998"/>
                <a:ext cx="4744082" cy="3948149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pic>
            <p:nvPicPr>
              <p:cNvPr id="4103" name="Picture 7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4561"/>
              <a:stretch/>
            </p:blipFill>
            <p:spPr bwMode="auto">
              <a:xfrm>
                <a:off x="292756" y="2353998"/>
                <a:ext cx="3076877" cy="395899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14" name="textruta 13"/>
              <p:cNvSpPr txBox="1"/>
              <p:nvPr/>
            </p:nvSpPr>
            <p:spPr>
              <a:xfrm>
                <a:off x="4520040" y="4020979"/>
                <a:ext cx="3261638" cy="30194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sv-SE" sz="1200" b="1" dirty="0">
                    <a:solidFill>
                      <a:srgbClr val="FF0000"/>
                    </a:solidFill>
                  </a:rPr>
                  <a:t>Projektets </a:t>
                </a:r>
                <a:r>
                  <a:rPr lang="sv-SE" sz="1200" b="1" dirty="0" err="1">
                    <a:solidFill>
                      <a:srgbClr val="FF0000"/>
                    </a:solidFill>
                  </a:rPr>
                  <a:t>bounding</a:t>
                </a:r>
                <a:r>
                  <a:rPr lang="sv-SE" sz="1200" b="1" dirty="0">
                    <a:solidFill>
                      <a:srgbClr val="FF0000"/>
                    </a:solidFill>
                  </a:rPr>
                  <a:t> box samt borrhål visas </a:t>
                </a:r>
                <a:endParaRPr lang="en-US" sz="12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5" name="Ellips 14"/>
              <p:cNvSpPr/>
              <p:nvPr/>
            </p:nvSpPr>
            <p:spPr>
              <a:xfrm>
                <a:off x="359289" y="3752512"/>
                <a:ext cx="722873" cy="460968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Ellips 15"/>
              <p:cNvSpPr/>
              <p:nvPr/>
            </p:nvSpPr>
            <p:spPr>
              <a:xfrm>
                <a:off x="307245" y="3491972"/>
                <a:ext cx="1092930" cy="327022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9" name="textruta 18"/>
          <p:cNvSpPr txBox="1"/>
          <p:nvPr/>
        </p:nvSpPr>
        <p:spPr>
          <a:xfrm>
            <a:off x="0" y="46384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/>
              <a:t>3. Definiera projektets </a:t>
            </a:r>
            <a:r>
              <a:rPr lang="sv-SE" b="1" u="sng" dirty="0"/>
              <a:t>enda</a:t>
            </a:r>
            <a:r>
              <a:rPr lang="sv-SE" b="1" dirty="0"/>
              <a:t> plankoordinatsystem</a:t>
            </a:r>
            <a:endParaRPr lang="sv-SE" sz="1400" dirty="0"/>
          </a:p>
        </p:txBody>
      </p:sp>
      <p:sp>
        <p:nvSpPr>
          <p:cNvPr id="3" name="Rektangel 2"/>
          <p:cNvSpPr/>
          <p:nvPr/>
        </p:nvSpPr>
        <p:spPr>
          <a:xfrm>
            <a:off x="-47625" y="795080"/>
            <a:ext cx="92773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400" dirty="0"/>
              <a:t>Det får bara vara </a:t>
            </a:r>
            <a:r>
              <a:rPr lang="sv-SE" sz="1400" u="sng" dirty="0"/>
              <a:t>ett</a:t>
            </a:r>
            <a:r>
              <a:rPr lang="sv-SE" sz="1400" dirty="0"/>
              <a:t> plankoordinatsystem i projektet. Välj i </a:t>
            </a:r>
            <a:r>
              <a:rPr lang="sv-SE" sz="1400" dirty="0" err="1"/>
              <a:t>droplisten</a:t>
            </a:r>
            <a:r>
              <a:rPr lang="sv-SE" sz="1400" dirty="0"/>
              <a:t>.</a:t>
            </a:r>
            <a:endParaRPr lang="sv-SE" sz="1100" dirty="0"/>
          </a:p>
          <a:p>
            <a:r>
              <a:rPr lang="sv-SE" sz="1400" dirty="0"/>
              <a:t>Om känt, välj höjdkoordinatsystem i </a:t>
            </a:r>
            <a:r>
              <a:rPr lang="sv-SE" sz="1400" dirty="0" err="1"/>
              <a:t>droplisten</a:t>
            </a:r>
            <a:r>
              <a:rPr lang="sv-SE" sz="1400" dirty="0"/>
              <a:t>  (se specialfall för varierande/odefinierat/okänt höjdkoordinatsystem på sid 7) </a:t>
            </a:r>
          </a:p>
        </p:txBody>
      </p:sp>
    </p:spTree>
    <p:extLst>
      <p:ext uri="{BB962C8B-B14F-4D97-AF65-F5344CB8AC3E}">
        <p14:creationId xmlns:p14="http://schemas.microsoft.com/office/powerpoint/2010/main" val="3850929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ruta 16"/>
          <p:cNvSpPr txBox="1"/>
          <p:nvPr/>
        </p:nvSpPr>
        <p:spPr>
          <a:xfrm>
            <a:off x="-1" y="525581"/>
            <a:ext cx="8669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solidFill>
                  <a:srgbClr val="FF0000"/>
                </a:solidFill>
              </a:rPr>
              <a:t>Specialfall</a:t>
            </a:r>
            <a:r>
              <a:rPr lang="sv-SE" sz="1400" dirty="0"/>
              <a:t>: Om </a:t>
            </a:r>
            <a:r>
              <a:rPr lang="sv-SE" sz="1400" dirty="0" err="1"/>
              <a:t>GeoSuite</a:t>
            </a:r>
            <a:r>
              <a:rPr lang="sv-SE" sz="1400" dirty="0"/>
              <a:t>-projektets </a:t>
            </a:r>
            <a:r>
              <a:rPr lang="sv-SE" sz="1400" b="1" dirty="0"/>
              <a:t>höjdkoordinatsystem</a:t>
            </a:r>
            <a:r>
              <a:rPr lang="sv-SE" sz="1400" dirty="0"/>
              <a:t> är okänt eller varierar, definieras detta i både a och b:</a:t>
            </a:r>
          </a:p>
        </p:txBody>
      </p:sp>
      <p:grpSp>
        <p:nvGrpSpPr>
          <p:cNvPr id="7" name="Grupp 6"/>
          <p:cNvGrpSpPr/>
          <p:nvPr/>
        </p:nvGrpSpPr>
        <p:grpSpPr>
          <a:xfrm>
            <a:off x="152860" y="1380213"/>
            <a:ext cx="8392643" cy="3723709"/>
            <a:chOff x="152860" y="1380213"/>
            <a:chExt cx="8392643" cy="3723709"/>
          </a:xfrm>
        </p:grpSpPr>
        <p:sp>
          <p:nvSpPr>
            <p:cNvPr id="3" name="Rektangel 2"/>
            <p:cNvSpPr/>
            <p:nvPr/>
          </p:nvSpPr>
          <p:spPr>
            <a:xfrm>
              <a:off x="3688273" y="1380213"/>
              <a:ext cx="485723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1400" u="sng" dirty="0"/>
                <a:t>b. </a:t>
              </a:r>
              <a:r>
                <a:rPr lang="sv-SE" sz="1400" u="sng" dirty="0">
                  <a:solidFill>
                    <a:srgbClr val="FF0000"/>
                  </a:solidFill>
                </a:rPr>
                <a:t>inskrivs manuellt </a:t>
              </a:r>
              <a:r>
                <a:rPr lang="sv-SE" sz="1400" u="sng" dirty="0"/>
                <a:t>( t ex ’okänt’ eller ’varierande’ i fliken för Koordinatsystem i Projektinformation, se sid 8):</a:t>
              </a: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43"/>
            <a:stretch/>
          </p:blipFill>
          <p:spPr bwMode="auto">
            <a:xfrm>
              <a:off x="152860" y="1903433"/>
              <a:ext cx="2633154" cy="32004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Ellips 10"/>
            <p:cNvSpPr/>
            <p:nvPr/>
          </p:nvSpPr>
          <p:spPr>
            <a:xfrm>
              <a:off x="1643034" y="2947434"/>
              <a:ext cx="1076609" cy="32702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ktangel 3"/>
            <p:cNvSpPr/>
            <p:nvPr/>
          </p:nvSpPr>
          <p:spPr>
            <a:xfrm>
              <a:off x="152860" y="1427838"/>
              <a:ext cx="114287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400" u="sng" dirty="0"/>
                <a:t>a. </a:t>
              </a:r>
              <a:r>
                <a:rPr lang="sv-SE" sz="1400" u="sng" dirty="0" err="1"/>
                <a:t>droplisten</a:t>
              </a:r>
              <a:r>
                <a:rPr lang="sv-SE" sz="1400" u="sng" dirty="0"/>
                <a:t>:</a:t>
              </a:r>
            </a:p>
          </p:txBody>
        </p:sp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3998" y="1899543"/>
              <a:ext cx="4100166" cy="32004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Rektangel 5"/>
          <p:cNvSpPr/>
          <p:nvPr/>
        </p:nvSpPr>
        <p:spPr>
          <a:xfrm>
            <a:off x="152861" y="5545007"/>
            <a:ext cx="77213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200" dirty="0"/>
              <a:t>Uppfylls inte detta (i de fall då höjdkoordinatsystem är okänt/odefinierat/varierar) kommer inte BGA-uppladdningen att gå igenom. I det fall då höjdkoordinatsystemet är känt, behöver inte b. fyllas i.</a:t>
            </a:r>
          </a:p>
          <a:p>
            <a:endParaRPr lang="sv-SE" sz="1200" dirty="0"/>
          </a:p>
          <a:p>
            <a:r>
              <a:rPr lang="sv-SE" sz="1200" dirty="0">
                <a:solidFill>
                  <a:srgbClr val="FF0000"/>
                </a:solidFill>
              </a:rPr>
              <a:t>Observera att </a:t>
            </a:r>
            <a:r>
              <a:rPr lang="sv-SE" sz="1200" dirty="0" err="1">
                <a:solidFill>
                  <a:srgbClr val="FF0000"/>
                </a:solidFill>
              </a:rPr>
              <a:t>GeoSuite</a:t>
            </a:r>
            <a:r>
              <a:rPr lang="sv-SE" sz="1200" dirty="0">
                <a:solidFill>
                  <a:srgbClr val="FF0000"/>
                </a:solidFill>
              </a:rPr>
              <a:t> INTE gör någon höjdkoordinatomräkning till RH2000 (däremot räknas plankoordinatsystem automatsikt om till SWEREF99TM inför uppladdning)</a:t>
            </a:r>
          </a:p>
        </p:txBody>
      </p:sp>
    </p:spTree>
    <p:extLst>
      <p:ext uri="{BB962C8B-B14F-4D97-AF65-F5344CB8AC3E}">
        <p14:creationId xmlns:p14="http://schemas.microsoft.com/office/powerpoint/2010/main" val="572554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ruta 16"/>
          <p:cNvSpPr txBox="1"/>
          <p:nvPr/>
        </p:nvSpPr>
        <p:spPr>
          <a:xfrm>
            <a:off x="0" y="483995"/>
            <a:ext cx="8669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/>
              <a:t>4. Fyll i </a:t>
            </a:r>
            <a:r>
              <a:rPr lang="sv-SE" b="1" dirty="0" err="1"/>
              <a:t>GeoSuite</a:t>
            </a:r>
            <a:r>
              <a:rPr lang="sv-SE" b="1" dirty="0"/>
              <a:t>-projektets egenskaper/metadata</a:t>
            </a:r>
          </a:p>
          <a:p>
            <a:r>
              <a:rPr lang="sv-SE" sz="1400" dirty="0"/>
              <a:t>Nedanstående ifyllda egenskaper krävs för uppladdning till BGA</a:t>
            </a:r>
          </a:p>
        </p:txBody>
      </p:sp>
      <p:grpSp>
        <p:nvGrpSpPr>
          <p:cNvPr id="11" name="Grupp 10"/>
          <p:cNvGrpSpPr/>
          <p:nvPr/>
        </p:nvGrpSpPr>
        <p:grpSpPr>
          <a:xfrm>
            <a:off x="61735" y="1036761"/>
            <a:ext cx="7551097" cy="5752479"/>
            <a:chOff x="61735" y="1036761"/>
            <a:chExt cx="7551097" cy="5752479"/>
          </a:xfrm>
        </p:grpSpPr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2399" y="1036761"/>
              <a:ext cx="3650433" cy="2849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35" y="3948633"/>
              <a:ext cx="3662540" cy="28406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2399" y="3948642"/>
              <a:ext cx="3631583" cy="2834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460" y="1059788"/>
              <a:ext cx="3656172" cy="9604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7" name="Rak pil 6"/>
            <p:cNvCxnSpPr>
              <a:endCxn id="4100" idx="1"/>
            </p:cNvCxnSpPr>
            <p:nvPr/>
          </p:nvCxnSpPr>
          <p:spPr>
            <a:xfrm>
              <a:off x="2924175" y="2020240"/>
              <a:ext cx="1038224" cy="441241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ak pil 13"/>
            <p:cNvCxnSpPr/>
            <p:nvPr/>
          </p:nvCxnSpPr>
          <p:spPr>
            <a:xfrm>
              <a:off x="2919412" y="2011654"/>
              <a:ext cx="1042987" cy="2036471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ak pil 15"/>
            <p:cNvCxnSpPr/>
            <p:nvPr/>
          </p:nvCxnSpPr>
          <p:spPr>
            <a:xfrm flipH="1">
              <a:off x="1495425" y="2020240"/>
              <a:ext cx="1423987" cy="1928402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24587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ruta 10"/>
          <p:cNvSpPr txBox="1"/>
          <p:nvPr/>
        </p:nvSpPr>
        <p:spPr>
          <a:xfrm>
            <a:off x="0" y="516904"/>
            <a:ext cx="2412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/>
              <a:t>5. Uppladdning till BGA</a:t>
            </a:r>
            <a:endParaRPr lang="en-US" b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175" y="3698958"/>
            <a:ext cx="2638425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ruta 17"/>
          <p:cNvSpPr txBox="1"/>
          <p:nvPr/>
        </p:nvSpPr>
        <p:spPr>
          <a:xfrm>
            <a:off x="6353175" y="5784992"/>
            <a:ext cx="26384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b="1" dirty="0">
                <a:solidFill>
                  <a:srgbClr val="FF0000"/>
                </a:solidFill>
              </a:rPr>
              <a:t>Det kan komma varningar (som har med ofullständigheter i data i </a:t>
            </a:r>
            <a:r>
              <a:rPr lang="sv-SE" sz="1000" b="1" dirty="0" err="1">
                <a:solidFill>
                  <a:srgbClr val="FF0000"/>
                </a:solidFill>
              </a:rPr>
              <a:t>GeoSuite</a:t>
            </a:r>
            <a:r>
              <a:rPr lang="sv-SE" sz="1000" b="1" dirty="0">
                <a:solidFill>
                  <a:srgbClr val="FF0000"/>
                </a:solidFill>
              </a:rPr>
              <a:t> att göra) </a:t>
            </a:r>
          </a:p>
          <a:p>
            <a:r>
              <a:rPr lang="sv-SE" sz="1000" b="1" dirty="0">
                <a:solidFill>
                  <a:srgbClr val="FF0000"/>
                </a:solidFill>
              </a:rPr>
              <a:t>– påverkar inte BGA-uppladdningen.</a:t>
            </a:r>
          </a:p>
        </p:txBody>
      </p:sp>
      <p:sp>
        <p:nvSpPr>
          <p:cNvPr id="4" name="Rektangel 3"/>
          <p:cNvSpPr/>
          <p:nvPr/>
        </p:nvSpPr>
        <p:spPr>
          <a:xfrm>
            <a:off x="0" y="810310"/>
            <a:ext cx="79724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400" dirty="0"/>
              <a:t>Ställ dig på aktuell (leverans) projekt som skall laddas upp och välj Kommunikation/</a:t>
            </a:r>
            <a:r>
              <a:rPr lang="sv-SE" sz="1400" dirty="0" err="1"/>
              <a:t>GeoSuite</a:t>
            </a:r>
            <a:r>
              <a:rPr lang="sv-SE" sz="1400" dirty="0"/>
              <a:t> Cloud/SGI…</a:t>
            </a:r>
          </a:p>
        </p:txBody>
      </p:sp>
      <p:grpSp>
        <p:nvGrpSpPr>
          <p:cNvPr id="5" name="Grupp 4"/>
          <p:cNvGrpSpPr/>
          <p:nvPr/>
        </p:nvGrpSpPr>
        <p:grpSpPr>
          <a:xfrm>
            <a:off x="104774" y="1246286"/>
            <a:ext cx="5953125" cy="4529122"/>
            <a:chOff x="104774" y="1246286"/>
            <a:chExt cx="5953125" cy="4529122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774" y="1246286"/>
              <a:ext cx="5953125" cy="452912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7" name="Ellips 16"/>
            <p:cNvSpPr/>
            <p:nvPr/>
          </p:nvSpPr>
          <p:spPr>
            <a:xfrm>
              <a:off x="319059" y="5362574"/>
              <a:ext cx="1766916" cy="246161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Ellips 18"/>
            <p:cNvSpPr/>
            <p:nvPr/>
          </p:nvSpPr>
          <p:spPr>
            <a:xfrm>
              <a:off x="4214784" y="2246409"/>
              <a:ext cx="1004916" cy="246161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62323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689</TotalTime>
  <Words>799</Words>
  <Application>Microsoft Office PowerPoint</Application>
  <PresentationFormat>Bildspel på skärmen (4:3)</PresentationFormat>
  <Paragraphs>63</Paragraphs>
  <Slides>13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Statens Geotekniska Institut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Mats Öberg</dc:creator>
  <cp:lastModifiedBy>Mats Öberg</cp:lastModifiedBy>
  <cp:revision>103</cp:revision>
  <cp:lastPrinted>2013-06-27T09:47:24Z</cp:lastPrinted>
  <dcterms:created xsi:type="dcterms:W3CDTF">2013-06-26T10:22:31Z</dcterms:created>
  <dcterms:modified xsi:type="dcterms:W3CDTF">2021-12-17T10:13:10Z</dcterms:modified>
</cp:coreProperties>
</file>