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3" r:id="rId2"/>
    <p:sldId id="293" r:id="rId3"/>
    <p:sldId id="274" r:id="rId4"/>
    <p:sldId id="276" r:id="rId5"/>
    <p:sldId id="275" r:id="rId6"/>
    <p:sldId id="278" r:id="rId7"/>
    <p:sldId id="279" r:id="rId8"/>
    <p:sldId id="277" r:id="rId9"/>
    <p:sldId id="284" r:id="rId10"/>
    <p:sldId id="286" r:id="rId11"/>
    <p:sldId id="287" r:id="rId12"/>
    <p:sldId id="294" r:id="rId13"/>
  </p:sldIdLst>
  <p:sldSz cx="9144000" cy="6858000" type="screen4x3"/>
  <p:notesSz cx="6669088" cy="9775825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92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1752" y="-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150" y="-102"/>
      </p:cViewPr>
      <p:guideLst>
        <p:guide orient="horz" pos="3079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5288"/>
            <a:ext cx="28892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285288"/>
            <a:ext cx="28892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B5C8740-6B8A-48EC-9AED-92710B41134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8323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2175" y="733425"/>
            <a:ext cx="4884738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643438"/>
            <a:ext cx="5335588" cy="439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5288"/>
            <a:ext cx="28892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285288"/>
            <a:ext cx="28892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EF4CF8E-FDE4-4E64-84A3-CD43DF7ED6D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34421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568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3622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1600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8119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7984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36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4817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519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640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668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058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5137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1" descr="förslag sid 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54" r="14476" b="464"/>
          <a:stretch>
            <a:fillRect/>
          </a:stretch>
        </p:blipFill>
        <p:spPr bwMode="auto">
          <a:xfrm>
            <a:off x="0" y="0"/>
            <a:ext cx="9144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4"/>
          <p:cNvSpPr txBox="1">
            <a:spLocks noChangeArrowheads="1"/>
          </p:cNvSpPr>
          <p:nvPr userDrawn="1"/>
        </p:nvSpPr>
        <p:spPr bwMode="auto">
          <a:xfrm>
            <a:off x="5176838" y="4565650"/>
            <a:ext cx="1971675" cy="220663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782" tIns="47891" rIns="95782" bIns="47891"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marL="479425" defTabSz="957263">
              <a:defRPr>
                <a:solidFill>
                  <a:schemeClr val="tx1"/>
                </a:solidFill>
                <a:latin typeface="Arial" charset="0"/>
              </a:defRPr>
            </a:lvl2pPr>
            <a:lvl3pPr marL="957263" defTabSz="957263">
              <a:defRPr>
                <a:solidFill>
                  <a:schemeClr val="tx1"/>
                </a:solidFill>
                <a:latin typeface="Arial" charset="0"/>
              </a:defRPr>
            </a:lvl3pPr>
            <a:lvl4pPr marL="1436688" defTabSz="957263">
              <a:defRPr>
                <a:solidFill>
                  <a:schemeClr val="tx1"/>
                </a:solidFill>
                <a:latin typeface="Arial" charset="0"/>
              </a:defRPr>
            </a:lvl4pPr>
            <a:lvl5pPr marL="1916113" defTabSz="957263">
              <a:defRPr>
                <a:solidFill>
                  <a:schemeClr val="tx1"/>
                </a:solidFill>
                <a:latin typeface="Arial" charset="0"/>
              </a:defRPr>
            </a:lvl5pPr>
            <a:lvl6pPr marL="23733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305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877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49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sv-SE" sz="800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  <p:sp>
        <p:nvSpPr>
          <p:cNvPr id="1029" name="textruta 1"/>
          <p:cNvSpPr txBox="1">
            <a:spLocks noChangeArrowheads="1"/>
          </p:cNvSpPr>
          <p:nvPr userDrawn="1"/>
        </p:nvSpPr>
        <p:spPr bwMode="auto">
          <a:xfrm>
            <a:off x="7229475" y="6642100"/>
            <a:ext cx="197201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v-SE" sz="800" dirty="0" smtClean="0">
                <a:solidFill>
                  <a:srgbClr val="0000FF"/>
                </a:solidFill>
              </a:rPr>
              <a:t>mats.oberg@swedgeo.se/2013-09-11</a:t>
            </a:r>
            <a:endParaRPr lang="en-US" sz="800" dirty="0" smtClean="0">
              <a:solidFill>
                <a:srgbClr val="0000FF"/>
              </a:solidFill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8809882" y="201643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36F822D-BA67-45F8-94FA-D9D16AC74E9E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6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google.se/url?sa=i&amp;rct=j&amp;q=&amp;esrc=s&amp;frm=1&amp;source=images&amp;cd=&amp;cad=rja&amp;docid=AJnD-qWkhSzi6M&amp;tbnid=-MJHcbc_eQxwgM:&amp;ved=0CAUQjRw&amp;url=http://www.clker.com/clipart-174422.html&amp;ei=617AUYK8H-Lm4QTmp4CADA&amp;bvm=bv.47883778,d.bGE&amp;psig=AFQjCNGOW0bLNQXfPn4qTiYqgihmvaKSDA&amp;ust=1371648099187856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eg"/><Relationship Id="rId5" Type="http://schemas.openxmlformats.org/officeDocument/2006/relationships/image" Target="../media/image10.png"/><Relationship Id="rId4" Type="http://schemas.openxmlformats.org/officeDocument/2006/relationships/hyperlink" Target="http://www.google.se/url?sa=i&amp;rct=j&amp;q=&amp;esrc=s&amp;frm=1&amp;source=images&amp;cd=&amp;cad=rja&amp;docid=AJnD-qWkhSzi6M&amp;tbnid=-MJHcbc_eQxwgM:&amp;ved=0CAUQjRw&amp;url=http://www.clker.com/clipart-174422.html&amp;ei=617AUYK8H-Lm4QTmp4CADA&amp;bvm=bv.47883778,d.bGE&amp;psig=AFQjCNGOW0bLNQXfPn4qTiYqgihmvaKSDA&amp;ust=1371648099187856" TargetMode="External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cgis.com/home/item.html?id=1cfeb0e0b8b946239ad10552eec5a21e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24"/>
          <p:cNvSpPr txBox="1">
            <a:spLocks noChangeArrowheads="1"/>
          </p:cNvSpPr>
          <p:nvPr/>
        </p:nvSpPr>
        <p:spPr bwMode="auto">
          <a:xfrm>
            <a:off x="241300" y="5748338"/>
            <a:ext cx="3594254" cy="96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900" dirty="0">
                <a:solidFill>
                  <a:srgbClr val="FF0000"/>
                </a:solidFill>
              </a:rPr>
              <a:t>Mats Öberg, </a:t>
            </a:r>
            <a:r>
              <a:rPr lang="sv-SE" sz="1900" dirty="0" smtClean="0">
                <a:solidFill>
                  <a:srgbClr val="FF0000"/>
                </a:solidFill>
              </a:rPr>
              <a:t>SGI</a:t>
            </a:r>
          </a:p>
          <a:p>
            <a:pPr eaLnBrk="1" hangingPunct="1"/>
            <a:r>
              <a:rPr lang="sv-SE" sz="1900" dirty="0" smtClean="0">
                <a:solidFill>
                  <a:srgbClr val="FF0000"/>
                </a:solidFill>
              </a:rPr>
              <a:t>ESRI användarkonferens </a:t>
            </a:r>
          </a:p>
          <a:p>
            <a:pPr eaLnBrk="1" hangingPunct="1"/>
            <a:r>
              <a:rPr lang="sv-SE" sz="1900" dirty="0" smtClean="0">
                <a:solidFill>
                  <a:srgbClr val="FF0000"/>
                </a:solidFill>
              </a:rPr>
              <a:t>9-10 okt 2013, Upplands Väsby</a:t>
            </a:r>
            <a:endParaRPr lang="sv-SE" sz="1900" dirty="0">
              <a:solidFill>
                <a:srgbClr val="FF0000"/>
              </a:solidFill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241299" y="698672"/>
            <a:ext cx="66833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/>
              <a:t>Javascript</a:t>
            </a:r>
            <a:r>
              <a:rPr lang="en-US" sz="3600" b="1" dirty="0" smtClean="0"/>
              <a:t> Editor </a:t>
            </a:r>
            <a:r>
              <a:rPr lang="en-US" sz="3600" b="1" dirty="0" err="1" smtClean="0"/>
              <a:t>för</a:t>
            </a:r>
            <a:r>
              <a:rPr lang="en-US" sz="3600" b="1" dirty="0" smtClean="0"/>
              <a:t> GPS- </a:t>
            </a:r>
            <a:r>
              <a:rPr lang="en-US" sz="3600" b="1" dirty="0" err="1" smtClean="0"/>
              <a:t>och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riktningstaggade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foton</a:t>
            </a:r>
            <a:endParaRPr lang="en-US" sz="3600" b="1" dirty="0"/>
          </a:p>
        </p:txBody>
      </p:sp>
      <p:grpSp>
        <p:nvGrpSpPr>
          <p:cNvPr id="3" name="Grupp 2"/>
          <p:cNvGrpSpPr/>
          <p:nvPr/>
        </p:nvGrpSpPr>
        <p:grpSpPr>
          <a:xfrm>
            <a:off x="361950" y="2871992"/>
            <a:ext cx="8472488" cy="1984237"/>
            <a:chOff x="361950" y="2871992"/>
            <a:chExt cx="8472488" cy="1984237"/>
          </a:xfrm>
        </p:grpSpPr>
        <p:pic>
          <p:nvPicPr>
            <p:cNvPr id="5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950" y="3314042"/>
              <a:ext cx="1842444" cy="1100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</p:pic>
        <p:pic>
          <p:nvPicPr>
            <p:cNvPr id="7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0060" y="3391033"/>
              <a:ext cx="2200274" cy="946155"/>
            </a:xfrm>
            <a:prstGeom prst="rect">
              <a:avLst/>
            </a:prstGeom>
            <a:noFill/>
            <a:ln w="317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5500" y="2871992"/>
              <a:ext cx="2928938" cy="1984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5"/>
          <p:cNvSpPr txBox="1">
            <a:spLocks noChangeArrowheads="1"/>
          </p:cNvSpPr>
          <p:nvPr/>
        </p:nvSpPr>
        <p:spPr bwMode="auto">
          <a:xfrm>
            <a:off x="1" y="457200"/>
            <a:ext cx="914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b="1" dirty="0" smtClean="0"/>
              <a:t>Behov av LM WMS bakgrundskarta…</a:t>
            </a:r>
          </a:p>
          <a:p>
            <a:pPr eaLnBrk="1" hangingPunct="1"/>
            <a:r>
              <a:rPr lang="sv-SE" dirty="0" smtClean="0"/>
              <a:t>Finns ”</a:t>
            </a:r>
            <a:r>
              <a:rPr lang="sv-SE" dirty="0" err="1" smtClean="0"/>
              <a:t>osm</a:t>
            </a:r>
            <a:r>
              <a:rPr lang="sv-SE" dirty="0" smtClean="0"/>
              <a:t>”, ”</a:t>
            </a:r>
            <a:r>
              <a:rPr lang="sv-SE" dirty="0" err="1" smtClean="0"/>
              <a:t>streets</a:t>
            </a:r>
            <a:r>
              <a:rPr lang="sv-SE" dirty="0" smtClean="0"/>
              <a:t>”, ”</a:t>
            </a:r>
            <a:r>
              <a:rPr lang="sv-SE" dirty="0" err="1" smtClean="0"/>
              <a:t>topo</a:t>
            </a:r>
            <a:r>
              <a:rPr lang="sv-SE" dirty="0" smtClean="0"/>
              <a:t>” mm (men inte LM bakgrund…) </a:t>
            </a:r>
          </a:p>
          <a:p>
            <a:pPr eaLnBrk="1" hangingPunct="1"/>
            <a:r>
              <a:rPr lang="sv-SE" dirty="0" smtClean="0"/>
              <a:t>– duger egentligen inte för denna tillämpning/i denna skala (möjligen ”</a:t>
            </a:r>
            <a:r>
              <a:rPr lang="sv-SE" dirty="0" err="1" smtClean="0"/>
              <a:t>osm</a:t>
            </a:r>
            <a:r>
              <a:rPr lang="sv-SE" dirty="0" smtClean="0"/>
              <a:t>”) …</a:t>
            </a:r>
            <a:endParaRPr lang="en-US" dirty="0" smtClean="0"/>
          </a:p>
        </p:txBody>
      </p:sp>
      <p:grpSp>
        <p:nvGrpSpPr>
          <p:cNvPr id="6" name="Grupp 5"/>
          <p:cNvGrpSpPr/>
          <p:nvPr/>
        </p:nvGrpSpPr>
        <p:grpSpPr>
          <a:xfrm>
            <a:off x="209551" y="1574799"/>
            <a:ext cx="5921749" cy="2370414"/>
            <a:chOff x="209551" y="1946274"/>
            <a:chExt cx="5921749" cy="2370414"/>
          </a:xfrm>
        </p:grpSpPr>
        <p:pic>
          <p:nvPicPr>
            <p:cNvPr id="2150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013" y="1956888"/>
              <a:ext cx="1671171" cy="2082801"/>
            </a:xfrm>
            <a:prstGeom prst="rect">
              <a:avLst/>
            </a:prstGeom>
            <a:noFill/>
            <a:ln w="317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</a:extLst>
          </p:spPr>
        </p:pic>
        <p:pic>
          <p:nvPicPr>
            <p:cNvPr id="2151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363" y="1946274"/>
              <a:ext cx="1719262" cy="2093415"/>
            </a:xfrm>
            <a:prstGeom prst="rect">
              <a:avLst/>
            </a:prstGeom>
            <a:noFill/>
            <a:ln w="317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</a:extLst>
          </p:spPr>
        </p:pic>
        <p:pic>
          <p:nvPicPr>
            <p:cNvPr id="21511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5000" y="1956888"/>
              <a:ext cx="1686300" cy="2082801"/>
            </a:xfrm>
            <a:prstGeom prst="rect">
              <a:avLst/>
            </a:prstGeom>
            <a:noFill/>
            <a:ln w="317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</a:extLst>
          </p:spPr>
        </p:pic>
        <p:sp>
          <p:nvSpPr>
            <p:cNvPr id="5" name="Rektangel 4"/>
            <p:cNvSpPr/>
            <p:nvPr/>
          </p:nvSpPr>
          <p:spPr>
            <a:xfrm>
              <a:off x="209551" y="4039689"/>
              <a:ext cx="52610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200" b="1" dirty="0" err="1" smtClean="0"/>
                <a:t>Osm</a:t>
              </a:r>
              <a:endParaRPr lang="en-US" sz="1200" b="1" dirty="0"/>
            </a:p>
          </p:txBody>
        </p:sp>
        <p:sp>
          <p:nvSpPr>
            <p:cNvPr id="13" name="Rektangel 12"/>
            <p:cNvSpPr/>
            <p:nvPr/>
          </p:nvSpPr>
          <p:spPr>
            <a:xfrm>
              <a:off x="4445000" y="4030908"/>
              <a:ext cx="5948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200" b="1" dirty="0" err="1" smtClean="0"/>
                <a:t>Topo</a:t>
              </a:r>
              <a:r>
                <a:rPr lang="sv-SE" sz="1200" b="1" dirty="0" smtClean="0"/>
                <a:t> </a:t>
              </a:r>
              <a:endParaRPr lang="en-US" sz="1200" b="1" dirty="0"/>
            </a:p>
          </p:txBody>
        </p:sp>
        <p:sp>
          <p:nvSpPr>
            <p:cNvPr id="14" name="Rektangel 13"/>
            <p:cNvSpPr/>
            <p:nvPr/>
          </p:nvSpPr>
          <p:spPr>
            <a:xfrm>
              <a:off x="2386013" y="4039689"/>
              <a:ext cx="74732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200" b="1" dirty="0" err="1" smtClean="0"/>
                <a:t>Streets</a:t>
              </a:r>
              <a:r>
                <a:rPr lang="sv-SE" sz="1200" b="1" dirty="0" smtClean="0"/>
                <a:t> </a:t>
              </a:r>
              <a:endParaRPr lang="en-US" sz="1200" b="1" dirty="0"/>
            </a:p>
          </p:txBody>
        </p:sp>
      </p:grpSp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4059513"/>
            <a:ext cx="2130584" cy="2722287"/>
          </a:xfrm>
          <a:prstGeom prst="rect">
            <a:avLst/>
          </a:prstGeom>
          <a:noFill/>
          <a:ln w="317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</p:pic>
      <p:sp>
        <p:nvSpPr>
          <p:cNvPr id="17" name="Rektangel 16"/>
          <p:cNvSpPr/>
          <p:nvPr/>
        </p:nvSpPr>
        <p:spPr>
          <a:xfrm>
            <a:off x="2424131" y="6093296"/>
            <a:ext cx="3266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b="1" dirty="0" smtClean="0"/>
              <a:t>LM WMS bakgrund </a:t>
            </a:r>
            <a:r>
              <a:rPr lang="sv-SE" sz="1200" b="1" dirty="0"/>
              <a:t>motsv. utsnitt</a:t>
            </a:r>
            <a:endParaRPr lang="sv-SE" sz="1200" b="1" dirty="0" smtClean="0"/>
          </a:p>
          <a:p>
            <a:r>
              <a:rPr lang="sv-SE" sz="1200" b="1" dirty="0" smtClean="0"/>
              <a:t>– mycket bättre/fler detaljer (vattendrag, höjdkurvor, industriområde, markytor)</a:t>
            </a:r>
            <a:endParaRPr lang="en-US" sz="1200" b="1" dirty="0"/>
          </a:p>
        </p:txBody>
      </p:sp>
      <p:sp>
        <p:nvSpPr>
          <p:cNvPr id="2" name="Rektangel 1"/>
          <p:cNvSpPr/>
          <p:nvPr/>
        </p:nvSpPr>
        <p:spPr>
          <a:xfrm>
            <a:off x="6073929" y="6093296"/>
            <a:ext cx="30700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Hur löser man detta? </a:t>
            </a:r>
            <a:r>
              <a:rPr lang="sv-SE" b="1" dirty="0" smtClean="0">
                <a:sym typeface="Wingdings" pitchFamily="2" charset="2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05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6457890"/>
            <a:ext cx="32324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 smtClean="0"/>
              <a:t>*) Via en egen </a:t>
            </a:r>
            <a:r>
              <a:rPr lang="sv-SE" sz="1200" dirty="0" err="1" smtClean="0"/>
              <a:t>proxy</a:t>
            </a:r>
            <a:r>
              <a:rPr lang="sv-SE" sz="1200" dirty="0" smtClean="0"/>
              <a:t> som kapslar in </a:t>
            </a:r>
            <a:r>
              <a:rPr lang="sv-SE" sz="1200" dirty="0" err="1" smtClean="0"/>
              <a:t>usr:pwd</a:t>
            </a:r>
            <a:r>
              <a:rPr lang="sv-SE" baseline="30000" dirty="0" smtClean="0"/>
              <a:t> </a:t>
            </a:r>
            <a:endParaRPr lang="en-US" dirty="0"/>
          </a:p>
        </p:txBody>
      </p:sp>
      <p:sp>
        <p:nvSpPr>
          <p:cNvPr id="4" name="textruta 5"/>
          <p:cNvSpPr txBox="1">
            <a:spLocks noChangeArrowheads="1"/>
          </p:cNvSpPr>
          <p:nvPr/>
        </p:nvSpPr>
        <p:spPr bwMode="auto">
          <a:xfrm>
            <a:off x="85726" y="561975"/>
            <a:ext cx="8715374" cy="563231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Clr>
                <a:srgbClr val="FF0000"/>
              </a:buClr>
              <a:buFont typeface="Wingdings" pitchFamily="2" charset="2"/>
              <a:buChar char="Ø"/>
            </a:pPr>
            <a:endParaRPr lang="sv-SE" sz="2400" dirty="0"/>
          </a:p>
          <a:p>
            <a:pPr marL="342900" indent="-342900"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sv-SE" sz="2400" dirty="0" err="1" smtClean="0"/>
              <a:t>Workaround</a:t>
            </a:r>
            <a:r>
              <a:rPr lang="sv-SE" sz="2400" dirty="0" smtClean="0"/>
              <a:t>: Göra en </a:t>
            </a:r>
            <a:r>
              <a:rPr lang="sv-SE" sz="2400" dirty="0" err="1" smtClean="0"/>
              <a:t>webmap</a:t>
            </a:r>
            <a:r>
              <a:rPr lang="sv-SE" sz="2400" dirty="0" smtClean="0"/>
              <a:t> med LM WMS</a:t>
            </a:r>
            <a:r>
              <a:rPr lang="sv-SE" sz="2400" baseline="30000" dirty="0" smtClean="0"/>
              <a:t>*) </a:t>
            </a:r>
            <a:r>
              <a:rPr lang="sv-SE" sz="2400" dirty="0" smtClean="0"/>
              <a:t>i </a:t>
            </a:r>
            <a:r>
              <a:rPr lang="sv-SE" sz="2400" dirty="0" err="1" smtClean="0"/>
              <a:t>ArcGIS</a:t>
            </a:r>
            <a:r>
              <a:rPr lang="sv-SE" sz="2400" dirty="0" smtClean="0"/>
              <a:t> Online och koppla in med dess ”</a:t>
            </a:r>
            <a:r>
              <a:rPr lang="sv-SE" sz="2400" dirty="0" err="1" smtClean="0"/>
              <a:t>webid</a:t>
            </a:r>
            <a:r>
              <a:rPr lang="sv-SE" sz="2400" dirty="0" smtClean="0"/>
              <a:t>” i JS-koden (funkar men dåliga prestanda p g a omprojicering till WGS84)</a:t>
            </a:r>
          </a:p>
          <a:p>
            <a:pPr marL="342900" indent="-342900" eaLnBrk="1" hangingPunct="1">
              <a:buClr>
                <a:srgbClr val="FF0000"/>
              </a:buClr>
              <a:buFont typeface="Wingdings" pitchFamily="2" charset="2"/>
              <a:buChar char="Ø"/>
            </a:pPr>
            <a:endParaRPr lang="sv-SE" sz="2400" dirty="0"/>
          </a:p>
          <a:p>
            <a:pPr marL="342900" indent="-342900"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sv-SE" sz="2400" dirty="0" smtClean="0"/>
              <a:t>Göra hela editeringen i </a:t>
            </a:r>
            <a:r>
              <a:rPr lang="sv-SE" sz="2400" dirty="0" err="1" smtClean="0"/>
              <a:t>ArcGIS</a:t>
            </a:r>
            <a:r>
              <a:rPr lang="sv-SE" sz="2400" dirty="0" smtClean="0"/>
              <a:t> Online for Organisations =abonnemang</a:t>
            </a:r>
          </a:p>
          <a:p>
            <a:pPr marL="342900" indent="-342900" eaLnBrk="1" hangingPunct="1">
              <a:buClr>
                <a:srgbClr val="FF0000"/>
              </a:buClr>
              <a:buFont typeface="Wingdings" pitchFamily="2" charset="2"/>
              <a:buChar char="Ø"/>
            </a:pPr>
            <a:endParaRPr lang="sv-SE" sz="2400" dirty="0"/>
          </a:p>
          <a:p>
            <a:pPr marL="342900" indent="-342900"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sv-SE" sz="2400" dirty="0"/>
              <a:t>En diskussion mellan LM och ESRI så att LM WMS bakgrund är en valbar ”</a:t>
            </a:r>
            <a:r>
              <a:rPr lang="sv-SE" sz="2400" dirty="0" err="1"/>
              <a:t>esriMap</a:t>
            </a:r>
            <a:r>
              <a:rPr lang="sv-SE" sz="2400" dirty="0"/>
              <a:t>” bland de andra </a:t>
            </a:r>
            <a:r>
              <a:rPr lang="sv-SE" sz="2400" dirty="0" smtClean="0"/>
              <a:t>bakgrunds-kartorna</a:t>
            </a:r>
          </a:p>
          <a:p>
            <a:pPr marL="342900" indent="-342900" eaLnBrk="1" hangingPunct="1">
              <a:buClr>
                <a:srgbClr val="FF0000"/>
              </a:buClr>
              <a:buFont typeface="Wingdings" pitchFamily="2" charset="2"/>
              <a:buChar char="Ø"/>
            </a:pPr>
            <a:endParaRPr lang="sv-SE" sz="2400" dirty="0" smtClean="0"/>
          </a:p>
          <a:p>
            <a:pPr marL="342900" indent="-342900"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sv-SE" sz="2400" dirty="0" smtClean="0"/>
              <a:t>Konfigurering </a:t>
            </a:r>
            <a:r>
              <a:rPr lang="sv-SE" sz="2400" dirty="0"/>
              <a:t>av </a:t>
            </a:r>
            <a:r>
              <a:rPr lang="sv-SE" sz="2400" dirty="0" err="1"/>
              <a:t>Javascript</a:t>
            </a:r>
            <a:r>
              <a:rPr lang="sv-SE" sz="2400" dirty="0"/>
              <a:t>-koden för så hela applikationen är </a:t>
            </a:r>
            <a:r>
              <a:rPr lang="sv-SE" sz="2400" dirty="0" err="1"/>
              <a:t>native</a:t>
            </a:r>
            <a:r>
              <a:rPr lang="sv-SE" sz="2400" dirty="0"/>
              <a:t> SWEREF99 TM (EPSG:3006) och här läsa in LM WMS bakgrunds-karta</a:t>
            </a:r>
            <a:r>
              <a:rPr lang="sv-SE" sz="2400" baseline="30000" dirty="0"/>
              <a:t>*) </a:t>
            </a:r>
            <a:r>
              <a:rPr lang="sv-SE" sz="2400" dirty="0" smtClean="0"/>
              <a:t>(funkar!)</a:t>
            </a:r>
          </a:p>
        </p:txBody>
      </p:sp>
    </p:spTree>
    <p:extLst>
      <p:ext uri="{BB962C8B-B14F-4D97-AF65-F5344CB8AC3E}">
        <p14:creationId xmlns:p14="http://schemas.microsoft.com/office/powerpoint/2010/main" val="110151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8" y="553368"/>
            <a:ext cx="7392213" cy="61331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6902470" y="6298049"/>
            <a:ext cx="2165330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000" dirty="0" smtClean="0"/>
              <a:t>C</a:t>
            </a:r>
            <a:r>
              <a:rPr lang="sv-SE" sz="1000" dirty="0"/>
              <a:t>:\temp\faltfoto_edit_lm3006.wmv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758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tuveskr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52451"/>
            <a:ext cx="2199896" cy="25376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9" descr="smårödsk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231" y="548925"/>
            <a:ext cx="3287844" cy="2532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Rektangel 8"/>
          <p:cNvSpPr>
            <a:spLocks noChangeArrowheads="1"/>
          </p:cNvSpPr>
          <p:nvPr/>
        </p:nvSpPr>
        <p:spPr bwMode="auto">
          <a:xfrm>
            <a:off x="0" y="504826"/>
            <a:ext cx="35868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v-SE" sz="2400" b="1" dirty="0" smtClean="0"/>
              <a:t>Vad arbetar SGI med? </a:t>
            </a:r>
            <a:endParaRPr lang="sv-SE" sz="2400" b="1" dirty="0"/>
          </a:p>
        </p:txBody>
      </p:sp>
      <p:sp>
        <p:nvSpPr>
          <p:cNvPr id="4105" name="textruta 12"/>
          <p:cNvSpPr txBox="1">
            <a:spLocks noChangeArrowheads="1"/>
          </p:cNvSpPr>
          <p:nvPr/>
        </p:nvSpPr>
        <p:spPr bwMode="auto">
          <a:xfrm>
            <a:off x="6734175" y="3071563"/>
            <a:ext cx="212750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000" b="1" dirty="0"/>
              <a:t>Tuve 1977</a:t>
            </a:r>
            <a:r>
              <a:rPr lang="sv-SE" sz="1000" dirty="0"/>
              <a:t>, 9 </a:t>
            </a:r>
            <a:r>
              <a:rPr lang="sv-SE" sz="1000" dirty="0" smtClean="0"/>
              <a:t>döda, </a:t>
            </a:r>
            <a:r>
              <a:rPr lang="sv-SE" sz="1000" dirty="0"/>
              <a:t>300 </a:t>
            </a:r>
            <a:r>
              <a:rPr lang="sv-SE" sz="1000" dirty="0" smtClean="0"/>
              <a:t>skadade</a:t>
            </a:r>
            <a:endParaRPr lang="sv-SE" sz="1000" dirty="0"/>
          </a:p>
        </p:txBody>
      </p:sp>
      <p:sp>
        <p:nvSpPr>
          <p:cNvPr id="4106" name="textruta 13"/>
          <p:cNvSpPr txBox="1">
            <a:spLocks noChangeArrowheads="1"/>
          </p:cNvSpPr>
          <p:nvPr/>
        </p:nvSpPr>
        <p:spPr bwMode="auto">
          <a:xfrm>
            <a:off x="3302855" y="3062037"/>
            <a:ext cx="260680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000" b="1" dirty="0" err="1"/>
              <a:t>Småröd</a:t>
            </a:r>
            <a:r>
              <a:rPr lang="sv-SE" sz="1000" b="1" dirty="0"/>
              <a:t> 2006</a:t>
            </a:r>
            <a:r>
              <a:rPr lang="sv-SE" sz="1000" dirty="0"/>
              <a:t>, </a:t>
            </a:r>
            <a:r>
              <a:rPr lang="sv-SE" sz="1000" dirty="0" smtClean="0"/>
              <a:t>samhällskostnad </a:t>
            </a:r>
            <a:r>
              <a:rPr lang="sv-SE" sz="1000" dirty="0"/>
              <a:t>&gt; 500 </a:t>
            </a:r>
            <a:r>
              <a:rPr lang="sv-SE" sz="1000" dirty="0" smtClean="0"/>
              <a:t>Mkr</a:t>
            </a:r>
            <a:endParaRPr lang="sv-SE" sz="1000" dirty="0"/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141148" y="3573016"/>
            <a:ext cx="889426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v-SE" sz="2400" b="1" dirty="0"/>
              <a:t>SGI</a:t>
            </a:r>
            <a:r>
              <a:rPr lang="sv-SE" sz="2400" dirty="0"/>
              <a:t> utreder </a:t>
            </a:r>
            <a:r>
              <a:rPr lang="sv-SE" sz="2400" dirty="0" err="1" smtClean="0"/>
              <a:t>bl</a:t>
            </a:r>
            <a:r>
              <a:rPr lang="sv-SE" sz="2400" dirty="0" smtClean="0"/>
              <a:t> a potentiella skredriskområden (m h t klimatförändringar). Risk </a:t>
            </a:r>
            <a:r>
              <a:rPr lang="sv-SE" sz="2400" dirty="0"/>
              <a:t>= sannolikhet * </a:t>
            </a:r>
            <a:r>
              <a:rPr lang="sv-SE" sz="2400" dirty="0" smtClean="0"/>
              <a:t>konsekvenser.</a:t>
            </a:r>
            <a:endParaRPr lang="sv-SE" sz="2400" dirty="0"/>
          </a:p>
          <a:p>
            <a:pPr marL="285750" indent="-285750">
              <a:buClrTx/>
              <a:buFont typeface="Arial" pitchFamily="34" charset="0"/>
              <a:buChar char="•"/>
            </a:pPr>
            <a:endParaRPr lang="sv-SE" sz="2400" dirty="0" smtClean="0"/>
          </a:p>
          <a:p>
            <a:pPr marL="285750" indent="-285750">
              <a:buClrTx/>
              <a:buFont typeface="Arial" pitchFamily="34" charset="0"/>
              <a:buChar char="•"/>
            </a:pPr>
            <a:r>
              <a:rPr lang="sv-SE" sz="2400" dirty="0" smtClean="0"/>
              <a:t>Skredriskanalys är ett 3D problem och GIS/data-intensivt…</a:t>
            </a:r>
          </a:p>
          <a:p>
            <a:pPr marL="285750" indent="-285750">
              <a:buClrTx/>
              <a:buFont typeface="Arial" pitchFamily="34" charset="0"/>
              <a:buChar char="•"/>
            </a:pPr>
            <a:endParaRPr lang="sv-SE" sz="2400" dirty="0" smtClean="0"/>
          </a:p>
        </p:txBody>
      </p:sp>
      <p:pic>
        <p:nvPicPr>
          <p:cNvPr id="15" name="Picture 28" descr="Bilden visar ett skred och ett r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5" r="43306" b="11031"/>
          <a:stretch>
            <a:fillRect/>
          </a:stretch>
        </p:blipFill>
        <p:spPr bwMode="auto">
          <a:xfrm>
            <a:off x="141148" y="966491"/>
            <a:ext cx="3029873" cy="21235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0" y="6211669"/>
            <a:ext cx="9057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sv-SE" sz="1200" dirty="0"/>
              <a:t>Geotekniska </a:t>
            </a:r>
            <a:r>
              <a:rPr lang="sv-SE" sz="1200" dirty="0" err="1"/>
              <a:t>borrningar</a:t>
            </a:r>
            <a:r>
              <a:rPr lang="sv-SE" sz="1200" dirty="0" err="1">
                <a:sym typeface="Wingdings" pitchFamily="2" charset="2"/>
              </a:rPr>
              <a:t>jordartsgeologi</a:t>
            </a:r>
            <a:r>
              <a:rPr lang="sv-SE" sz="1200" dirty="0"/>
              <a:t>, </a:t>
            </a:r>
            <a:r>
              <a:rPr lang="sv-SE" sz="1200" dirty="0" err="1"/>
              <a:t>NNH</a:t>
            </a:r>
            <a:r>
              <a:rPr lang="sv-SE" sz="1200" dirty="0" err="1">
                <a:sym typeface="Wingdings" pitchFamily="2" charset="2"/>
              </a:rPr>
              <a:t></a:t>
            </a:r>
            <a:r>
              <a:rPr lang="sv-SE" sz="1200" dirty="0" err="1"/>
              <a:t>topografi</a:t>
            </a:r>
            <a:r>
              <a:rPr lang="sv-SE" sz="1200" dirty="0"/>
              <a:t>/geometri (lutning), hydrologi, jordmekaniska beräkningar, nederbörd (</a:t>
            </a:r>
            <a:r>
              <a:rPr lang="sv-SE" sz="1200" dirty="0">
                <a:sym typeface="Wingdings" pitchFamily="2" charset="2"/>
              </a:rPr>
              <a:t></a:t>
            </a:r>
            <a:r>
              <a:rPr lang="sv-SE" sz="1200" dirty="0" err="1"/>
              <a:t>erosion</a:t>
            </a:r>
            <a:r>
              <a:rPr lang="sv-SE" sz="1200" dirty="0" err="1">
                <a:sym typeface="Wingdings" pitchFamily="2" charset="2"/>
              </a:rPr>
              <a:t>geometri</a:t>
            </a:r>
            <a:r>
              <a:rPr lang="sv-SE" sz="1200" dirty="0">
                <a:sym typeface="Wingdings" pitchFamily="2" charset="2"/>
              </a:rPr>
              <a:t> och jordens tekniska egenskaper) och geotekniska bedömningar (</a:t>
            </a:r>
            <a:r>
              <a:rPr lang="sv-SE" sz="1200" dirty="0" err="1">
                <a:sym typeface="Wingdings" pitchFamily="2" charset="2"/>
              </a:rPr>
              <a:t>bl</a:t>
            </a:r>
            <a:r>
              <a:rPr lang="sv-SE" sz="1200" dirty="0">
                <a:sym typeface="Wingdings" pitchFamily="2" charset="2"/>
              </a:rPr>
              <a:t> a i </a:t>
            </a:r>
            <a:r>
              <a:rPr lang="sv-SE" sz="1200" b="1" dirty="0">
                <a:sym typeface="Wingdings" pitchFamily="2" charset="2"/>
              </a:rPr>
              <a:t>fält</a:t>
            </a:r>
            <a:r>
              <a:rPr lang="sv-SE" sz="1200" dirty="0">
                <a:sym typeface="Wingdings" pitchFamily="2" charset="2"/>
              </a:rPr>
              <a:t>). Kostnader för liv, fastighetsvärden, transport- och annan teknisk infrastruktur mm. Matris-modell (t ex i </a:t>
            </a:r>
            <a:r>
              <a:rPr lang="sv-SE" sz="1200" dirty="0" err="1">
                <a:sym typeface="Wingdings" pitchFamily="2" charset="2"/>
              </a:rPr>
              <a:t>ArcGIS</a:t>
            </a:r>
            <a:r>
              <a:rPr lang="sv-SE" sz="1200" dirty="0">
                <a:sym typeface="Wingdings" pitchFamily="2" charset="2"/>
              </a:rPr>
              <a:t> </a:t>
            </a:r>
            <a:r>
              <a:rPr lang="sv-SE" sz="1200" dirty="0" err="1">
                <a:sym typeface="Wingdings" pitchFamily="2" charset="2"/>
              </a:rPr>
              <a:t>ModelBuilder</a:t>
            </a:r>
            <a:r>
              <a:rPr lang="sv-SE" sz="1200" dirty="0" smtClean="0">
                <a:sym typeface="Wingdings" pitchFamily="2" charset="2"/>
              </a:rPr>
              <a:t>).</a:t>
            </a:r>
            <a:endParaRPr lang="en-US" dirty="0"/>
          </a:p>
        </p:txBody>
      </p:sp>
      <p:cxnSp>
        <p:nvCxnSpPr>
          <p:cNvPr id="7" name="Rak 6"/>
          <p:cNvCxnSpPr/>
          <p:nvPr/>
        </p:nvCxnSpPr>
        <p:spPr bwMode="auto">
          <a:xfrm>
            <a:off x="-43052" y="6211669"/>
            <a:ext cx="9144000" cy="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7870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5"/>
          <p:cNvSpPr txBox="1">
            <a:spLocks noChangeArrowheads="1"/>
          </p:cNvSpPr>
          <p:nvPr/>
        </p:nvSpPr>
        <p:spPr bwMode="auto">
          <a:xfrm>
            <a:off x="0" y="476672"/>
            <a:ext cx="5346700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2400" b="1" dirty="0" smtClean="0"/>
              <a:t>Problemställning:</a:t>
            </a:r>
          </a:p>
          <a:p>
            <a:pPr eaLnBrk="1" hangingPunct="1"/>
            <a:endParaRPr lang="sv-SE" b="1" dirty="0" smtClean="0"/>
          </a:p>
          <a:p>
            <a:pPr marL="342900" indent="-342900" eaLnBrk="1" hangingPunct="1">
              <a:buClr>
                <a:srgbClr val="FF0000"/>
              </a:buClr>
              <a:buFont typeface="Arial" pitchFamily="34" charset="0"/>
              <a:buChar char="•"/>
            </a:pPr>
            <a:r>
              <a:rPr lang="sv-SE" dirty="0" smtClean="0"/>
              <a:t>Ta in och exponera GPS- </a:t>
            </a:r>
            <a:r>
              <a:rPr lang="sv-SE" u="sng" dirty="0" smtClean="0"/>
              <a:t>och</a:t>
            </a:r>
            <a:r>
              <a:rPr lang="sv-SE" dirty="0" smtClean="0"/>
              <a:t> fotoriktnings-taggade foton i editerbar </a:t>
            </a:r>
            <a:r>
              <a:rPr lang="sv-SE" dirty="0" err="1" smtClean="0"/>
              <a:t>webbapp</a:t>
            </a:r>
            <a:endParaRPr lang="sv-SE" dirty="0" smtClean="0"/>
          </a:p>
          <a:p>
            <a:pPr eaLnBrk="1" hangingPunct="1">
              <a:buClr>
                <a:srgbClr val="FF0000"/>
              </a:buClr>
            </a:pPr>
            <a:endParaRPr lang="sv-SE" dirty="0" smtClean="0"/>
          </a:p>
          <a:p>
            <a:pPr marL="342900" indent="-342900" eaLnBrk="1" hangingPunct="1">
              <a:buClr>
                <a:srgbClr val="FF0000"/>
              </a:buClr>
              <a:buFont typeface="Arial" pitchFamily="34" charset="0"/>
              <a:buChar char="•"/>
            </a:pPr>
            <a:r>
              <a:rPr lang="sv-SE" dirty="0" smtClean="0"/>
              <a:t>Användare skall kunna ändra läge/riktning samt lägga till även icke-GPS-taggade foton </a:t>
            </a:r>
            <a:endParaRPr lang="en-US" dirty="0"/>
          </a:p>
        </p:txBody>
      </p:sp>
      <p:sp>
        <p:nvSpPr>
          <p:cNvPr id="2" name="AutoShape 6" descr="data:image/jpeg;base64,/9j/4AAQSkZJRgABAQAAAQABAAD/2wCEAAkGBxQSEhQUEhQWFRUXFRgVFBgXFBQUFxcXFBUXGBUVFxQYHCggGBolHBcUITEhJSkrLi4uFx8zODMsNygtLisBCgoKDg0OGhAQGiwkHCQsLCwsLCwsLCwsLCwsLCwsLCwsLCwsLCwsLCwsLCwsLCwsLCwsLCssNywsLCwsLCsyMv/AABEIAKgBLAMBIgACEQEDEQH/xAAcAAABBAMBAAAAAAAAAAAAAAAAAQMEBQIGBwj/xABOEAABAwIDAwYJBgsGBgMAAAABAAIRAwQSITEFQVEGEyJhcZEHFCMygZOhsdIzUlNUwdEXQmJyc4KSorLC8BU0s9Ph8SRDY2R0oxZE4//EABgBAQEBAQEAAAAAAAAAAAAAAAABAgME/8QAHhEBAQEBAAIDAQEAAAAAAAAAAAERAiExEkFREwP/2gAMAwEAAhEDEQA/AO4oQkQCVIkLkCoVVyh5Q0LKkatd4aNGgZuefmtbvPs4rle1/CVd3BIoAW9Pd+NUI4k7vRHpQdpQvPTts3Ey+4eTrJeZ7QXGQrS25f3rBHjDXD8ttNx/a1PpQdxSrhlbwj3x6La1MTlIpsntCr9ocor5oBN7XJP5Qb7GgIPQaF5m/wDmF99br+uf96VvLnaLCC27q/rFrx3OBQel0Lhlp4Sr8tBdWpT+jYE/+Ee9+mpfsMQdsQuJ/hIvfpqfq2I/CRe/S0/2GIO2IJXEj4SL0Ak1qcDM+TYqrafLO/u6bqdWrhpO1axoY5zeDnDODvA10KDrN14Q9n03FpuAS0wSxr3tkagOAg+hM/hL2d9MfVVPhXDG2AG5TbPYzXNxOJALxTAaGzJEyS5wAEd6Ds34S9nfTH1VT4UfhM2d9MfVVPhXH3cnWtY5z34SDVbmGRNLcZdiknLIFNX+wm02hzXYsw05NiSJ3OJaciIcAckHZfwmbO+mPqqnwpPwmbO+mPqqnwrhniY4I8S6kHc/wm7O+md6qr8K1LbPhfIceYYxlOYa6oHPe78oU2xA7SuX1LfygbugfvPaD7JTe2LCXvg5Aub6KZwk97SUHRT4Urv59H1I/wA5J+FC8+fR9SP85ci5yEnjHZ3oOvHwoXnz6PqR/nI/CjefPo+o/wD2XIuf7O9AroOu/hZumHpOongDRe0H9Zr3R3LfeQ/Lylfk0y3m64GLDixNe3e5jt/Z/rHmhmem5bNsCu+35mvSMVGVi0HUQ+nLQRvE4hHBB6hQuQbN8LtfA01bem8kAkse6n25EO962vkt4RKF28U3jmahMNBdLXHcJgQ72Hig3RCEIFQhCAQhCBFz7whbYr21dxpENDrJ5aXMDg+pTqjyYJ4Me50DMx1LoKpuWFlTrWdcVcIDabnhzgIY5gLg6Tppqg8+3FxVuXc/cunCIYNGtA1Ibuzn+oTVFj6pykN3AZE9ZO7sUOztXPo86XxvNODIGomdxgx2FXPJ7abMQYWwTodxIzhY73PAl2XJ0n8Udf8AurAcmQJOXWnzewpVGs+plTDnnCcmguOusDtC4a1FU7YfCO5Y/wBhE5HMcFLbc1C0vDXFjTDnQYB4E6AqS+jcAtBpPxObiADSTh4wuskgq6nJFgzjt6TvvSM5PAaBoU5+2yRDdevNPNuY/r3LnbnsxA/sPqCP7DPUpde+GEwTlwz71GpbWIbmHa6wYjtKHk1V5PucAG6793oT9tydJb0sjpmnaW1CXhrZc6JwtBcY1JyUtl5VzPNVY3Dm3/crlsFdd8mCWHDBOoGWcGYVU5jhkaVX1NU+0NW0m9qD/lVfVv3mOCH3lbdRqz+jf9y1zep9Fao4ka06o7aFUfyrOlduZOEVmzrhpVhPc1bFVu6haecpVGgZzzbxEanMKrN/ObTl1rc6v3ExW1Kxdq2scyc6VY5nU+bqU7VuqjwA4V3AaA0qx6vm6qey/wCPvT9LabiYGal7MU3Nu+ireorfCjAR/wAur6it8KvrjlBTpQ2pVY1xGQc4T3J5+1IbOIREzO7is/0v4uNKJm4GRHSptIc1zDmKhOTgDuCS6Eip21/8SorHaFwKlem4fPYP3ase9V1xpU/Or/xvXWXYzWmVjnHemWsTlQdL0LKiWwZ3jLtEyPciEpU89FM2pss0Qx4Mte0lp4FuoPeFCp1oKl3W0C9gZubJ74Spd1nYZyeoLZbI+Qd1V7c/u1Ata2UMj2BbJa/3d/6ah/DUVVOOySGNcN7QcusKmugQeBGhC3jZ9QOptB+aB7FQ8orHDmBvB+/2Lhz1ZW7Fxszwv3VCmynUptrFvRL3PLHEDQHomTG/euuci9tPu6L6j24SKz2YZxBuCBAfAxZyZjfG5efdjbKp1ry3pVi4U6tVrHFpAdm4AAE6SSBPWvTOz7GnQptp0mhjGiGgd5JOpJMkk5kld2UlCEIBIlQgRar4UbxtLZV4XGMVI029bqpDGjvd71s1es1jXOeQ1rQS5xMAAZkk7guDeGLlI+7bTwdG2FRwYNHVHBvyrm7hBho65OZgBT3lHDRpn/swT2uqwPtVRsX5dnpP7pWw7eGGjHC0th+1UqH+Va3sSpFZp4Yv4Sp16G15n/XJbLyHu20WXNxUPk6eBgO/pO6WfpatMuLp7uIHAT7VlSvKopGiHHmnEOLcoLhEO47guPHOea06PyhsGsYygw/3m65wx83VwHVJanaDGivdua4taxjLdriXPwufDd5+cQufu2zXJpu5100hFM5HCCAMsuodyQbSrFr284Ye/nHjLpPmcRMayJW7ftG7W+x6HjFSlzcMt6Yc7M4qpLQ7EeqNwWVTZtKo20cKYpPq1ILATmwBzna9QGfWtPG3a7anPc64VMOEuyzA3ERB7lGudu3Dqra4rPxtBaDl0QdYEQAexYllG139tbG2vH0qGE063NMdjLi5zSwEjgPOyzWp2laJ4JujtKrzXN84cBcXluUYjqe1MhgJzWupsWLvkyxrbtxc7CHU34XGIJhojPLitusq9MNE1af7VP71odCjhHQe9oOeR+xZFr5+VfG8T9qT/WGOii8ogjyrN349Mb+1SqV9RnOpT/bZ965lXqOwzidl+USsaFxUOpMccRBV/pM0+Lp20b6gaNXytPOk8DpMOZaQABOsrlNNgDBIzkn0QI+1TxVPE95US5cJmc9659f6bMh8TZWbKpAgZf1xUYudiAAyU2m0NEn0rnSNQ2hScKrsY1JIneDpHFWlo9zaTWnTOBlkCZjqUy5unOkRA4Rn2qMGFd92eRjRdDx1Fru5wb/Osb/omoOD649PO1El8S0YuGvVmDPoIaewFNXodcEOpAFx89gIDg7e4AkY2nWRmCTkunPpmtWe3PsUc0nbvet5byUefOZnvzj3hL/8Qd8z94Ko0XmXdXelZQM9S3k8kH/R/vBYnkk/6P8AeCDWrLIO9C2GyPkQD+NcUe5rHE+8Jq75PVWRFMx1ECOsuMADtKVpzp0WkOwlziRpicA0wd4aABO9L4WL2xloYZzga9ilcpSOaHEtM9ybs7JoiJHYU9ypt5Y2NwXCZWqpLF8XNo7hXpn99p+xemF5gpOh9ueFWmfaF6fXdkqEIQCRKkKDlPhV245zzQBPN03AFu59TCH4ncWtDmQPnSdwXNOU7ptbed9Sof4At48K+zLilXfXNFz7dzsfOU+nglrARUZq0At87TPVc721tGnVo27WOktc/EIIjE5sajgNyDYuVWTXj/t7Qd3OH7Vr/J1s12zwd/CVsXLDSt1Nth3MJ+1a/wAm/lx+a73LPXqrGwOtzqOPsTVZmExMqwJUK5p5k5fauHPf61TTGrMNg5JBkE2bgDjPBTzaycqMlMuqBsiM9/BYm4M9SYcZMrU5/Q7SMCU7KjsfuiVJbSykLaw40+xZQmHNjVKxhcYmPuXO8fZh19cYYJkSnKNdo098rBmzmgZmT7O5Z29m1uuZ6wPYs3MWaedWEgcfu3rG50HanFFqOklZWmzUIOSnU3yAVDLSQYTlvUAb6Vr3EhbqlkIGc/1JUXAp7nZZ6QobhIyVnVKbGe6VCr7IB80wOBAI9E6KcBCxdcAEghavV3wzVaNkEb2/sn71AqW9cOIDWxORg5j9tX/jEkRlPvTVcGc+C1z1fsUgtq50a3uPxqVbWFQiX4WmdIOn7SnsqQpLM4W/kSK0bMJ1cO4farGwtW0jIzO8lZmmRPVqmjVIOU8FjrevtVrb1zI0UnlCPJt/rVVNpVdI6J161a7bdNNqzJkRqjnQ2meDmFepGHIdi8s1fk29rfsXqO1dLGH8ke4L0IdQhCASJUiDgvK7wg3rby5p0azmU2Vn02tDWEeTfgPnNOpA9vErnd1cc5VLiAHOc0uIDWgno54WgAegZrZ9t2oNxcuOpuK7u973D3hUN5bYagI05zD2Q4wO4INr5Yn+8fnW4/8ASPvWt7CfFWRuafsWw8sDnc/pKH+A1a7sT5X9U+8KX0NktqznyHDLuTlwOATFCqGzO9SwZ0Xl6mVtUXBM55LBzpUq7tYBdiJzzn71FY2dF05sxmkTwAcMvO96XxR2GfZvTtrS6MjXfxS9TDDIpQVPtjIgcc0y4SilAI6ULN62LD9zTkTwURzSNVYJCFnnvPDWGKDCMySO9O4DMyY4Jac7zmspUtoVRqwg+1SFXXF06SCBAOX+6SalTabeietVtaqGEAgyTAhrnZ5awMtd6smVBAz1GSjXofALAw/PLnOEAfNABk669S1xcDDXu03exYuLtxHYs2lIRwiV1xEcuKHOnVZvpu1IyRTZiyHne9TwhtSaFXKDruSPtCNTmi1Gs6rNssDFv0y4DFLT0paR+yTrpuU6hUAOY+9NUnPxOxBuGehhLiY6wRlu0UlobkXHMmI7dFPl9LEncZ+7JRTbcCE+6nP9blkxsBYnVjTLZf2qz24fJtUC2PSy/oqbtk+TC1u6jSq/yXpH8QXp/ZpmjT/Rs/hC8wXHyZ7f5l6d2V8hS/Rs/hC9UYS0IQgEiVCDiO06bC+pOsvn5Te133N7x1LTtqhv/ERuvaeHXQsJOuaNu37hc3A4VajfxtzgNzu3v68tfN0XVXA76rXHXUNA3oNw5X63P6Sj/gNWt7KPTP5p94Wy8sNbj8+j/gtWtbIE1P1T7wpfQuqTslKtXmYnJRmMhO4SCFy68zGol1asZazuWLmyNAPuSVXdNogTnnwCzc4DhK4tFpuyyWSQGUFQJUjeq2vS3rMGCke6V0nNlZpW3pw4TllErGUgjVC3kglW1IanPqUklQmaJqrRLtXH05rlfN8rp+rczOE5DVM03g70jbcLHxaTkQN/ctePTOnHVgC6Rq2JGqiZjPismtLncd3oUy6aA0CJyyKs8eFQ6RzUljZMBR20SrOhTgfar11hGBoZdI9SytqbR5vedU3cZAA9I4su3ipAgaLltaK4A6pQmKtUgrFtc781MNhKoAKZqUwc9DuPZ1IrmTKTHktzn7jJBdE5uGXEKUyq10Z+9RG1MoCFr4QT6dbpQFO2s0mmPeq2x1HarTbFXyYyV3JkGo3HyZ7f5l6c2R8hR/RM/gC847K2c66fSoMydUqBs8AXS53oEn0L0ra0QxjGDMNaGjsaI+xd2TqEIQCEIQeYuWzAzaF23/rv/eLD/MtVBPO4oOEuGExkYDSYO+JHeF3zl9t2xt6jwLKlcXJPSc+m1rA4BhGN5EvMBmTQdNQuN8oWVCaVZ5pgPc4tp0qYpUqcOa0hrRxDWyTmYEyg2HlgPl+2gf8A1Ba3sb5T9U/Ytk5XHKr+bbnvYfuWvbAHlhPzXe5Tr0LpjoIUxsEz/QWIaMsoWenUvL11rpIYqEB+KdBEdun2pumzFmZj7UpIc8f1KkiPsV3IiP0mdiKtYlukdazdV1CiVKsADVWXTWQA3kDqTNwmnJWCSFtk7RGSVjpMJ1rFHIOI4Qp8tEuUKNSpv3Df6E4HumC1c7yHVgWCZ3pp1RwOnYp1NwI0iOxSzFk00apG9MvqEp281CbpU57F05kk1TltG/WclLWLQNwSrnbtWI924S3jM+hMYjinfKyuxnx+xLTEZ933rpPHKHrikXZplpOkZrI1Cmq1bfOeizPPhLYxe6Dmsa4EaplzpSLpiadop1qGNT1OmCp11FFN5DgArHazugAoAoHECpW1GHCM0mYiLyScRd2eElp8ZoiQSDBrNDhI3FpII3gkL0ivOPIxs3ln/wCRSPc8H7F6NXdCoQhAJEqRBwvwo0S2+qBwiSKjfymPYwSOxzXj0DitN5Sf3e2PB1QfvMK9E8r+S9LaFLBU6L2yaVUDpU3fzNO9p17YI8+cubKra4LWuzDUpuc4EZsqMdGF7DwOHTUGRuQWHKcyKn6G1PsqD7Fr+w3xWB1yd/CVf7dMsJ42tuf2XVB9q13Y58s2Pyv4Sp16GwO2gNzfakqXIcBiBbOh3JXO3QO4LJtQnLVebZ9NaxttVJxb+rRNW9KM1nXBLTGsKdXa0gVa5ncmFLtbUES6c9E8LYAZe1b+UjOVGpCWxCUUoT/NFEEZkadYWPld8JjELKm6DKZoPLicvTw7U4VLMEvEo1Q5lZMo75RWZvHpUavo2n6Jy96jSnqZwiTlKJC3R6JPcmKNyQPM9u/qlSyFHMjdlu3wtS+MWsfHvyT3qcQGU2PrYm84MTA1uM4ZIDjJAAJBjMnJQRUPFWdLamKmynVYHYJFMglrmgmcMjItmciFfH4ajeJMfieyoeba0Oe4sggvcQ1gbJknt0ngnqFk2q0ilUJcxpfgczDiDRLoIc7MAEwY0KWjeYC4NptNJ4DajHEkOgyHSIIcNxCzF2Gh3NMwYmlpOIuIDsiAcgJGWkq3qYYhXVJlJ2Co9weIxBtMODSQDBJe2SJEwlq7EIp1KvOBzW02VWENPTbUq81nJ6BDgZGehWRuBWJdXpA1AA0va5zC/CAAXjMEwBmIlSqd9DXsLA5r2Mp4ZLQxlN+MBsflZmZmStbzyzlV+xrMVRVkwKdPHk3EXdINgZjPpBThsFoY5wqZii6thLIeMDw3C5uLozikHgNFjSuwwVAykGipT5s9Mk+cHYs9+QWGy7oM5xroAqMNNxM9EOLSTA1PRCz8oYxtNnY6Ze14lvyjXdHA05B4dPSbOWWcxlms6hpCBTxH5znEDEeIYB0R2kpn+1MNRoo9FjDImCXuGRc/cZBIjQAkcSUuC17i5jebBzw4sQHYY04D2qdLPZ5p96f2m3oBM2jYgLLbVyA0apz6Kw5Atm+sx/1Qe5rj9i9Erz54OWztGzH5Tj3UKhXoJepkqEIQCRKkQC5/4a9hNuNnPrQOctvKtO/BIFVs8MOccWhdAVfyi2eLm1r0CYFSk9kxMYmkTG9B522hXxUmf+IB+zUy95VFsl8VmHrPuKetbpnixacqkkOLjmQJwgA6ASchxPFRtlZ1ARoJJPoMD2qX0NuBkJo0TuVfVqzxj+tylW9w0CCT6V5rxjWynW0jx9pToIaMyobr0HT2/wCixY4HU5JOL9qlPuAP9wrqnaUCGHndYLs2y0YS4+nKO0ha65jJ3plkNeDu/wBOC1OZ+FraPE6WYLjIaTlUbBIfhEZcBi9KZvbW2wmahyG5wJxZaANz10061UU6ofPsTb2NG9Oc/Bc/2PbzAqEiYPlGCBiIc/MCQBGXXkVg3Zdu1uI1HZNkDG3p+ZmAAS3NzhBE5Kro02kiTlIndlOamg23zXzlvP6w19AK34qYd2Xa03t6VTCenIloGWCCJ3dIn0J3xNgw+VDs+lAAgQ4mMz8394JgU6GctJyyzcCM9TnGmkdcqOBTDNDzkDjGLfPUR9nWsWc4elg7ZdIsnHB5sv8AOb5wExEcYEdukZwNq2DWjoOLgHEZkZANaZy4ku7lOdUt40I7cXpGR4So5uKOLIHDhHztZ6W/WJjck6Ej+zqJDCapEhn4zSc9TA83vOidZaUvnSd3lKYxjoeUmOj5zuic+ioJrW5PyZAnUF0kQevs9qj1+YwmJDtQelhOYyGZIyB1+d1LXi+DVm+xtx0jUywguIcJDjgluGDMBxPXplBSjZdEkYX4txAqNEeZLpI3BxMb411VWattAkbs45wScs8zp509URmnHXNuKYwyHSAfOjKcRE5wZETwS84ixZs6iBidUJhsjpjpmGyQACWwSRBlNULVhYCX4SXEatOTWuPm5HcB1yq+4u6JxYZ16OuQgbzunFrnp1rP/h8tdRPn5jD7M49qnw/VTW21MVMJqAtJABBAzhxPGPNA/WCyo2tOOk8DyuDJzT0JAB9MnPqKgHxb/qez7lC8lLZB1OLXMZRpp+Nor8efw1sOzm0+kYxNw03ElrXEYmVHFsQYzaBxTr6LcLnYWGRLRzVOYwYgCInXKMtOtUtK5otBwOeHYjmCR0d059Y7inLi9bD8FSrPRwS9+Xzgc4O9WSfgv7mwY0P/AOHpAB1fCQxpMU8WDo4eodqhbftqbKU0w2BWDWvDQ0uBpkkdEAEA7/uUK4uW/iPec5A5yrmJGRM8J65hMbRuWPaGsNQuBHnuc6R0gSQSQD5unEq3KmGrd+eqc25TloM7s/QobWEJNoVvJnPdHfkPaViePQ2vwQ0mm/aXAEtovcydzui0kdeFzh6Su3Lzz4Nr5w2patYJxY2uH5JpuJPoifQvQy7oVCEIBCEIETV0xxY4NMOLSGngSDB706hB5I2vYc3WeHCHB5lp3OBhzT6ZCctquWWnBdc8J/g1fXc+7shNR3SrUZjGQPPpk5B8at0Ouszxursq6YTNvcNzg4qFUZjUGWwpYJ4rJRWVWadxpzNT0Uqn3LEU7kf8mr6qp8KmC7e2FhzhAVbzlz9BV9XU+FIfGfoKvq6vwrOUWQuVk186qqwXP1er6ur8Ky5u6+r1vVVfhVyi3a8BZc8qbmbr6vW9TV+FBtrs/wD163qavwp8auroVutZsuAPvVKKN39Wrepq/Cjxe7+rV/U1vhWb/naa2Bl2ClNcFa822vPq1f1Nb4Vl4vefVa/qa3wrP8qurypVB3pjnwqk2t59Vr+orfCk8SvPqtf1Fb4U/lUtWbnSfOTGM/1kofiV59Vr+orfClFjefVK/qK3wrc5sRKdUjVJzyjusrwiPFK/qK3wpsbNvPqtx6it8K1IJ7DOuSOdcFENle/Va/qK3wpPEbz6rX9RW+FTKJXjBWTKuLVQjYXn1Wv6it8KPELz6rX9RW+FXKLNtQBHPKsNhe/Va/qK3wpPEb36rX9RW+FZ+NXVs2qnfGh2Eqm8UvPqtf1Fb4Unil59Vr+orfCpf87TV2+6jeqXaW0A44RpMnt4Jl2zL55gW1yeptvVk/ureuQ/ggua7m1L4G3ojMsny1QfNgfJjiTn1DVXnjC1f+Afk64mpf1BAINKhO/Pyrx1ZBoP5y7ImrS2ZSY2nTaGMY0NY0CA1oEAAJ1dEKhCEAhCECISoQIlQhAIQhAIQhAIQhAiVCECJUIQCRKhAIQhAIQhAiVCEAhCEAhCEAhCEAhCEAkQhAIQhAqEIQf/2Q=="/>
          <p:cNvSpPr>
            <a:spLocks noChangeAspect="1" noChangeArrowheads="1"/>
          </p:cNvSpPr>
          <p:nvPr/>
        </p:nvSpPr>
        <p:spPr bwMode="auto">
          <a:xfrm>
            <a:off x="69850" y="-1619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8" descr="data:image/jpeg;base64,/9j/4AAQSkZJRgABAQAAAQABAAD/2wCEAAkGBxQSEhQUEhQWFRUXFRgVFBgXFBQUFxcXFBUXGBUVFxQYHCggGBolHBcUITEhJSkrLi4uFx8zODMsNygtLisBCgoKDg0OGhAQGiwkHCQsLCwsLCwsLCwsLCwsLCwsLCwsLCwsLCwsLCwsLCwsLCwsLCwsLCssNywsLCwsLCsyMv/AABEIAKgBLAMBIgACEQEDEQH/xAAcAAABBAMBAAAAAAAAAAAAAAAAAQMEBQIGBwj/xABOEAABAwIDAwYJBgsGBgMAAAABAAIRAwQSITEFQVEGEyJhcZEHFCMygZOhsdIzUlNUwdEXQmJyc4KSorLC8BU0s9Ph8SRDY2R0oxZE4//EABgBAQEBAQEAAAAAAAAAAAAAAAABAgME/8QAHhEBAQEBAAIDAQEAAAAAAAAAAAERAiExEkFREwP/2gAMAwEAAhEDEQA/AO4oQkQCVIkLkCoVVyh5Q0LKkatd4aNGgZuefmtbvPs4rle1/CVd3BIoAW9Pd+NUI4k7vRHpQdpQvPTts3Ey+4eTrJeZ7QXGQrS25f3rBHjDXD8ttNx/a1PpQdxSrhlbwj3x6La1MTlIpsntCr9ocor5oBN7XJP5Qb7GgIPQaF5m/wDmF99br+uf96VvLnaLCC27q/rFrx3OBQel0Lhlp4Sr8tBdWpT+jYE/+Ee9+mpfsMQdsQuJ/hIvfpqfq2I/CRe/S0/2GIO2IJXEj4SL0Ak1qcDM+TYqrafLO/u6bqdWrhpO1axoY5zeDnDODvA10KDrN14Q9n03FpuAS0wSxr3tkagOAg+hM/hL2d9MfVVPhXDG2AG5TbPYzXNxOJALxTAaGzJEyS5wAEd6Ds34S9nfTH1VT4UfhM2d9MfVVPhXH3cnWtY5z34SDVbmGRNLcZdiknLIFNX+wm02hzXYsw05NiSJ3OJaciIcAckHZfwmbO+mPqqnwpPwmbO+mPqqnwrhniY4I8S6kHc/wm7O+md6qr8K1LbPhfIceYYxlOYa6oHPe78oU2xA7SuX1LfygbugfvPaD7JTe2LCXvg5Aub6KZwk97SUHRT4Urv59H1I/wA5J+FC8+fR9SP85ci5yEnjHZ3oOvHwoXnz6PqR/nI/CjefPo+o/wD2XIuf7O9AroOu/hZumHpOongDRe0H9Zr3R3LfeQ/Lylfk0y3m64GLDixNe3e5jt/Z/rHmhmem5bNsCu+35mvSMVGVi0HUQ+nLQRvE4hHBB6hQuQbN8LtfA01bem8kAkse6n25EO962vkt4RKF28U3jmahMNBdLXHcJgQ72Hig3RCEIFQhCAQhCBFz7whbYr21dxpENDrJ5aXMDg+pTqjyYJ4Me50DMx1LoKpuWFlTrWdcVcIDabnhzgIY5gLg6Tppqg8+3FxVuXc/cunCIYNGtA1Ibuzn+oTVFj6pykN3AZE9ZO7sUOztXPo86XxvNODIGomdxgx2FXPJ7abMQYWwTodxIzhY73PAl2XJ0n8Udf8AurAcmQJOXWnzewpVGs+plTDnnCcmguOusDtC4a1FU7YfCO5Y/wBhE5HMcFLbc1C0vDXFjTDnQYB4E6AqS+jcAtBpPxObiADSTh4wuskgq6nJFgzjt6TvvSM5PAaBoU5+2yRDdevNPNuY/r3LnbnsxA/sPqCP7DPUpde+GEwTlwz71GpbWIbmHa6wYjtKHk1V5PucAG6793oT9tydJb0sjpmnaW1CXhrZc6JwtBcY1JyUtl5VzPNVY3Dm3/crlsFdd8mCWHDBOoGWcGYVU5jhkaVX1NU+0NW0m9qD/lVfVv3mOCH3lbdRqz+jf9y1zep9Fao4ka06o7aFUfyrOlduZOEVmzrhpVhPc1bFVu6haecpVGgZzzbxEanMKrN/ObTl1rc6v3ExW1Kxdq2scyc6VY5nU+bqU7VuqjwA4V3AaA0qx6vm6qey/wCPvT9LabiYGal7MU3Nu+ireorfCjAR/wAur6it8KvrjlBTpQ2pVY1xGQc4T3J5+1IbOIREzO7is/0v4uNKJm4GRHSptIc1zDmKhOTgDuCS6Eip21/8SorHaFwKlem4fPYP3ase9V1xpU/Or/xvXWXYzWmVjnHemWsTlQdL0LKiWwZ3jLtEyPciEpU89FM2pss0Qx4Mte0lp4FuoPeFCp1oKl3W0C9gZubJ74Spd1nYZyeoLZbI+Qd1V7c/u1Ata2UMj2BbJa/3d/6ah/DUVVOOySGNcN7QcusKmugQeBGhC3jZ9QOptB+aB7FQ8orHDmBvB+/2Lhz1ZW7Fxszwv3VCmynUptrFvRL3PLHEDQHomTG/euuci9tPu6L6j24SKz2YZxBuCBAfAxZyZjfG5efdjbKp1ry3pVi4U6tVrHFpAdm4AAE6SSBPWvTOz7GnQptp0mhjGiGgd5JOpJMkk5kld2UlCEIBIlQgRar4UbxtLZV4XGMVI029bqpDGjvd71s1es1jXOeQ1rQS5xMAAZkk7guDeGLlI+7bTwdG2FRwYNHVHBvyrm7hBho65OZgBT3lHDRpn/swT2uqwPtVRsX5dnpP7pWw7eGGjHC0th+1UqH+Va3sSpFZp4Yv4Sp16G15n/XJbLyHu20WXNxUPk6eBgO/pO6WfpatMuLp7uIHAT7VlSvKopGiHHmnEOLcoLhEO47guPHOea06PyhsGsYygw/3m65wx83VwHVJanaDGivdua4taxjLdriXPwufDd5+cQufu2zXJpu5100hFM5HCCAMsuodyQbSrFr284Ye/nHjLpPmcRMayJW7ftG7W+x6HjFSlzcMt6Yc7M4qpLQ7EeqNwWVTZtKo20cKYpPq1ILATmwBzna9QGfWtPG3a7anPc64VMOEuyzA3ERB7lGudu3Dqra4rPxtBaDl0QdYEQAexYllG139tbG2vH0qGE063NMdjLi5zSwEjgPOyzWp2laJ4JujtKrzXN84cBcXluUYjqe1MhgJzWupsWLvkyxrbtxc7CHU34XGIJhojPLitusq9MNE1af7VP71odCjhHQe9oOeR+xZFr5+VfG8T9qT/WGOii8ogjyrN349Mb+1SqV9RnOpT/bZ965lXqOwzidl+USsaFxUOpMccRBV/pM0+Lp20b6gaNXytPOk8DpMOZaQABOsrlNNgDBIzkn0QI+1TxVPE95US5cJmc9659f6bMh8TZWbKpAgZf1xUYudiAAyU2m0NEn0rnSNQ2hScKrsY1JIneDpHFWlo9zaTWnTOBlkCZjqUy5unOkRA4Rn2qMGFd92eRjRdDx1Fru5wb/Osb/omoOD649PO1El8S0YuGvVmDPoIaewFNXodcEOpAFx89gIDg7e4AkY2nWRmCTkunPpmtWe3PsUc0nbvet5byUefOZnvzj3hL/8Qd8z94Ko0XmXdXelZQM9S3k8kH/R/vBYnkk/6P8AeCDWrLIO9C2GyPkQD+NcUe5rHE+8Jq75PVWRFMx1ECOsuMADtKVpzp0WkOwlziRpicA0wd4aABO9L4WL2xloYZzga9ilcpSOaHEtM9ybs7JoiJHYU9ypt5Y2NwXCZWqpLF8XNo7hXpn99p+xemF5gpOh9ueFWmfaF6fXdkqEIQCRKkKDlPhV245zzQBPN03AFu59TCH4ncWtDmQPnSdwXNOU7ptbed9Sof4At48K+zLilXfXNFz7dzsfOU+nglrARUZq0At87TPVc721tGnVo27WOktc/EIIjE5sajgNyDYuVWTXj/t7Qd3OH7Vr/J1s12zwd/CVsXLDSt1Nth3MJ+1a/wAm/lx+a73LPXqrGwOtzqOPsTVZmExMqwJUK5p5k5fauHPf61TTGrMNg5JBkE2bgDjPBTzaycqMlMuqBsiM9/BYm4M9SYcZMrU5/Q7SMCU7KjsfuiVJbSykLaw40+xZQmHNjVKxhcYmPuXO8fZh19cYYJkSnKNdo098rBmzmgZmT7O5Z29m1uuZ6wPYs3MWaedWEgcfu3rG50HanFFqOklZWmzUIOSnU3yAVDLSQYTlvUAb6Vr3EhbqlkIGc/1JUXAp7nZZ6QobhIyVnVKbGe6VCr7IB80wOBAI9E6KcBCxdcAEghavV3wzVaNkEb2/sn71AqW9cOIDWxORg5j9tX/jEkRlPvTVcGc+C1z1fsUgtq50a3uPxqVbWFQiX4WmdIOn7SnsqQpLM4W/kSK0bMJ1cO4farGwtW0jIzO8lZmmRPVqmjVIOU8FjrevtVrb1zI0UnlCPJt/rVVNpVdI6J161a7bdNNqzJkRqjnQ2meDmFepGHIdi8s1fk29rfsXqO1dLGH8ke4L0IdQhCASJUiDgvK7wg3rby5p0azmU2Vn02tDWEeTfgPnNOpA9vErnd1cc5VLiAHOc0uIDWgno54WgAegZrZ9t2oNxcuOpuK7u973D3hUN5bYagI05zD2Q4wO4INr5Yn+8fnW4/8ASPvWt7CfFWRuafsWw8sDnc/pKH+A1a7sT5X9U+8KX0NktqznyHDLuTlwOATFCqGzO9SwZ0Xl6mVtUXBM55LBzpUq7tYBdiJzzn71FY2dF05sxmkTwAcMvO96XxR2GfZvTtrS6MjXfxS9TDDIpQVPtjIgcc0y4SilAI6ULN62LD9zTkTwURzSNVYJCFnnvPDWGKDCMySO9O4DMyY4Jac7zmspUtoVRqwg+1SFXXF06SCBAOX+6SalTabeietVtaqGEAgyTAhrnZ5awMtd6smVBAz1GSjXofALAw/PLnOEAfNABk669S1xcDDXu03exYuLtxHYs2lIRwiV1xEcuKHOnVZvpu1IyRTZiyHne9TwhtSaFXKDruSPtCNTmi1Gs6rNssDFv0y4DFLT0paR+yTrpuU6hUAOY+9NUnPxOxBuGehhLiY6wRlu0UlobkXHMmI7dFPl9LEncZ+7JRTbcCE+6nP9blkxsBYnVjTLZf2qz24fJtUC2PSy/oqbtk+TC1u6jSq/yXpH8QXp/ZpmjT/Rs/hC8wXHyZ7f5l6d2V8hS/Rs/hC9UYS0IQgEiVCDiO06bC+pOsvn5Te133N7x1LTtqhv/ERuvaeHXQsJOuaNu37hc3A4VajfxtzgNzu3v68tfN0XVXA76rXHXUNA3oNw5X63P6Sj/gNWt7KPTP5p94Wy8sNbj8+j/gtWtbIE1P1T7wpfQuqTslKtXmYnJRmMhO4SCFy68zGol1asZazuWLmyNAPuSVXdNogTnnwCzc4DhK4tFpuyyWSQGUFQJUjeq2vS3rMGCke6V0nNlZpW3pw4TllErGUgjVC3kglW1IanPqUklQmaJqrRLtXH05rlfN8rp+rczOE5DVM03g70jbcLHxaTkQN/ctePTOnHVgC6Rq2JGqiZjPismtLncd3oUy6aA0CJyyKs8eFQ6RzUljZMBR20SrOhTgfar11hGBoZdI9SytqbR5vedU3cZAA9I4su3ipAgaLltaK4A6pQmKtUgrFtc781MNhKoAKZqUwc9DuPZ1IrmTKTHktzn7jJBdE5uGXEKUyq10Z+9RG1MoCFr4QT6dbpQFO2s0mmPeq2x1HarTbFXyYyV3JkGo3HyZ7f5l6c2R8hR/RM/gC847K2c66fSoMydUqBs8AXS53oEn0L0ra0QxjGDMNaGjsaI+xd2TqEIQCEIQeYuWzAzaF23/rv/eLD/MtVBPO4oOEuGExkYDSYO+JHeF3zl9t2xt6jwLKlcXJPSc+m1rA4BhGN5EvMBmTQdNQuN8oWVCaVZ5pgPc4tp0qYpUqcOa0hrRxDWyTmYEyg2HlgPl+2gf8A1Ba3sb5T9U/Ytk5XHKr+bbnvYfuWvbAHlhPzXe5Tr0LpjoIUxsEz/QWIaMsoWenUvL11rpIYqEB+KdBEdun2pumzFmZj7UpIc8f1KkiPsV3IiP0mdiKtYlukdazdV1CiVKsADVWXTWQA3kDqTNwmnJWCSFtk7RGSVjpMJ1rFHIOI4Qp8tEuUKNSpv3Df6E4HumC1c7yHVgWCZ3pp1RwOnYp1NwI0iOxSzFk00apG9MvqEp281CbpU57F05kk1TltG/WclLWLQNwSrnbtWI924S3jM+hMYjinfKyuxnx+xLTEZ933rpPHKHrikXZplpOkZrI1Cmq1bfOeizPPhLYxe6Dmsa4EaplzpSLpiadop1qGNT1OmCp11FFN5DgArHazugAoAoHECpW1GHCM0mYiLyScRd2eElp8ZoiQSDBrNDhI3FpII3gkL0ivOPIxs3ln/wCRSPc8H7F6NXdCoQhAJEqRBwvwo0S2+qBwiSKjfymPYwSOxzXj0DitN5Sf3e2PB1QfvMK9E8r+S9LaFLBU6L2yaVUDpU3fzNO9p17YI8+cubKra4LWuzDUpuc4EZsqMdGF7DwOHTUGRuQWHKcyKn6G1PsqD7Fr+w3xWB1yd/CVf7dMsJ42tuf2XVB9q13Y58s2Pyv4Sp16GwO2gNzfakqXIcBiBbOh3JXO3QO4LJtQnLVebZ9NaxttVJxb+rRNW9KM1nXBLTGsKdXa0gVa5ncmFLtbUES6c9E8LYAZe1b+UjOVGpCWxCUUoT/NFEEZkadYWPld8JjELKm6DKZoPLicvTw7U4VLMEvEo1Q5lZMo75RWZvHpUavo2n6Jy96jSnqZwiTlKJC3R6JPcmKNyQPM9u/qlSyFHMjdlu3wtS+MWsfHvyT3qcQGU2PrYm84MTA1uM4ZIDjJAAJBjMnJQRUPFWdLamKmynVYHYJFMglrmgmcMjItmciFfH4ajeJMfieyoeba0Oe4sggvcQ1gbJknt0ngnqFk2q0ilUJcxpfgczDiDRLoIc7MAEwY0KWjeYC4NptNJ4DajHEkOgyHSIIcNxCzF2Gh3NMwYmlpOIuIDsiAcgJGWkq3qYYhXVJlJ2Co9weIxBtMODSQDBJe2SJEwlq7EIp1KvOBzW02VWENPTbUq81nJ6BDgZGehWRuBWJdXpA1AA0va5zC/CAAXjMEwBmIlSqd9DXsLA5r2Mp4ZLQxlN+MBsflZmZmStbzyzlV+xrMVRVkwKdPHk3EXdINgZjPpBThsFoY5wqZii6thLIeMDw3C5uLozikHgNFjSuwwVAykGipT5s9Mk+cHYs9+QWGy7oM5xroAqMNNxM9EOLSTA1PRCz8oYxtNnY6Ze14lvyjXdHA05B4dPSbOWWcxlms6hpCBTxH5znEDEeIYB0R2kpn+1MNRoo9FjDImCXuGRc/cZBIjQAkcSUuC17i5jebBzw4sQHYY04D2qdLPZ5p96f2m3oBM2jYgLLbVyA0apz6Kw5Atm+sx/1Qe5rj9i9Erz54OWztGzH5Tj3UKhXoJepkqEIQCRKkQC5/4a9hNuNnPrQOctvKtO/BIFVs8MOccWhdAVfyi2eLm1r0CYFSk9kxMYmkTG9B522hXxUmf+IB+zUy95VFsl8VmHrPuKetbpnixacqkkOLjmQJwgA6ASchxPFRtlZ1ARoJJPoMD2qX0NuBkJo0TuVfVqzxj+tylW9w0CCT6V5rxjWynW0jx9pToIaMyobr0HT2/wCixY4HU5JOL9qlPuAP9wrqnaUCGHndYLs2y0YS4+nKO0ha65jJ3plkNeDu/wBOC1OZ+FraPE6WYLjIaTlUbBIfhEZcBi9KZvbW2wmahyG5wJxZaANz10061UU6ofPsTb2NG9Oc/Bc/2PbzAqEiYPlGCBiIc/MCQBGXXkVg3Zdu1uI1HZNkDG3p+ZmAAS3NzhBE5Kro02kiTlIndlOamg23zXzlvP6w19AK34qYd2Xa03t6VTCenIloGWCCJ3dIn0J3xNgw+VDs+lAAgQ4mMz8394JgU6GctJyyzcCM9TnGmkdcqOBTDNDzkDjGLfPUR9nWsWc4elg7ZdIsnHB5sv8AOb5wExEcYEdukZwNq2DWjoOLgHEZkZANaZy4ku7lOdUt40I7cXpGR4So5uKOLIHDhHztZ6W/WJjck6Ej+zqJDCapEhn4zSc9TA83vOidZaUvnSd3lKYxjoeUmOj5zuic+ioJrW5PyZAnUF0kQevs9qj1+YwmJDtQelhOYyGZIyB1+d1LXi+DVm+xtx0jUywguIcJDjgluGDMBxPXplBSjZdEkYX4txAqNEeZLpI3BxMb411VWattAkbs45wScs8zp509URmnHXNuKYwyHSAfOjKcRE5wZETwS84ixZs6iBidUJhsjpjpmGyQACWwSRBlNULVhYCX4SXEatOTWuPm5HcB1yq+4u6JxYZ16OuQgbzunFrnp1rP/h8tdRPn5jD7M49qnw/VTW21MVMJqAtJABBAzhxPGPNA/WCyo2tOOk8DyuDJzT0JAB9MnPqKgHxb/qez7lC8lLZB1OLXMZRpp+Nor8efw1sOzm0+kYxNw03ElrXEYmVHFsQYzaBxTr6LcLnYWGRLRzVOYwYgCInXKMtOtUtK5otBwOeHYjmCR0d059Y7inLi9bD8FSrPRwS9+Xzgc4O9WSfgv7mwY0P/AOHpAB1fCQxpMU8WDo4eodqhbftqbKU0w2BWDWvDQ0uBpkkdEAEA7/uUK4uW/iPec5A5yrmJGRM8J65hMbRuWPaGsNQuBHnuc6R0gSQSQD5unEq3KmGrd+eqc25TloM7s/QobWEJNoVvJnPdHfkPaViePQ2vwQ0mm/aXAEtovcydzui0kdeFzh6Su3Lzz4Nr5w2patYJxY2uH5JpuJPoifQvQy7oVCEIBCEIETV0xxY4NMOLSGngSDB706hB5I2vYc3WeHCHB5lp3OBhzT6ZCctquWWnBdc8J/g1fXc+7shNR3SrUZjGQPPpk5B8at0Ouszxursq6YTNvcNzg4qFUZjUGWwpYJ4rJRWVWadxpzNT0Uqn3LEU7kf8mr6qp8KmC7e2FhzhAVbzlz9BV9XU+FIfGfoKvq6vwrOUWQuVk186qqwXP1er6ur8Ky5u6+r1vVVfhVyi3a8BZc8qbmbr6vW9TV+FBtrs/wD163qavwp8auroVutZsuAPvVKKN39Wrepq/Cjxe7+rV/U1vhWb/naa2Bl2ClNcFa822vPq1f1Nb4Vl4vefVa/qa3wrP8qurypVB3pjnwqk2t59Vr+orfCk8SvPqtf1Fb4U/lUtWbnSfOTGM/1kofiV59Vr+orfClFjefVK/qK3wrc5sRKdUjVJzyjusrwiPFK/qK3wpsbNvPqtx6it8K1IJ7DOuSOdcFENle/Va/qK3wpPEbz6rX9RW+FTKJXjBWTKuLVQjYXn1Wv6it8KPELz6rX9RW+FXKLNtQBHPKsNhe/Va/qK3wpPEb36rX9RW+FZ+NXVs2qnfGh2Eqm8UvPqtf1Fb4Unil59Vr+orfCpf87TV2+6jeqXaW0A44RpMnt4Jl2zL55gW1yeptvVk/ureuQ/ggua7m1L4G3ojMsny1QfNgfJjiTn1DVXnjC1f+Afk64mpf1BAINKhO/Pyrx1ZBoP5y7ImrS2ZSY2nTaGMY0NY0CA1oEAAJ1dEKhCEAhCECISoQIlQhAIQhAIQhAIQhAiVCECJUIQCRKhAIQhAIQhAiVCEAhCEAhCEAhCEAhCEAkQhAIQhAqEIQf/2Q=="/>
          <p:cNvSpPr>
            <a:spLocks noChangeAspect="1" noChangeArrowheads="1"/>
          </p:cNvSpPr>
          <p:nvPr/>
        </p:nvSpPr>
        <p:spPr bwMode="auto">
          <a:xfrm>
            <a:off x="222250" y="-9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3611464"/>
            <a:ext cx="2919411" cy="1255396"/>
          </a:xfrm>
          <a:prstGeom prst="rect">
            <a:avLst/>
          </a:prstGeom>
          <a:noFill/>
          <a:ln w="317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435" y="1644452"/>
            <a:ext cx="3425465" cy="4886325"/>
          </a:xfrm>
          <a:prstGeom prst="rect">
            <a:avLst/>
          </a:prstGeom>
          <a:noFill/>
          <a:ln w="317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</p:pic>
      <p:grpSp>
        <p:nvGrpSpPr>
          <p:cNvPr id="4" name="Grupp 3"/>
          <p:cNvGrpSpPr/>
          <p:nvPr/>
        </p:nvGrpSpPr>
        <p:grpSpPr>
          <a:xfrm>
            <a:off x="188741" y="3537545"/>
            <a:ext cx="1842444" cy="1414926"/>
            <a:chOff x="188741" y="3537545"/>
            <a:chExt cx="1842444" cy="1414926"/>
          </a:xfrm>
        </p:grpSpPr>
        <p:pic>
          <p:nvPicPr>
            <p:cNvPr id="5129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741" y="3537545"/>
              <a:ext cx="1842444" cy="1100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</p:pic>
        <p:pic>
          <p:nvPicPr>
            <p:cNvPr id="10" name="Bildobjekt 9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302" y="4680691"/>
              <a:ext cx="257175" cy="2717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Bildobjekt 1" descr="http://www.clker.com/cliparts/4/a/0/5/13274658521414523945gps_icon%5b1%5d-hi.png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142" y="4711806"/>
              <a:ext cx="257175" cy="20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6" name="Rak pil 5"/>
          <p:cNvCxnSpPr/>
          <p:nvPr/>
        </p:nvCxnSpPr>
        <p:spPr bwMode="auto">
          <a:xfrm>
            <a:off x="2076450" y="4087613"/>
            <a:ext cx="207169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Rak pil 15"/>
          <p:cNvCxnSpPr/>
          <p:nvPr/>
        </p:nvCxnSpPr>
        <p:spPr bwMode="auto">
          <a:xfrm>
            <a:off x="5324475" y="4087613"/>
            <a:ext cx="214760" cy="2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Rektangel 11"/>
          <p:cNvSpPr/>
          <p:nvPr/>
        </p:nvSpPr>
        <p:spPr>
          <a:xfrm>
            <a:off x="6635992" y="6076920"/>
            <a:ext cx="1236942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sv-SE" sz="1200" b="1" dirty="0" err="1" smtClean="0"/>
              <a:t>Javascript</a:t>
            </a:r>
            <a:r>
              <a:rPr lang="sv-SE" sz="1200" b="1" dirty="0" smtClean="0"/>
              <a:t> API</a:t>
            </a:r>
            <a:endParaRPr lang="en-US" sz="1200" b="1" dirty="0"/>
          </a:p>
        </p:txBody>
      </p:sp>
      <p:sp>
        <p:nvSpPr>
          <p:cNvPr id="14" name="Rektangel 13"/>
          <p:cNvSpPr/>
          <p:nvPr/>
        </p:nvSpPr>
        <p:spPr>
          <a:xfrm>
            <a:off x="3093899" y="6090820"/>
            <a:ext cx="630301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sv-SE" sz="1200" b="1" dirty="0" err="1" smtClean="0"/>
              <a:t>Model</a:t>
            </a:r>
            <a:endParaRPr lang="en-US" sz="1200" b="1" dirty="0"/>
          </a:p>
        </p:txBody>
      </p:sp>
      <p:sp>
        <p:nvSpPr>
          <p:cNvPr id="15" name="Rektangel 14"/>
          <p:cNvSpPr/>
          <p:nvPr/>
        </p:nvSpPr>
        <p:spPr>
          <a:xfrm>
            <a:off x="491492" y="6090820"/>
            <a:ext cx="894797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sv-SE" sz="1200" b="1" dirty="0" smtClean="0"/>
              <a:t>EXIF-data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data:image/jpeg;base64,/9j/4AAQSkZJRgABAQAAAQABAAD/2wCEAAkGBxQSEhQUEhQWFRUXFRgVFBgXFBQUFxcXFBUXGBUVFxQYHCggGBolHBcUITEhJSkrLi4uFx8zODMsNygtLisBCgoKDg0OGhAQGiwkHCQsLCwsLCwsLCwsLCwsLCwsLCwsLCwsLCwsLCwsLCwsLCwsLCwsLCssNywsLCwsLCsyMv/AABEIAKgBLAMBIgACEQEDEQH/xAAcAAABBAMBAAAAAAAAAAAAAAAAAQMEBQIGBwj/xABOEAABAwIDAwYJBgsGBgMAAAABAAIRAwQSITEFQVEGEyJhcZEHFCMygZOhsdIzUlNUwdEXQmJyc4KSorLC8BU0s9Ph8SRDY2R0oxZE4//EABgBAQEBAQEAAAAAAAAAAAAAAAABAgME/8QAHhEBAQEBAAIDAQEAAAAAAAAAAAERAiExEkFREwP/2gAMAwEAAhEDEQA/AO4oQkQCVIkLkCoVVyh5Q0LKkatd4aNGgZuefmtbvPs4rle1/CVd3BIoAW9Pd+NUI4k7vRHpQdpQvPTts3Ey+4eTrJeZ7QXGQrS25f3rBHjDXD8ttNx/a1PpQdxSrhlbwj3x6La1MTlIpsntCr9ocor5oBN7XJP5Qb7GgIPQaF5m/wDmF99br+uf96VvLnaLCC27q/rFrx3OBQel0Lhlp4Sr8tBdWpT+jYE/+Ee9+mpfsMQdsQuJ/hIvfpqfq2I/CRe/S0/2GIO2IJXEj4SL0Ak1qcDM+TYqrafLO/u6bqdWrhpO1axoY5zeDnDODvA10KDrN14Q9n03FpuAS0wSxr3tkagOAg+hM/hL2d9MfVVPhXDG2AG5TbPYzXNxOJALxTAaGzJEyS5wAEd6Ds34S9nfTH1VT4UfhM2d9MfVVPhXH3cnWtY5z34SDVbmGRNLcZdiknLIFNX+wm02hzXYsw05NiSJ3OJaciIcAckHZfwmbO+mPqqnwpPwmbO+mPqqnwrhniY4I8S6kHc/wm7O+md6qr8K1LbPhfIceYYxlOYa6oHPe78oU2xA7SuX1LfygbugfvPaD7JTe2LCXvg5Aub6KZwk97SUHRT4Urv59H1I/wA5J+FC8+fR9SP85ci5yEnjHZ3oOvHwoXnz6PqR/nI/CjefPo+o/wD2XIuf7O9AroOu/hZumHpOongDRe0H9Zr3R3LfeQ/Lylfk0y3m64GLDixNe3e5jt/Z/rHmhmem5bNsCu+35mvSMVGVi0HUQ+nLQRvE4hHBB6hQuQbN8LtfA01bem8kAkse6n25EO962vkt4RKF28U3jmahMNBdLXHcJgQ72Hig3RCEIFQhCAQhCBFz7whbYr21dxpENDrJ5aXMDg+pTqjyYJ4Me50DMx1LoKpuWFlTrWdcVcIDabnhzgIY5gLg6Tppqg8+3FxVuXc/cunCIYNGtA1Ibuzn+oTVFj6pykN3AZE9ZO7sUOztXPo86XxvNODIGomdxgx2FXPJ7abMQYWwTodxIzhY73PAl2XJ0n8Udf8AurAcmQJOXWnzewpVGs+plTDnnCcmguOusDtC4a1FU7YfCO5Y/wBhE5HMcFLbc1C0vDXFjTDnQYB4E6AqS+jcAtBpPxObiADSTh4wuskgq6nJFgzjt6TvvSM5PAaBoU5+2yRDdevNPNuY/r3LnbnsxA/sPqCP7DPUpde+GEwTlwz71GpbWIbmHa6wYjtKHk1V5PucAG6793oT9tydJb0sjpmnaW1CXhrZc6JwtBcY1JyUtl5VzPNVY3Dm3/crlsFdd8mCWHDBOoGWcGYVU5jhkaVX1NU+0NW0m9qD/lVfVv3mOCH3lbdRqz+jf9y1zep9Fao4ka06o7aFUfyrOlduZOEVmzrhpVhPc1bFVu6haecpVGgZzzbxEanMKrN/ObTl1rc6v3ExW1Kxdq2scyc6VY5nU+bqU7VuqjwA4V3AaA0qx6vm6qey/wCPvT9LabiYGal7MU3Nu+ireorfCjAR/wAur6it8KvrjlBTpQ2pVY1xGQc4T3J5+1IbOIREzO7is/0v4uNKJm4GRHSptIc1zDmKhOTgDuCS6Eip21/8SorHaFwKlem4fPYP3ase9V1xpU/Or/xvXWXYzWmVjnHemWsTlQdL0LKiWwZ3jLtEyPciEpU89FM2pss0Qx4Mte0lp4FuoPeFCp1oKl3W0C9gZubJ74Spd1nYZyeoLZbI+Qd1V7c/u1Ata2UMj2BbJa/3d/6ah/DUVVOOySGNcN7QcusKmugQeBGhC3jZ9QOptB+aB7FQ8orHDmBvB+/2Lhz1ZW7Fxszwv3VCmynUptrFvRL3PLHEDQHomTG/euuci9tPu6L6j24SKz2YZxBuCBAfAxZyZjfG5efdjbKp1ry3pVi4U6tVrHFpAdm4AAE6SSBPWvTOz7GnQptp0mhjGiGgd5JOpJMkk5kld2UlCEIBIlQgRar4UbxtLZV4XGMVI029bqpDGjvd71s1es1jXOeQ1rQS5xMAAZkk7guDeGLlI+7bTwdG2FRwYNHVHBvyrm7hBho65OZgBT3lHDRpn/swT2uqwPtVRsX5dnpP7pWw7eGGjHC0th+1UqH+Va3sSpFZp4Yv4Sp16G15n/XJbLyHu20WXNxUPk6eBgO/pO6WfpatMuLp7uIHAT7VlSvKopGiHHmnEOLcoLhEO47guPHOea06PyhsGsYygw/3m65wx83VwHVJanaDGivdua4taxjLdriXPwufDd5+cQufu2zXJpu5100hFM5HCCAMsuodyQbSrFr284Ye/nHjLpPmcRMayJW7ftG7W+x6HjFSlzcMt6Yc7M4qpLQ7EeqNwWVTZtKo20cKYpPq1ILATmwBzna9QGfWtPG3a7anPc64VMOEuyzA3ERB7lGudu3Dqra4rPxtBaDl0QdYEQAexYllG139tbG2vH0qGE063NMdjLi5zSwEjgPOyzWp2laJ4JujtKrzXN84cBcXluUYjqe1MhgJzWupsWLvkyxrbtxc7CHU34XGIJhojPLitusq9MNE1af7VP71odCjhHQe9oOeR+xZFr5+VfG8T9qT/WGOii8ogjyrN349Mb+1SqV9RnOpT/bZ965lXqOwzidl+USsaFxUOpMccRBV/pM0+Lp20b6gaNXytPOk8DpMOZaQABOsrlNNgDBIzkn0QI+1TxVPE95US5cJmc9659f6bMh8TZWbKpAgZf1xUYudiAAyU2m0NEn0rnSNQ2hScKrsY1JIneDpHFWlo9zaTWnTOBlkCZjqUy5unOkRA4Rn2qMGFd92eRjRdDx1Fru5wb/Osb/omoOD649PO1El8S0YuGvVmDPoIaewFNXodcEOpAFx89gIDg7e4AkY2nWRmCTkunPpmtWe3PsUc0nbvet5byUefOZnvzj3hL/8Qd8z94Ko0XmXdXelZQM9S3k8kH/R/vBYnkk/6P8AeCDWrLIO9C2GyPkQD+NcUe5rHE+8Jq75PVWRFMx1ECOsuMADtKVpzp0WkOwlziRpicA0wd4aABO9L4WL2xloYZzga9ilcpSOaHEtM9ybs7JoiJHYU9ypt5Y2NwXCZWqpLF8XNo7hXpn99p+xemF5gpOh9ueFWmfaF6fXdkqEIQCRKkKDlPhV245zzQBPN03AFu59TCH4ncWtDmQPnSdwXNOU7ptbed9Sof4At48K+zLilXfXNFz7dzsfOU+nglrARUZq0At87TPVc721tGnVo27WOktc/EIIjE5sajgNyDYuVWTXj/t7Qd3OH7Vr/J1s12zwd/CVsXLDSt1Nth3MJ+1a/wAm/lx+a73LPXqrGwOtzqOPsTVZmExMqwJUK5p5k5fauHPf61TTGrMNg5JBkE2bgDjPBTzaycqMlMuqBsiM9/BYm4M9SYcZMrU5/Q7SMCU7KjsfuiVJbSykLaw40+xZQmHNjVKxhcYmPuXO8fZh19cYYJkSnKNdo098rBmzmgZmT7O5Z29m1uuZ6wPYs3MWaedWEgcfu3rG50HanFFqOklZWmzUIOSnU3yAVDLSQYTlvUAb6Vr3EhbqlkIGc/1JUXAp7nZZ6QobhIyVnVKbGe6VCr7IB80wOBAI9E6KcBCxdcAEghavV3wzVaNkEb2/sn71AqW9cOIDWxORg5j9tX/jEkRlPvTVcGc+C1z1fsUgtq50a3uPxqVbWFQiX4WmdIOn7SnsqQpLM4W/kSK0bMJ1cO4farGwtW0jIzO8lZmmRPVqmjVIOU8FjrevtVrb1zI0UnlCPJt/rVVNpVdI6J161a7bdNNqzJkRqjnQ2meDmFepGHIdi8s1fk29rfsXqO1dLGH8ke4L0IdQhCASJUiDgvK7wg3rby5p0azmU2Vn02tDWEeTfgPnNOpA9vErnd1cc5VLiAHOc0uIDWgno54WgAegZrZ9t2oNxcuOpuK7u973D3hUN5bYagI05zD2Q4wO4INr5Yn+8fnW4/8ASPvWt7CfFWRuafsWw8sDnc/pKH+A1a7sT5X9U+8KX0NktqznyHDLuTlwOATFCqGzO9SwZ0Xl6mVtUXBM55LBzpUq7tYBdiJzzn71FY2dF05sxmkTwAcMvO96XxR2GfZvTtrS6MjXfxS9TDDIpQVPtjIgcc0y4SilAI6ULN62LD9zTkTwURzSNVYJCFnnvPDWGKDCMySO9O4DMyY4Jac7zmspUtoVRqwg+1SFXXF06SCBAOX+6SalTabeietVtaqGEAgyTAhrnZ5awMtd6smVBAz1GSjXofALAw/PLnOEAfNABk669S1xcDDXu03exYuLtxHYs2lIRwiV1xEcuKHOnVZvpu1IyRTZiyHne9TwhtSaFXKDruSPtCNTmi1Gs6rNssDFv0y4DFLT0paR+yTrpuU6hUAOY+9NUnPxOxBuGehhLiY6wRlu0UlobkXHMmI7dFPl9LEncZ+7JRTbcCE+6nP9blkxsBYnVjTLZf2qz24fJtUC2PSy/oqbtk+TC1u6jSq/yXpH8QXp/ZpmjT/Rs/hC8wXHyZ7f5l6d2V8hS/Rs/hC9UYS0IQgEiVCDiO06bC+pOsvn5Te133N7x1LTtqhv/ERuvaeHXQsJOuaNu37hc3A4VajfxtzgNzu3v68tfN0XVXA76rXHXUNA3oNw5X63P6Sj/gNWt7KPTP5p94Wy8sNbj8+j/gtWtbIE1P1T7wpfQuqTslKtXmYnJRmMhO4SCFy68zGol1asZazuWLmyNAPuSVXdNogTnnwCzc4DhK4tFpuyyWSQGUFQJUjeq2vS3rMGCke6V0nNlZpW3pw4TllErGUgjVC3kglW1IanPqUklQmaJqrRLtXH05rlfN8rp+rczOE5DVM03g70jbcLHxaTkQN/ctePTOnHVgC6Rq2JGqiZjPismtLncd3oUy6aA0CJyyKs8eFQ6RzUljZMBR20SrOhTgfar11hGBoZdI9SytqbR5vedU3cZAA9I4su3ipAgaLltaK4A6pQmKtUgrFtc781MNhKoAKZqUwc9DuPZ1IrmTKTHktzn7jJBdE5uGXEKUyq10Z+9RG1MoCFr4QT6dbpQFO2s0mmPeq2x1HarTbFXyYyV3JkGo3HyZ7f5l6c2R8hR/RM/gC847K2c66fSoMydUqBs8AXS53oEn0L0ra0QxjGDMNaGjsaI+xd2TqEIQCEIQeYuWzAzaF23/rv/eLD/MtVBPO4oOEuGExkYDSYO+JHeF3zl9t2xt6jwLKlcXJPSc+m1rA4BhGN5EvMBmTQdNQuN8oWVCaVZ5pgPc4tp0qYpUqcOa0hrRxDWyTmYEyg2HlgPl+2gf8A1Ba3sb5T9U/Ytk5XHKr+bbnvYfuWvbAHlhPzXe5Tr0LpjoIUxsEz/QWIaMsoWenUvL11rpIYqEB+KdBEdun2pumzFmZj7UpIc8f1KkiPsV3IiP0mdiKtYlukdazdV1CiVKsADVWXTWQA3kDqTNwmnJWCSFtk7RGSVjpMJ1rFHIOI4Qp8tEuUKNSpv3Df6E4HumC1c7yHVgWCZ3pp1RwOnYp1NwI0iOxSzFk00apG9MvqEp281CbpU57F05kk1TltG/WclLWLQNwSrnbtWI924S3jM+hMYjinfKyuxnx+xLTEZ933rpPHKHrikXZplpOkZrI1Cmq1bfOeizPPhLYxe6Dmsa4EaplzpSLpiadop1qGNT1OmCp11FFN5DgArHazugAoAoHECpW1GHCM0mYiLyScRd2eElp8ZoiQSDBrNDhI3FpII3gkL0ivOPIxs3ln/wCRSPc8H7F6NXdCoQhAJEqRBwvwo0S2+qBwiSKjfymPYwSOxzXj0DitN5Sf3e2PB1QfvMK9E8r+S9LaFLBU6L2yaVUDpU3fzNO9p17YI8+cubKra4LWuzDUpuc4EZsqMdGF7DwOHTUGRuQWHKcyKn6G1PsqD7Fr+w3xWB1yd/CVf7dMsJ42tuf2XVB9q13Y58s2Pyv4Sp16GwO2gNzfakqXIcBiBbOh3JXO3QO4LJtQnLVebZ9NaxttVJxb+rRNW9KM1nXBLTGsKdXa0gVa5ncmFLtbUES6c9E8LYAZe1b+UjOVGpCWxCUUoT/NFEEZkadYWPld8JjELKm6DKZoPLicvTw7U4VLMEvEo1Q5lZMo75RWZvHpUavo2n6Jy96jSnqZwiTlKJC3R6JPcmKNyQPM9u/qlSyFHMjdlu3wtS+MWsfHvyT3qcQGU2PrYm84MTA1uM4ZIDjJAAJBjMnJQRUPFWdLamKmynVYHYJFMglrmgmcMjItmciFfH4ajeJMfieyoeba0Oe4sggvcQ1gbJknt0ngnqFk2q0ilUJcxpfgczDiDRLoIc7MAEwY0KWjeYC4NptNJ4DajHEkOgyHSIIcNxCzF2Gh3NMwYmlpOIuIDsiAcgJGWkq3qYYhXVJlJ2Co9weIxBtMODSQDBJe2SJEwlq7EIp1KvOBzW02VWENPTbUq81nJ6BDgZGehWRuBWJdXpA1AA0va5zC/CAAXjMEwBmIlSqd9DXsLA5r2Mp4ZLQxlN+MBsflZmZmStbzyzlV+xrMVRVkwKdPHk3EXdINgZjPpBThsFoY5wqZii6thLIeMDw3C5uLozikHgNFjSuwwVAykGipT5s9Mk+cHYs9+QWGy7oM5xroAqMNNxM9EOLSTA1PRCz8oYxtNnY6Ze14lvyjXdHA05B4dPSbOWWcxlms6hpCBTxH5znEDEeIYB0R2kpn+1MNRoo9FjDImCXuGRc/cZBIjQAkcSUuC17i5jebBzw4sQHYY04D2qdLPZ5p96f2m3oBM2jYgLLbVyA0apz6Kw5Atm+sx/1Qe5rj9i9Erz54OWztGzH5Tj3UKhXoJepkqEIQCRKkQC5/4a9hNuNnPrQOctvKtO/BIFVs8MOccWhdAVfyi2eLm1r0CYFSk9kxMYmkTG9B522hXxUmf+IB+zUy95VFsl8VmHrPuKetbpnixacqkkOLjmQJwgA6ASchxPFRtlZ1ARoJJPoMD2qX0NuBkJo0TuVfVqzxj+tylW9w0CCT6V5rxjWynW0jx9pToIaMyobr0HT2/wCixY4HU5JOL9qlPuAP9wrqnaUCGHndYLs2y0YS4+nKO0ha65jJ3plkNeDu/wBOC1OZ+FraPE6WYLjIaTlUbBIfhEZcBi9KZvbW2wmahyG5wJxZaANz10061UU6ofPsTb2NG9Oc/Bc/2PbzAqEiYPlGCBiIc/MCQBGXXkVg3Zdu1uI1HZNkDG3p+ZmAAS3NzhBE5Kro02kiTlIndlOamg23zXzlvP6w19AK34qYd2Xa03t6VTCenIloGWCCJ3dIn0J3xNgw+VDs+lAAgQ4mMz8394JgU6GctJyyzcCM9TnGmkdcqOBTDNDzkDjGLfPUR9nWsWc4elg7ZdIsnHB5sv8AOb5wExEcYEdukZwNq2DWjoOLgHEZkZANaZy4ku7lOdUt40I7cXpGR4So5uKOLIHDhHztZ6W/WJjck6Ej+zqJDCapEhn4zSc9TA83vOidZaUvnSd3lKYxjoeUmOj5zuic+ioJrW5PyZAnUF0kQevs9qj1+YwmJDtQelhOYyGZIyB1+d1LXi+DVm+xtx0jUywguIcJDjgluGDMBxPXplBSjZdEkYX4txAqNEeZLpI3BxMb411VWattAkbs45wScs8zp509URmnHXNuKYwyHSAfOjKcRE5wZETwS84ixZs6iBidUJhsjpjpmGyQACWwSRBlNULVhYCX4SXEatOTWuPm5HcB1yq+4u6JxYZ16OuQgbzunFrnp1rP/h8tdRPn5jD7M49qnw/VTW21MVMJqAtJABBAzhxPGPNA/WCyo2tOOk8DyuDJzT0JAB9MnPqKgHxb/qez7lC8lLZB1OLXMZRpp+Nor8efw1sOzm0+kYxNw03ElrXEYmVHFsQYzaBxTr6LcLnYWGRLRzVOYwYgCInXKMtOtUtK5otBwOeHYjmCR0d059Y7inLi9bD8FSrPRwS9+Xzgc4O9WSfgv7mwY0P/AOHpAB1fCQxpMU8WDo4eodqhbftqbKU0w2BWDWvDQ0uBpkkdEAEA7/uUK4uW/iPec5A5yrmJGRM8J65hMbRuWPaGsNQuBHnuc6R0gSQSQD5unEq3KmGrd+eqc25TloM7s/QobWEJNoVvJnPdHfkPaViePQ2vwQ0mm/aXAEtovcydzui0kdeFzh6Su3Lzz4Nr5w2patYJxY2uH5JpuJPoifQvQy7oVCEIBCEIETV0xxY4NMOLSGngSDB706hB5I2vYc3WeHCHB5lp3OBhzT6ZCctquWWnBdc8J/g1fXc+7shNR3SrUZjGQPPpk5B8at0Ouszxursq6YTNvcNzg4qFUZjUGWwpYJ4rJRWVWadxpzNT0Uqn3LEU7kf8mr6qp8KmC7e2FhzhAVbzlz9BV9XU+FIfGfoKvq6vwrOUWQuVk186qqwXP1er6ur8Ky5u6+r1vVVfhVyi3a8BZc8qbmbr6vW9TV+FBtrs/wD163qavwp8auroVutZsuAPvVKKN39Wrepq/Cjxe7+rV/U1vhWb/naa2Bl2ClNcFa822vPq1f1Nb4Vl4vefVa/qa3wrP8qurypVB3pjnwqk2t59Vr+orfCk8SvPqtf1Fb4U/lUtWbnSfOTGM/1kofiV59Vr+orfClFjefVK/qK3wrc5sRKdUjVJzyjusrwiPFK/qK3wpsbNvPqtx6it8K1IJ7DOuSOdcFENle/Va/qK3wpPEbz6rX9RW+FTKJXjBWTKuLVQjYXn1Wv6it8KPELz6rX9RW+FXKLNtQBHPKsNhe/Va/qK3wpPEb36rX9RW+FZ+NXVs2qnfGh2Eqm8UvPqtf1Fb4Unil59Vr+orfCpf87TV2+6jeqXaW0A44RpMnt4Jl2zL55gW1yeptvVk/ureuQ/ggua7m1L4G3ojMsny1QfNgfJjiTn1DVXnjC1f+Afk64mpf1BAINKhO/Pyrx1ZBoP5y7ImrS2ZSY2nTaGMY0NY0CA1oEAAJ1dEKhCEAhCECISoQIlQhAIQhAIQhAIQhAiVCECJUIQCRKhAIQhAIQhAiVCEAhCEAhCEAhCEAhCEAkQhAIQhAqEIQf/2Q=="/>
          <p:cNvSpPr>
            <a:spLocks noChangeAspect="1" noChangeArrowheads="1"/>
          </p:cNvSpPr>
          <p:nvPr/>
        </p:nvSpPr>
        <p:spPr bwMode="auto">
          <a:xfrm>
            <a:off x="69850" y="-1619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8" descr="data:image/jpeg;base64,/9j/4AAQSkZJRgABAQAAAQABAAD/2wCEAAkGBxQSEhQUEhQWFRUXFRgVFBgXFBQUFxcXFBUXGBUVFxQYHCggGBolHBcUITEhJSkrLi4uFx8zODMsNygtLisBCgoKDg0OGhAQGiwkHCQsLCwsLCwsLCwsLCwsLCwsLCwsLCwsLCwsLCwsLCwsLCwsLCwsLCssNywsLCwsLCsyMv/AABEIAKgBLAMBIgACEQEDEQH/xAAcAAABBAMBAAAAAAAAAAAAAAAAAQMEBQIGBwj/xABOEAABAwIDAwYJBgsGBgMAAAABAAIRAwQSITEFQVEGEyJhcZEHFCMygZOhsdIzUlNUwdEXQmJyc4KSorLC8BU0s9Ph8SRDY2R0oxZE4//EABgBAQEBAQEAAAAAAAAAAAAAAAABAgME/8QAHhEBAQEBAAIDAQEAAAAAAAAAAAERAiExEkFREwP/2gAMAwEAAhEDEQA/AO4oQkQCVIkLkCoVVyh5Q0LKkatd4aNGgZuefmtbvPs4rle1/CVd3BIoAW9Pd+NUI4k7vRHpQdpQvPTts3Ey+4eTrJeZ7QXGQrS25f3rBHjDXD8ttNx/a1PpQdxSrhlbwj3x6La1MTlIpsntCr9ocor5oBN7XJP5Qb7GgIPQaF5m/wDmF99br+uf96VvLnaLCC27q/rFrx3OBQel0Lhlp4Sr8tBdWpT+jYE/+Ee9+mpfsMQdsQuJ/hIvfpqfq2I/CRe/S0/2GIO2IJXEj4SL0Ak1qcDM+TYqrafLO/u6bqdWrhpO1axoY5zeDnDODvA10KDrN14Q9n03FpuAS0wSxr3tkagOAg+hM/hL2d9MfVVPhXDG2AG5TbPYzXNxOJALxTAaGzJEyS5wAEd6Ds34S9nfTH1VT4UfhM2d9MfVVPhXH3cnWtY5z34SDVbmGRNLcZdiknLIFNX+wm02hzXYsw05NiSJ3OJaciIcAckHZfwmbO+mPqqnwpPwmbO+mPqqnwrhniY4I8S6kHc/wm7O+md6qr8K1LbPhfIceYYxlOYa6oHPe78oU2xA7SuX1LfygbugfvPaD7JTe2LCXvg5Aub6KZwk97SUHRT4Urv59H1I/wA5J+FC8+fR9SP85ci5yEnjHZ3oOvHwoXnz6PqR/nI/CjefPo+o/wD2XIuf7O9AroOu/hZumHpOongDRe0H9Zr3R3LfeQ/Lylfk0y3m64GLDixNe3e5jt/Z/rHmhmem5bNsCu+35mvSMVGVi0HUQ+nLQRvE4hHBB6hQuQbN8LtfA01bem8kAkse6n25EO962vkt4RKF28U3jmahMNBdLXHcJgQ72Hig3RCEIFQhCAQhCBFz7whbYr21dxpENDrJ5aXMDg+pTqjyYJ4Me50DMx1LoKpuWFlTrWdcVcIDabnhzgIY5gLg6Tppqg8+3FxVuXc/cunCIYNGtA1Ibuzn+oTVFj6pykN3AZE9ZO7sUOztXPo86XxvNODIGomdxgx2FXPJ7abMQYWwTodxIzhY73PAl2XJ0n8Udf8AurAcmQJOXWnzewpVGs+plTDnnCcmguOusDtC4a1FU7YfCO5Y/wBhE5HMcFLbc1C0vDXFjTDnQYB4E6AqS+jcAtBpPxObiADSTh4wuskgq6nJFgzjt6TvvSM5PAaBoU5+2yRDdevNPNuY/r3LnbnsxA/sPqCP7DPUpde+GEwTlwz71GpbWIbmHa6wYjtKHk1V5PucAG6793oT9tydJb0sjpmnaW1CXhrZc6JwtBcY1JyUtl5VzPNVY3Dm3/crlsFdd8mCWHDBOoGWcGYVU5jhkaVX1NU+0NW0m9qD/lVfVv3mOCH3lbdRqz+jf9y1zep9Fao4ka06o7aFUfyrOlduZOEVmzrhpVhPc1bFVu6haecpVGgZzzbxEanMKrN/ObTl1rc6v3ExW1Kxdq2scyc6VY5nU+bqU7VuqjwA4V3AaA0qx6vm6qey/wCPvT9LabiYGal7MU3Nu+ireorfCjAR/wAur6it8KvrjlBTpQ2pVY1xGQc4T3J5+1IbOIREzO7is/0v4uNKJm4GRHSptIc1zDmKhOTgDuCS6Eip21/8SorHaFwKlem4fPYP3ase9V1xpU/Or/xvXWXYzWmVjnHemWsTlQdL0LKiWwZ3jLtEyPciEpU89FM2pss0Qx4Mte0lp4FuoPeFCp1oKl3W0C9gZubJ74Spd1nYZyeoLZbI+Qd1V7c/u1Ata2UMj2BbJa/3d/6ah/DUVVOOySGNcN7QcusKmugQeBGhC3jZ9QOptB+aB7FQ8orHDmBvB+/2Lhz1ZW7Fxszwv3VCmynUptrFvRL3PLHEDQHomTG/euuci9tPu6L6j24SKz2YZxBuCBAfAxZyZjfG5efdjbKp1ry3pVi4U6tVrHFpAdm4AAE6SSBPWvTOz7GnQptp0mhjGiGgd5JOpJMkk5kld2UlCEIBIlQgRar4UbxtLZV4XGMVI029bqpDGjvd71s1es1jXOeQ1rQS5xMAAZkk7guDeGLlI+7bTwdG2FRwYNHVHBvyrm7hBho65OZgBT3lHDRpn/swT2uqwPtVRsX5dnpP7pWw7eGGjHC0th+1UqH+Va3sSpFZp4Yv4Sp16G15n/XJbLyHu20WXNxUPk6eBgO/pO6WfpatMuLp7uIHAT7VlSvKopGiHHmnEOLcoLhEO47guPHOea06PyhsGsYygw/3m65wx83VwHVJanaDGivdua4taxjLdriXPwufDd5+cQufu2zXJpu5100hFM5HCCAMsuodyQbSrFr284Ye/nHjLpPmcRMayJW7ftG7W+x6HjFSlzcMt6Yc7M4qpLQ7EeqNwWVTZtKo20cKYpPq1ILATmwBzna9QGfWtPG3a7anPc64VMOEuyzA3ERB7lGudu3Dqra4rPxtBaDl0QdYEQAexYllG139tbG2vH0qGE063NMdjLi5zSwEjgPOyzWp2laJ4JujtKrzXN84cBcXluUYjqe1MhgJzWupsWLvkyxrbtxc7CHU34XGIJhojPLitusq9MNE1af7VP71odCjhHQe9oOeR+xZFr5+VfG8T9qT/WGOii8ogjyrN349Mb+1SqV9RnOpT/bZ965lXqOwzidl+USsaFxUOpMccRBV/pM0+Lp20b6gaNXytPOk8DpMOZaQABOsrlNNgDBIzkn0QI+1TxVPE95US5cJmc9659f6bMh8TZWbKpAgZf1xUYudiAAyU2m0NEn0rnSNQ2hScKrsY1JIneDpHFWlo9zaTWnTOBlkCZjqUy5unOkRA4Rn2qMGFd92eRjRdDx1Fru5wb/Osb/omoOD649PO1El8S0YuGvVmDPoIaewFNXodcEOpAFx89gIDg7e4AkY2nWRmCTkunPpmtWe3PsUc0nbvet5byUefOZnvzj3hL/8Qd8z94Ko0XmXdXelZQM9S3k8kH/R/vBYnkk/6P8AeCDWrLIO9C2GyPkQD+NcUe5rHE+8Jq75PVWRFMx1ECOsuMADtKVpzp0WkOwlziRpicA0wd4aABO9L4WL2xloYZzga9ilcpSOaHEtM9ybs7JoiJHYU9ypt5Y2NwXCZWqpLF8XNo7hXpn99p+xemF5gpOh9ueFWmfaF6fXdkqEIQCRKkKDlPhV245zzQBPN03AFu59TCH4ncWtDmQPnSdwXNOU7ptbed9Sof4At48K+zLilXfXNFz7dzsfOU+nglrARUZq0At87TPVc721tGnVo27WOktc/EIIjE5sajgNyDYuVWTXj/t7Qd3OH7Vr/J1s12zwd/CVsXLDSt1Nth3MJ+1a/wAm/lx+a73LPXqrGwOtzqOPsTVZmExMqwJUK5p5k5fauHPf61TTGrMNg5JBkE2bgDjPBTzaycqMlMuqBsiM9/BYm4M9SYcZMrU5/Q7SMCU7KjsfuiVJbSykLaw40+xZQmHNjVKxhcYmPuXO8fZh19cYYJkSnKNdo098rBmzmgZmT7O5Z29m1uuZ6wPYs3MWaedWEgcfu3rG50HanFFqOklZWmzUIOSnU3yAVDLSQYTlvUAb6Vr3EhbqlkIGc/1JUXAp7nZZ6QobhIyVnVKbGe6VCr7IB80wOBAI9E6KcBCxdcAEghavV3wzVaNkEb2/sn71AqW9cOIDWxORg5j9tX/jEkRlPvTVcGc+C1z1fsUgtq50a3uPxqVbWFQiX4WmdIOn7SnsqQpLM4W/kSK0bMJ1cO4farGwtW0jIzO8lZmmRPVqmjVIOU8FjrevtVrb1zI0UnlCPJt/rVVNpVdI6J161a7bdNNqzJkRqjnQ2meDmFepGHIdi8s1fk29rfsXqO1dLGH8ke4L0IdQhCASJUiDgvK7wg3rby5p0azmU2Vn02tDWEeTfgPnNOpA9vErnd1cc5VLiAHOc0uIDWgno54WgAegZrZ9t2oNxcuOpuK7u973D3hUN5bYagI05zD2Q4wO4INr5Yn+8fnW4/8ASPvWt7CfFWRuafsWw8sDnc/pKH+A1a7sT5X9U+8KX0NktqznyHDLuTlwOATFCqGzO9SwZ0Xl6mVtUXBM55LBzpUq7tYBdiJzzn71FY2dF05sxmkTwAcMvO96XxR2GfZvTtrS6MjXfxS9TDDIpQVPtjIgcc0y4SilAI6ULN62LD9zTkTwURzSNVYJCFnnvPDWGKDCMySO9O4DMyY4Jac7zmspUtoVRqwg+1SFXXF06SCBAOX+6SalTabeietVtaqGEAgyTAhrnZ5awMtd6smVBAz1GSjXofALAw/PLnOEAfNABk669S1xcDDXu03exYuLtxHYs2lIRwiV1xEcuKHOnVZvpu1IyRTZiyHne9TwhtSaFXKDruSPtCNTmi1Gs6rNssDFv0y4DFLT0paR+yTrpuU6hUAOY+9NUnPxOxBuGehhLiY6wRlu0UlobkXHMmI7dFPl9LEncZ+7JRTbcCE+6nP9blkxsBYnVjTLZf2qz24fJtUC2PSy/oqbtk+TC1u6jSq/yXpH8QXp/ZpmjT/Rs/hC8wXHyZ7f5l6d2V8hS/Rs/hC9UYS0IQgEiVCDiO06bC+pOsvn5Te133N7x1LTtqhv/ERuvaeHXQsJOuaNu37hc3A4VajfxtzgNzu3v68tfN0XVXA76rXHXUNA3oNw5X63P6Sj/gNWt7KPTP5p94Wy8sNbj8+j/gtWtbIE1P1T7wpfQuqTslKtXmYnJRmMhO4SCFy68zGol1asZazuWLmyNAPuSVXdNogTnnwCzc4DhK4tFpuyyWSQGUFQJUjeq2vS3rMGCke6V0nNlZpW3pw4TllErGUgjVC3kglW1IanPqUklQmaJqrRLtXH05rlfN8rp+rczOE5DVM03g70jbcLHxaTkQN/ctePTOnHVgC6Rq2JGqiZjPismtLncd3oUy6aA0CJyyKs8eFQ6RzUljZMBR20SrOhTgfar11hGBoZdI9SytqbR5vedU3cZAA9I4su3ipAgaLltaK4A6pQmKtUgrFtc781MNhKoAKZqUwc9DuPZ1IrmTKTHktzn7jJBdE5uGXEKUyq10Z+9RG1MoCFr4QT6dbpQFO2s0mmPeq2x1HarTbFXyYyV3JkGo3HyZ7f5l6c2R8hR/RM/gC847K2c66fSoMydUqBs8AXS53oEn0L0ra0QxjGDMNaGjsaI+xd2TqEIQCEIQeYuWzAzaF23/rv/eLD/MtVBPO4oOEuGExkYDSYO+JHeF3zl9t2xt6jwLKlcXJPSc+m1rA4BhGN5EvMBmTQdNQuN8oWVCaVZ5pgPc4tp0qYpUqcOa0hrRxDWyTmYEyg2HlgPl+2gf8A1Ba3sb5T9U/Ytk5XHKr+bbnvYfuWvbAHlhPzXe5Tr0LpjoIUxsEz/QWIaMsoWenUvL11rpIYqEB+KdBEdun2pumzFmZj7UpIc8f1KkiPsV3IiP0mdiKtYlukdazdV1CiVKsADVWXTWQA3kDqTNwmnJWCSFtk7RGSVjpMJ1rFHIOI4Qp8tEuUKNSpv3Df6E4HumC1c7yHVgWCZ3pp1RwOnYp1NwI0iOxSzFk00apG9MvqEp281CbpU57F05kk1TltG/WclLWLQNwSrnbtWI924S3jM+hMYjinfKyuxnx+xLTEZ933rpPHKHrikXZplpOkZrI1Cmq1bfOeizPPhLYxe6Dmsa4EaplzpSLpiadop1qGNT1OmCp11FFN5DgArHazugAoAoHECpW1GHCM0mYiLyScRd2eElp8ZoiQSDBrNDhI3FpII3gkL0ivOPIxs3ln/wCRSPc8H7F6NXdCoQhAJEqRBwvwo0S2+qBwiSKjfymPYwSOxzXj0DitN5Sf3e2PB1QfvMK9E8r+S9LaFLBU6L2yaVUDpU3fzNO9p17YI8+cubKra4LWuzDUpuc4EZsqMdGF7DwOHTUGRuQWHKcyKn6G1PsqD7Fr+w3xWB1yd/CVf7dMsJ42tuf2XVB9q13Y58s2Pyv4Sp16GwO2gNzfakqXIcBiBbOh3JXO3QO4LJtQnLVebZ9NaxttVJxb+rRNW9KM1nXBLTGsKdXa0gVa5ncmFLtbUES6c9E8LYAZe1b+UjOVGpCWxCUUoT/NFEEZkadYWPld8JjELKm6DKZoPLicvTw7U4VLMEvEo1Q5lZMo75RWZvHpUavo2n6Jy96jSnqZwiTlKJC3R6JPcmKNyQPM9u/qlSyFHMjdlu3wtS+MWsfHvyT3qcQGU2PrYm84MTA1uM4ZIDjJAAJBjMnJQRUPFWdLamKmynVYHYJFMglrmgmcMjItmciFfH4ajeJMfieyoeba0Oe4sggvcQ1gbJknt0ngnqFk2q0ilUJcxpfgczDiDRLoIc7MAEwY0KWjeYC4NptNJ4DajHEkOgyHSIIcNxCzF2Gh3NMwYmlpOIuIDsiAcgJGWkq3qYYhXVJlJ2Co9weIxBtMODSQDBJe2SJEwlq7EIp1KvOBzW02VWENPTbUq81nJ6BDgZGehWRuBWJdXpA1AA0va5zC/CAAXjMEwBmIlSqd9DXsLA5r2Mp4ZLQxlN+MBsflZmZmStbzyzlV+xrMVRVkwKdPHk3EXdINgZjPpBThsFoY5wqZii6thLIeMDw3C5uLozikHgNFjSuwwVAykGipT5s9Mk+cHYs9+QWGy7oM5xroAqMNNxM9EOLSTA1PRCz8oYxtNnY6Ze14lvyjXdHA05B4dPSbOWWcxlms6hpCBTxH5znEDEeIYB0R2kpn+1MNRoo9FjDImCXuGRc/cZBIjQAkcSUuC17i5jebBzw4sQHYY04D2qdLPZ5p96f2m3oBM2jYgLLbVyA0apz6Kw5Atm+sx/1Qe5rj9i9Erz54OWztGzH5Tj3UKhXoJepkqEIQCRKkQC5/4a9hNuNnPrQOctvKtO/BIFVs8MOccWhdAVfyi2eLm1r0CYFSk9kxMYmkTG9B522hXxUmf+IB+zUy95VFsl8VmHrPuKetbpnixacqkkOLjmQJwgA6ASchxPFRtlZ1ARoJJPoMD2qX0NuBkJo0TuVfVqzxj+tylW9w0CCT6V5rxjWynW0jx9pToIaMyobr0HT2/wCixY4HU5JOL9qlPuAP9wrqnaUCGHndYLs2y0YS4+nKO0ha65jJ3plkNeDu/wBOC1OZ+FraPE6WYLjIaTlUbBIfhEZcBi9KZvbW2wmahyG5wJxZaANz10061UU6ofPsTb2NG9Oc/Bc/2PbzAqEiYPlGCBiIc/MCQBGXXkVg3Zdu1uI1HZNkDG3p+ZmAAS3NzhBE5Kro02kiTlIndlOamg23zXzlvP6w19AK34qYd2Xa03t6VTCenIloGWCCJ3dIn0J3xNgw+VDs+lAAgQ4mMz8394JgU6GctJyyzcCM9TnGmkdcqOBTDNDzkDjGLfPUR9nWsWc4elg7ZdIsnHB5sv8AOb5wExEcYEdukZwNq2DWjoOLgHEZkZANaZy4ku7lOdUt40I7cXpGR4So5uKOLIHDhHztZ6W/WJjck6Ej+zqJDCapEhn4zSc9TA83vOidZaUvnSd3lKYxjoeUmOj5zuic+ioJrW5PyZAnUF0kQevs9qj1+YwmJDtQelhOYyGZIyB1+d1LXi+DVm+xtx0jUywguIcJDjgluGDMBxPXplBSjZdEkYX4txAqNEeZLpI3BxMb411VWattAkbs45wScs8zp509URmnHXNuKYwyHSAfOjKcRE5wZETwS84ixZs6iBidUJhsjpjpmGyQACWwSRBlNULVhYCX4SXEatOTWuPm5HcB1yq+4u6JxYZ16OuQgbzunFrnp1rP/h8tdRPn5jD7M49qnw/VTW21MVMJqAtJABBAzhxPGPNA/WCyo2tOOk8DyuDJzT0JAB9MnPqKgHxb/qez7lC8lLZB1OLXMZRpp+Nor8efw1sOzm0+kYxNw03ElrXEYmVHFsQYzaBxTr6LcLnYWGRLRzVOYwYgCInXKMtOtUtK5otBwOeHYjmCR0d059Y7inLi9bD8FSrPRwS9+Xzgc4O9WSfgv7mwY0P/AOHpAB1fCQxpMU8WDo4eodqhbftqbKU0w2BWDWvDQ0uBpkkdEAEA7/uUK4uW/iPec5A5yrmJGRM8J65hMbRuWPaGsNQuBHnuc6R0gSQSQD5unEq3KmGrd+eqc25TloM7s/QobWEJNoVvJnPdHfkPaViePQ2vwQ0mm/aXAEtovcydzui0kdeFzh6Su3Lzz4Nr5w2patYJxY2uH5JpuJPoifQvQy7oVCEIBCEIETV0xxY4NMOLSGngSDB706hB5I2vYc3WeHCHB5lp3OBhzT6ZCctquWWnBdc8J/g1fXc+7shNR3SrUZjGQPPpk5B8at0Ouszxursq6YTNvcNzg4qFUZjUGWwpYJ4rJRWVWadxpzNT0Uqn3LEU7kf8mr6qp8KmC7e2FhzhAVbzlz9BV9XU+FIfGfoKvq6vwrOUWQuVk186qqwXP1er6ur8Ky5u6+r1vVVfhVyi3a8BZc8qbmbr6vW9TV+FBtrs/wD163qavwp8auroVutZsuAPvVKKN39Wrepq/Cjxe7+rV/U1vhWb/naa2Bl2ClNcFa822vPq1f1Nb4Vl4vefVa/qa3wrP8qurypVB3pjnwqk2t59Vr+orfCk8SvPqtf1Fb4U/lUtWbnSfOTGM/1kofiV59Vr+orfClFjefVK/qK3wrc5sRKdUjVJzyjusrwiPFK/qK3wpsbNvPqtx6it8K1IJ7DOuSOdcFENle/Va/qK3wpPEbz6rX9RW+FTKJXjBWTKuLVQjYXn1Wv6it8KPELz6rX9RW+FXKLNtQBHPKsNhe/Va/qK3wpPEb36rX9RW+FZ+NXVs2qnfGh2Eqm8UvPqtf1Fb4Unil59Vr+orfCpf87TV2+6jeqXaW0A44RpMnt4Jl2zL55gW1yeptvVk/ureuQ/ggua7m1L4G3ojMsny1QfNgfJjiTn1DVXnjC1f+Afk64mpf1BAINKhO/Pyrx1ZBoP5y7ImrS2ZSY2nTaGMY0NY0CA1oEAAJ1dEKhCEAhCECISoQIlQhAIQhAIQhAIQhAiVCECJUIQCRKhAIQhAIQhAiVCEAhCEAhCEAhCEAhCEAkQhAIQhAqEIQf/2Q=="/>
          <p:cNvSpPr>
            <a:spLocks noChangeAspect="1" noChangeArrowheads="1"/>
          </p:cNvSpPr>
          <p:nvPr/>
        </p:nvSpPr>
        <p:spPr bwMode="auto">
          <a:xfrm>
            <a:off x="222250" y="-9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Bildobjekt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6268706"/>
            <a:ext cx="257175" cy="271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239" y="561975"/>
            <a:ext cx="5677761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4" name="Ellips 3"/>
          <p:cNvSpPr/>
          <p:nvPr/>
        </p:nvSpPr>
        <p:spPr bwMode="auto">
          <a:xfrm>
            <a:off x="3567113" y="6124236"/>
            <a:ext cx="2205038" cy="560719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Ellips 10"/>
          <p:cNvSpPr/>
          <p:nvPr/>
        </p:nvSpPr>
        <p:spPr bwMode="auto">
          <a:xfrm>
            <a:off x="4469606" y="1923711"/>
            <a:ext cx="1426369" cy="560719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ruta 5"/>
          <p:cNvSpPr txBox="1">
            <a:spLocks noChangeArrowheads="1"/>
          </p:cNvSpPr>
          <p:nvPr/>
        </p:nvSpPr>
        <p:spPr bwMode="auto">
          <a:xfrm>
            <a:off x="38100" y="480715"/>
            <a:ext cx="16033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2400" b="1" dirty="0" smtClean="0"/>
              <a:t>EXIF-data</a:t>
            </a:r>
            <a:endParaRPr lang="en-US" sz="2400" b="1" dirty="0"/>
          </a:p>
        </p:txBody>
      </p:sp>
      <p:pic>
        <p:nvPicPr>
          <p:cNvPr id="11266" name="Bildobjekt 1" descr="http://www.clker.com/cliparts/4/a/0/5/13274658521414523945gps_icon%5b1%5d-hi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064" y="1994520"/>
            <a:ext cx="2571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4" descr="data:image/jpeg;base64,/9j/4AAQSkZJRgABAQAAAQABAAD/2wCEAAkGBhQSEBUUEhQVFBQUFBQVFBQUFBUUFBQUFBQVFBcVFBQXHCYeFxkkGRQUHy8gIycpLCwsFR8xNTAqNSYrLCkBCQoKDgwOGg8PGikkHCQqKSksLSwpLSkpLCwpLTQpLykwLCwsKSwsLCksKSwsLCwsLCwsKSwsLC8sLCwpKSwsKf/AABEIALkBEAMBIgACEQEDEQH/xAAcAAAABwEBAAAAAAAAAAAAAAAAAQIDBAUGBwj/xABOEAABAwEEBAcLCAYKAwEAAAABAAIDEQQFEiEGMUFREyIyYXGBkQcUI0JSU3KhscHRJDM0YnOSs/AVgqKy0uEWVGN0g5OjwsPxNUNVJf/EABoBAAIDAQEAAAAAAAAAAAAAAAABAgQFAwb/xAA3EQACAQICCAMHAwMFAAAAAAAAAQIDEQQhEhMxQVFScZEFFIEVMjNhocHwIjRCsdHhIyRygvH/2gAMAwEAAhEDEQA/AO3oILJ6YaWcCeAhHCTObmBWkdfGdTWabO1AGltVujjbie9rRvJ19G9QI9J4Xcklw8oCre1c5ljJGJ7jK863O1Dma05NCzd5NeHYm8Q7HNOA9uSdhXO6Wa+YnmgeK7jkeqqmrg1h0vmaKPjbMR4wfhJ6QARXoopw09fts8g3YZnADoAACi2kTUG9x2tGuLM7olBxoJunvggjtTh7qH9lKP8AFYT7UXG4NHY3OA15JBtLfKHauDXjpzJI8Oa6dhBFAJBsOQIa8YhzFM27T+2SAAyObTayNjCektfmmRszv4nafGHanF5+fp/aXMDHyuAFOMxgY803vbJVW1190vgxRz53DbWnq4xr2oEdrQXKD3V4z41pG+jGmvWSadiUO6tF5y1f5bP4UAdWRLlrO6zEK1lm5qwmo6aDPsSLT3WxQ8Fwjz9ZoiYPScc+xAHT7Ra2s5R6tqifpyP63Z/Neer+0ktFokxOtEp5o3OjjHM1oOfSc1Vd/Teem/zZP4k7CuenBfMe89iMXzHvPYV5i/SE/wDWJ+qeX+JLZe1pGq02jrnlPtclZhc9NtveI+N2gqWx4IqCCN41LzLZNLLZG4HvmQiuYecYPSHVW1urupBgHCYmHa6PjMPPhOY9aLMLnZkFy93dgi2TU9KzyH2BPRd1+DbMOqGQf7UBc6Uguds7rlm88P8AKk/hSz3WLNsnZ1xSfBAXOgoLCM7qlm2zx/ckCcHdQs39Yh68Q9qB3NugsY3umWb+sWf79PenB3RrOdU9nPNwo+KANegspH3QrP5yA9EzVfXZe8c7cUbgd4BB/wCwgCaiRoIAgX9eos1mkmOeBpIG9xyaOskLnl3WUsBfKazSEukdXac8PQFutK7t74szohgBcQQX4sILDiFQ3M6lxu/rvtVjYMeJjHuwh7JjNDVxoGkyDHHUahkNiYrFvbr3fNMILI3E8mhfStD9WuXWVpbs0CgiGO0kzS+NiccIPtKh9zCxNisctqfTEXOaHDOjGCpp0+5EyXhppjO4+DoC3YHOGLC0asgRU6yepefx2Iq1amoomph6CUXKTsltf2RoxYIKcWKOnoNPrKZmsMXmo/uN+CqrFOYJ4wScErxG5pGrHySPb1c6vrXHRxG4rAxFKrQdplpSzWjK6ZXCwRebZ91B12Rebb6/ingjqquslxO2lLiQ3XVF5sdrvimn3RF5A+8/4qc5yhT25o1uA6SjTnxZ0hpPiMPumHyP2nfFR33RD5sdp95TzrxYfGb2hNOtrD4ze0KaqVVvZYjF7yO65ofNt7B8E2bkh8237rf4VJdam7x2hJdaG7/WpqvV5n3OuguBCdcEHm2/dj/hTUmj0B8Rv3WDm8lT3TjeO1NPl5/Wn5itzPux6qHBdirk0Ws9eQR1pl2itn8l33lbPm5026RdVia/O+4tRT5V2Kg6LwbnfeKS7ReD63aVbF4TReF0WKr877i8vS5V2RXWfRCJ7g1ocSTQCp+KatNkgu6QOlaJZTiDLLTEACKNktBJ4tdjKE5gkBXNnvN0BfJGBjZFM5uIVAcyJ7hUbcwFzua0Oc5znEl7iXOec3Euzca7zXWt7wuVSpeU5N7szE8TUIWhGKW/JGmOnztt32X/ACSEl3dBHjXfZvuke5YJs7nHIkdZTjZn7JHZbi5bdjGubX+nUB5V3Wbpz/hSXaZ2X/5kB/XcNvo7qLHcPJ5133nod9S+dP3nIsK5s/6W2PbdkQ/xXD/ajZpPd5IxXdhG0tmcadVAsW22S1ylNeZ5qnLNeUmKjnuPM41HWDkUWYXNra9G4JX8JZnF1mfkxwzMcgGJ8MoIBa6lCK6xmK0KjnRRmyQ9g+Ki6L3x3va2ubXgpRgnjGYc0g0pXa19HNOsZjaa3sU+Iu5i72rG8Qr16Mk4SyZt+H0aNaDU45oXdPc+LxVpDhvIHuetHd13SXaQ9z3uByABAa2u/b61K0LtGsK60nsuOzuG4VHUspeJYhuzf0O08PRhWUNFW9TTXVbhNE142jPpUtY3ud3jijMZ2ZjqyK2S9RRnrIKRjV6erqOJWaQS4YwfrU9RXMe6Vai6yhuZa2WPERmA4mtT1A9QXQdN7dwVmxbcYA5iWuz/ADzLCWKMWiCCN4q2a8mB43sbCXEesjrXQ5IidzXSBoZLYZjhEmJzCdmLaObZ1DnU29cdltUpkiLo5qF1NWIACrTqz3LN6Y6Lusdp4JpLQDjssm4GvEJ6iKe6ldtoHpgLZHwMuVoiyofHA1fy/NcDGU54epr6f5+fm41qNWMoOLV+P919/wD0nWCM2mWOV7S2OItdV1AXuaKNaANysbVLicTvNUqaTYopcvPYnEzru8jtGK3Ky3CXFNyzBoJJoBrS3OABJWM0hvYyVDTRgy9L+Sr06bm7FulT02FfWlRcSyLJu1209CpJyXsILqVBqdZ3gdZoFErmlzSUaNxcATurqPaFv4KlGNaKOmL/AE4eejwJbLDhEYaXgPxgmuXiA6xudv2q2k0UjLnBr5qAkVMmeRIryUIbofLA2SMFzmSOGEAZDC1xJcTlqCZt2kMjDikiiBeMQ41K5nOmLevUM8pmGdC6k0nnHQ8c31VEl0TofpM56SD/ALUHaZOBNImHdSQCurn6U03S/E/jQNA2kS8yjmTLy69Ew+g4Z5qNrWHPratDL3PQ2JzuFqQ0upwEOevKoFR0rO3VpyxhHgyNnzv8lpjp62WFzRE4VaW4sYoKjWctSNFb0GnJbzBW6wUDaPPJGoAbBu56qE6Asa55e6jGuedWYY0upmOZaS/bKWGPE4PJjacQcTUGtMznzKkt0GKGZrRVzoZWtFdbnRuaB2lGrg9yHrJ8WODR28cIdgjoaU8Iwa+pJnjkZQSNwP4wc0OxAFri3I7jSq1Q0vgy4s1eKM4XOHFpWgFVQ6R3g2WQPbioeEIxMLDnK8jinmWVjIJwd4pWtbI1PD6ktba72MpbZORtObZR0gwSBZuX3bgFdXg7NvS78Nw96prQPYV28OVoEPFXefoU1nGTvRPsKmwUFm1Zk5nnrRQ4hxXZ14p5tinRs+SV5x+8FqMx7ES2ANyaXHnJ186jjMaz2pdohpnq2iu5FiaBkdmeesqVla9yJKtcIDIiNeWfTmku+ePT7lIvJmUXV7kwR4d3T7kkSLWyDjM6QVe3bK52rMuOzaSqaCgwlafRO1CGN8tAXhjQyoqAX5F1ObLtI2rF8Sf6Td8Mur2Ly5LU6zyjhSGBw2gmo5qLZWm9GujdQg5ZjaKjaDmFkGaPumq9odM4fOSF2t9MRa2oOrVUqK2TAC0OJAbij3tFWhzPRIdWmwty1rIq4KdNKb3lzWUq88nmhNi0ifZPCR0JMuo6sAzcOvIda6/c95ttEEczRQSNDqHZsI7QVwS85aBg34j6wuz6B/8AjbPzsJ7XuK9Jg42oxMXHO9eRH7orK2P/ABGn9lyxFwWoNfYGk0Bt8h/0AAt5p2K2X9cexy4/fxLIYTQkNmlcQCRxcDW6xq1q2Ujo/dhiYLNFI4YiJDGATQOD2l2GvimsYo7YaLkwldDJHPE4khokjfShliDi1zHgZcI1zXNcB4zQdRCas1stFqjMTp5DDHxmRPJe0OoaCtRSgNMt+oIiSLNEH5PZNOGj6krIXO/ajPYVCcYzTiztFTp2qWy3eh10X0JY45WnKRgd17fj1pHfyxNwW4ixRAbC9o6nU9ymfpBy8HUoaM5R4No9VSoxcE+Jc3nbTIRE05EVefq7utZ+9ABkNitbpza951k06gPjVVV45kqVNaLsd1FRyRTYM1IjaiwJ1jVblIaQsWhw1E/nJMSRB1MQBpqrs6E/RFgQq0+Z9yOqhyrsRe9G+SOxJFjZ5I7FLwoi1S19TmfcWpp8q7Iiixs8kKXZbY+IERucwHXhc4VypsO5JLUWFS8xV5n3ZF4elyLshy0Xi95q84jvOZ7eoJo2k7h60MKHBqSxVXmfcj5WjyLsgjaDuHr+KTPMXGp3UAGQA3BKwIYEp15zVpNslChTpu8IpFdbWVLP1z2RuPuVVbBl1FX08BLhQamTHshfX1KBBZ43tOMkFoJpqBbQVod4pq7NS3PD3/pr1MDxP4r6Iy9kZWorSoIr1KZYOGw8GBhzqHFwaBQ15VVGkslHHBiIqcJIoac6AD97uxaRklzfN5Wh7qlwGrKB76Cgpnmq9tomoamQ5bXHLtOajB8m89n8kZmeNp7P5IAfe6SeRgILQyjnOINKNpUk7dgpzppmcx6/YkcO87VaaNXLw73DHRwBwtpxjvdn4o/NEAOyGgb0D4q9uiUNbR/Jc0AnaDkQefNU1tgoXNaQ/A08ZtS04W5kc2RzVtDFxR0BYviOxLqb/hf8vQ0tivmaNtGYiM+NG8AOqMNTUGhw0FUw2BxDnkUqKZagMsh2DsTNwjwg3K9vl3EWRVxVSVqcnkacMPTpycorNmMvnXGPqe0rtOgUuK7bNspHTXXkuIr6lxW/T4RvoD2ldp0BFLts32ftc4r1VBWpRPMYp3ryBpx9F/Xb7HLmkkWKjfKbaG9rGLpmm30X9dvvXOouXF6Uo/0wuxWMlcNgMckrCPGHWKFRr6dxo+gDn5LlrbdCBI0ga/d/2s9pJZqUNMw8dlHj2kLkvfZp1X/tKX/b+qLLRnOxt5pZR+1VTixV+iP0Vw3Tyeuh96tC1eSxStXn1Zv4V3ow6L+hZXSPAu9IqotwzVxdfzJ9IqptwzVVe8dltK4hOMCLCno2LrJjQWFFhT2BEWKIxktRYU9hRYU7gM4UMKdwosCAGsKKidwoYU7iGqIUTmFFhTuIaeDkWmjgQQdxGYVZbrAQ7HG0ljs6NBdwZ2sNNVDqrrFFb4Vcx6F2hzGPaGUkaHM8IGk1GKmdM6VNBuK0sFWnG8Um0Z2NoQqWbaTMIY3bWHbrb/JR5INfFO/Vn0LoX9BrZTU4av8A3Aa8x43T2KIbgtAZK4ucBEXB4M3GqyhfhFauAxCpG9aXmmtsJdjNWDUtk4v1MJ3uOfWNY9aD4G1OzqGWVfz0rdm4rSGSuq/DCaSHhRkSAaDPPIg5b0myXDapRWMPcCAc3jU5zmA0cd7T7dSFjFe2jLsJ4F2vpR7mEjhaKE1OQNKbxt7PWpUQAzaMJoQdmRyIWnfYZw/CQ/Fiw0IyxVw0rq15Kd/Ru2ip4J+WfJZkKA5bdoUli4y/jLsJ4GUdso9zMR2XCMPjSt42XJhOsHnfSnog+UFYNCdtV2PheWytLXnjOxGpNdpNSiaFkYqs6s+CRs4SgqMMndveWVwN8IrW+OSq+4G8dWF86lmP4haZi79+dHoN967ZoMKXdZvsm+upXEr8Phj0N9i7hocP/wA+zfYs9i9tS+HE8fiHetIRpr9FPpt9653CfCQ/aSfhroumf0U+k33rnUXzkP2r/wAIrocQ72j5J+t+fYqrSyzeBc7c5o7Xt+Cu78bxR6Q9hVbpg35K704/xAucfefoX6v7Wl1n9it0MPyeUbpz642lXJCptCvmJvt/+JivHBeSxv7ifU9DhPgw6InXb80ekqqtbKlW13DwZ6Sq20t4ypr3mWFtGmWRu0p9kbPyVHlSI6qbHYncEz8lDgW/kqKEaiFiR3u3f60Xerd/sTCOqYD3eY3ou8hvV9Ybnjddss5B4RriGnEaUBZs1bSs7jXWdKUFFvernKFRTbS3OwvvIb/UiNi5/UpVtu2WJsbpG0bK3Ew1BqKA7Dlyhr3orFd8swcY2l2AVdQgUGeeZ5io6E76Ns+Fsx6cbaV1biRe8Of1IjYOdTJrumZG2VzCI30wuyoaio1HLLemrNE+Rwaxpc46mtFTlmhxmnZrMammr3yI36P5x61KgmnYCGSuAc3ARU8kCgGerInVvS3WCYY/Bv8AB/OcU8TKvG3ZJM9llY0Oex7Wu5LnNIByrkehSWshmroi3CWTsyQb5tefhjnrPFrtORw1HKOremo7wtDQ8B7TwrnOfiYx1XPpiNS3KtBUDcmYopHAlrXOA1lrSQOkgZJnhzvU9dW2uT7siqVPYorsif8Api00eKsIk5dY4+NlTduA7EVhve0QlxYI6u4MZtGTYxha0UOQoNXXrUDvgod8FPzFbbpMNRTtbRRaWjSS1vY5hLaOFDRtDQ7qHJOv0utZqS2Mk72nKjsQI42sHV0Km76KT32VLzdfmZHytLlQu9ZZLRKZHtAcaVw1pl6RJUPvN24qT32Unvxy5OcpO7O8YqKsibccRa/jZKVe5qMk1dDsZOII70aARTJQhZ1FcjIobDdHfV5shzwlzcZGxjG4ndFQKda7hZrO2NjWMAaxgDWtGoNAoAFzDucQ1vOd3kxUH62Ae5dSqvaU/cXQ8dW+JLqyn0y+iO9JvtXOmfOQfbO/CcujaYfRHdLP3lzlh8JB9ufwnrocyTfw4g9Iewqu0yb8kf6cX4zFb6RxERNJ2uy6v+1VaaD5JJ6cP4zFzXvP0L1X9rT6z+xU6DjwE/24/CYr5zVR6DDwE/2//G1XxC8ljf3E+p6HCfBj0Jl3jwZ6Sq60jNWVg5B6Sq+1NzVNbSwtpGkRRpmaNx1H3I7PFTlYuohdLZEiRRFRKws/tP2fiiLGb3/dHxULjCQRFrfKf93+aSWjyz9woTA3ej9idNdUkcdC5z3UBNNrDr6AqSXQm1gE8GMgTk9nxWfa8jkyEdTh7Ervp/nndr1flXpVIxU4u6Vsn/gpRoVYSk4SVm75r/Jub9uiS02WxugbjDYqHNopVsdNZHklHo1dEtmhtTp24AYhSpaa0EldRO8dqwsdtlaKNmc0bmue0Z8wQlvOZzcLp3uadbXSPIPSCV1WKp6zW2elbjlstwuc3hamhqrrRvwz234nS4Xxmx2Wzy8m0QhgdueGNLeuurnA3qPo7dTbE9rZKOnne5jaeLG0FxPQaA9YGxc5feErg0GWoZyAXmjNXJ3ahq3Jx99TmQSGYl7cmvL6uGvIV6T2rosbC6k45qyXTf8Ae3U5vAz0XFSyd2+u77X6HQJT4K8/ScP9NQ9FA82Z4tWHvPCaGTIg/wBntp76UWM/Ttoo8cKaS5yDEOOdWaK3X9aJmtbLIXtbyRVoA2ahSqHi4aWnnlfLc7tvP5DWDnouN1m1nvVkll8zaaWSyR2djbMGtsjmjjxmpcTsedgPr2nYsQU7Y9IbRFG6NjvBvrVhDXNzGeTgaV5lB4c7lUxFRVZKS4bNy6fItYek6UXF9976/MeKBKY4c+SURnO4qtYtD6FFH75O4oC1cxTswJGFDAmRagld+NRZiLy4m60V7awndHoy8EtB7Ei/YnMILgRU0CKXxDjJq7Q/3Mh8ttR+qB6wuk1XJu53eAZeMrXGnCBzRXeHZfDrXV6r2kPdXRHj6nvy6srdLvoj+ln7wXOYx4SD+8f8Ui6NpX9Ek/V/eC51B85B/eG/hyKZDeaLTyzhsEfpHPfksvpuPk0n2kf4rVru6KfBR+mfYsjpz9Hk+0Z+/Vc4+8/Qv1f2tP8A5S+xV6DN+Tzc9oPqjaFfEKm0KHyR3PO/1ABXRXkcY7159T0GF+DHoiXYOQekqDadanWHkHpKg2rWqi2lgi0Sw1JTjVNkgiEWFLIRUUQEYUMKXRFRACMKLCnKIUTAbLERYnEVExDfBhJ4IJ6iKiYDXAjci4Abh2J6iFE7gMmzt3BF3q3cE/RCiLgR+9W7kXebd3tUiiFEXYyN3m38kou9Bz9pUmiFEXYEXvYc/aUBZhz9pUmiACdwLq4J3MaQHGiavqYucMRJ6U7dQ4qjXrygnR+IjhJLNmKZI7vnikgmUgEawS/I9tOxeg6rz9dra2yMb7Qz1yhd/wAS9qtiPHS959SFpR9Ek6G/vBc7s48JF/eGfuSLo9+xl1mkA8mvYQfcucxOwvYd08Z/fHvTFvNppjZA+NpPiv25jPYQehc303tNIGtJzfID1NBJPaWjrW60x0kihgJkObncVo5TyM6NH5pmVyyzWSS8rQXOOGJlBI4E4WN18FHvea5nrNMguM6kaUXOWSO8IzqtU0XWiUZbYmV8d8jx6LnZHsVtROlgAAaKNaAGgagBqScC8ZVm6k3N73c9bTjoRUVuVh+w8g9JUK1a1MshycOdQ7VrXLeTRGS2pCcYpskGiSqIikASFEEEAFRCiNBABURUSkKJiE0RUSqIUTATRBHRCiYBIkqiJABIURoIATRCiVRCiAEUQolEIkDLi6+Sol68oKXdPIqoV7HjdSnh86qOM9jMpo43FboOe0RnskB9y7tVcQ0IhLrwg5nl33Wud7l2rEvbHjHtZLcKih1Fcu0vY6zhzmtqWyxmlaVo8HXsq1dRqslpxdoeATqeMLjzjUfzuQByizwzXlaXF7iGt5bhqY3XwbN2wk9HNTXi1xQtbBC0hrcmsYC5x3mgqTU51KrNF2cHA+Lx2yyCTpLiR1Up2K3uCyGOWVzshLTg5Dya0zZXYahefxD1+I1dR2S2fnzPQ4eKo4fWQV21f86BtnqaEFp3OBaemh2JYepGlL2kQhgrIHM1ZnUQ8ncCPZzKASqGKoRpT0Yu5dw1WVWGlJWJAloapq0ZpGJFVU3HeWUNUUixwY3sYMsbmtruxECvrTOFOROIIINCCCCNYIzBCMr5jezIuX6OcgskDmvcWglpaagSVqKnzZ7UX9F35YnsbUR0qHHjyEtDDQGhBGfSmnaRTnx9lOSz62dCKA8Y5ihzRt0jnzq/HV2Ljta+jq1BbiHFoRUAZBXdLCcr/PUp6OJ4r89ArJo3LIzE3Dy8FCTWuINJ1aqur0ApQ0WlPJLHEUrR/JLsJAdUDY4FIsd/zRABpGTy/MVJcddeZPs0olGpsYrTFxTxi3CAXcbc0DJOPlbK+lfeKXmbu1rbiE25pDiLcDmtLAXte3AC/VxiadO6qcOjs9aYATWmT4zmCGnU7UHGhOoHIp2O/nNaWNjjaw4qtAJqXACuJxJFMLTr2J6DSdzXYuDaXVeQauFGvk4Utpq5W1RjHDPbJ/noOUsRuS/PUp7VZHRuwvFDQEZg1B1EEZEJpTLyt5mfjcKHC0UByyHijxRXOnOolFVnoqT0dhahpOK0tolBHRBRJBURJVESBhII0ExCUSUiKBmhuaytMLSWtJOKpIBPKI9ymOsUfm2U9EVPqUK6bexsLQXsBFahzgDrOw9KlttzPLj++Pitqjo6tbL2RgVtPWPbtZlrSwB7gNQc4DoBKn2KEEBjGtMrwXOkeKtjYNjQcq6qmh1gBQLQ6r3HYXOPrKl2a24JGyUqMOBwGsaswNvJHrWXFRlVSlkrmxPS1X6dtvqKkhmhaSSHMrnQmoqdYOtvV2KvtshNamuRIJ1kEVFabdh6Fc3rfzZI8DMRJqCS0tADjnrA2ZCiqJYswDtFFflTowrJUnl3KtKdWVJuqrPsVnc5bW3sO5kh/Zp711zEsH3PtEJIXm0TcUlrmMZtoSOOd1aZDnW7XpTy9icVGt1mbIwtcMj2g7wp5Ympm5JAcrvbQ6aGd0tne1wdymOq3F1itPjVE5zsJa8OaDmWk5VHRkuiTWcFRX3O12sKpicJTr5y28S7hsVUoZLNcDJS3y4xtjAY1rdQa0DPeTvUEuWzk0Uid4qYdoXFzjrKy34W1skjUj4jBL3TJYkMS1J0JZ5Tu1NnQdvlu7VH2XPmRP2lT5X9P7maxI8a0J0H/tHJB0IPnD6lH2XU4r89CXtKlwf56lDwiHCq6OhL/OepJOhcnl+pL2ZV+Q/aNL59io4VDhVZu0Om8sdiQdEZ/Kb2KPs2r8u5L2hR4vsQOFQ4RTDorP8AVSDozaNzUvZ1bh9R+focfoyLwiHCKQdHbR5I7Ug3FaPIHao+z63L9US89Q5voxrhEMYSzc9o8360g3XP5sqPkK3KPzlHmBjCGIIjd8w/9ZRGyS+bd2KPkq3KyXm6PMhWIIqhIMEnm3diTgf5DuxLylXlZLzNLmXcdRJo4vJd2FJLz5LuwqPlqi/i+w9fT5l3Q8QiwhM8LzHsKHDdPYUtRPlfYlrYcy7j1EYCY4YIxMEtTLgx6yPFFjZzG3M6+s9iOzxcPO1rdVczzbSq/ETkAT0ArT6LWAsBc4cY+oK/gsK3U0pXKWMxChTaTzZpWNAAA1AUHUjQYwp1sS9EeZZZKPO5SVCtGtMBpralLoij1JXwUHtOkckDAiojGtApEwURI0SQwIIIkCFBBEggYqiGFEEpIkFgCGBGggLCeDCLggloICwjgQi4Abk4gi4rDXe43IjZhuTyJO4WGDZRuRd6N3BSCgi4WIxsTdwSTYGbh2KSgUXFYiG7WeSOxJN1M8kdimoFMViAboj8gdgQFzx+QOwKcjQKxDbdTBqaE9BZg06lICIJoTQ+IkfBpYRlTOR//9k="/>
          <p:cNvSpPr>
            <a:spLocks noChangeAspect="1" noChangeArrowheads="1"/>
          </p:cNvSpPr>
          <p:nvPr/>
        </p:nvSpPr>
        <p:spPr bwMode="auto">
          <a:xfrm>
            <a:off x="374650" y="142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upp 6"/>
          <p:cNvGrpSpPr/>
          <p:nvPr/>
        </p:nvGrpSpPr>
        <p:grpSpPr>
          <a:xfrm>
            <a:off x="117475" y="1110242"/>
            <a:ext cx="1842444" cy="1300018"/>
            <a:chOff x="222250" y="995507"/>
            <a:chExt cx="1842444" cy="1300018"/>
          </a:xfrm>
        </p:grpSpPr>
        <p:pic>
          <p:nvPicPr>
            <p:cNvPr id="13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250" y="1195388"/>
              <a:ext cx="1842444" cy="1100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</p:pic>
        <p:sp>
          <p:nvSpPr>
            <p:cNvPr id="17" name="textruta 5"/>
            <p:cNvSpPr txBox="1">
              <a:spLocks noChangeArrowheads="1"/>
            </p:cNvSpPr>
            <p:nvPr/>
          </p:nvSpPr>
          <p:spPr bwMode="auto">
            <a:xfrm>
              <a:off x="310881" y="995507"/>
              <a:ext cx="17538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sv-SE" sz="1200" b="1" dirty="0" smtClean="0"/>
                <a:t>Nikon </a:t>
              </a:r>
              <a:r>
                <a:rPr lang="sv-SE" sz="1200" b="1" dirty="0" err="1"/>
                <a:t>C</a:t>
              </a:r>
              <a:r>
                <a:rPr lang="sv-SE" sz="1200" b="1" dirty="0" err="1" smtClean="0"/>
                <a:t>oolpix</a:t>
              </a:r>
              <a:r>
                <a:rPr lang="sv-SE" sz="1200" b="1" dirty="0" smtClean="0"/>
                <a:t> AW110</a:t>
              </a:r>
              <a:endParaRPr lang="en-US" sz="1200" b="1" dirty="0"/>
            </a:p>
          </p:txBody>
        </p:sp>
      </p:grpSp>
      <p:pic>
        <p:nvPicPr>
          <p:cNvPr id="11272" name="Picture 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29"/>
          <a:stretch/>
        </p:blipFill>
        <p:spPr bwMode="auto">
          <a:xfrm>
            <a:off x="206712" y="5518974"/>
            <a:ext cx="1714500" cy="1208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06" y="4071938"/>
            <a:ext cx="1719262" cy="129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grpSp>
        <p:nvGrpSpPr>
          <p:cNvPr id="8" name="Grupp 7"/>
          <p:cNvGrpSpPr/>
          <p:nvPr/>
        </p:nvGrpSpPr>
        <p:grpSpPr>
          <a:xfrm>
            <a:off x="206106" y="2596142"/>
            <a:ext cx="2207283" cy="1223383"/>
            <a:chOff x="206106" y="2853317"/>
            <a:chExt cx="2207283" cy="1223383"/>
          </a:xfrm>
        </p:grpSpPr>
        <p:pic>
          <p:nvPicPr>
            <p:cNvPr id="11270" name="Picture 6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353"/>
            <a:stretch/>
          </p:blipFill>
          <p:spPr bwMode="auto">
            <a:xfrm>
              <a:off x="206106" y="3086100"/>
              <a:ext cx="1577272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</p:pic>
        <p:sp>
          <p:nvSpPr>
            <p:cNvPr id="22" name="textruta 5"/>
            <p:cNvSpPr txBox="1">
              <a:spLocks noChangeArrowheads="1"/>
            </p:cNvSpPr>
            <p:nvPr/>
          </p:nvSpPr>
          <p:spPr bwMode="auto">
            <a:xfrm>
              <a:off x="244205" y="2853317"/>
              <a:ext cx="21691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sv-SE" sz="1200" b="1" dirty="0" smtClean="0"/>
                <a:t>Panasonic </a:t>
              </a:r>
              <a:r>
                <a:rPr lang="sv-SE" sz="1200" b="1" dirty="0" err="1" smtClean="0"/>
                <a:t>Lumix</a:t>
              </a:r>
              <a:r>
                <a:rPr lang="sv-SE" sz="1200" b="1" dirty="0" smtClean="0"/>
                <a:t> DMC-FT4</a:t>
              </a:r>
              <a:endParaRPr lang="en-US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67209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71"/>
          <a:stretch/>
        </p:blipFill>
        <p:spPr bwMode="auto">
          <a:xfrm>
            <a:off x="102848" y="581025"/>
            <a:ext cx="3469027" cy="6175538"/>
          </a:xfrm>
          <a:prstGeom prst="rect">
            <a:avLst/>
          </a:prstGeom>
          <a:noFill/>
          <a:ln w="317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4432382" y="1257300"/>
            <a:ext cx="439094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sz="1800" b="1" dirty="0" smtClean="0"/>
              <a:t>Inbyggd i 10.1 – läser ej EXIF </a:t>
            </a:r>
            <a:r>
              <a:rPr lang="sv-SE" sz="1800" b="1" dirty="0" err="1" smtClean="0"/>
              <a:t>direction</a:t>
            </a:r>
            <a:endParaRPr lang="en-US" sz="1800" b="1" dirty="0"/>
          </a:p>
        </p:txBody>
      </p:sp>
      <p:sp>
        <p:nvSpPr>
          <p:cNvPr id="9" name="textruta 8"/>
          <p:cNvSpPr txBox="1"/>
          <p:nvPr/>
        </p:nvSpPr>
        <p:spPr>
          <a:xfrm>
            <a:off x="4432382" y="3872954"/>
            <a:ext cx="4616368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800" b="1" dirty="0" smtClean="0"/>
              <a:t>Finns på nätet – läser både EXIF GPS </a:t>
            </a:r>
            <a:r>
              <a:rPr lang="sv-SE" sz="1800" b="1" dirty="0" err="1" smtClean="0"/>
              <a:t>location</a:t>
            </a:r>
            <a:r>
              <a:rPr lang="sv-SE" sz="1800" b="1" dirty="0" smtClean="0"/>
              <a:t> och </a:t>
            </a:r>
            <a:r>
              <a:rPr lang="sv-SE" sz="1800" b="1" dirty="0" err="1" smtClean="0"/>
              <a:t>direction</a:t>
            </a:r>
            <a:endParaRPr lang="en-US" sz="1800" b="1" dirty="0"/>
          </a:p>
        </p:txBody>
      </p:sp>
      <p:sp>
        <p:nvSpPr>
          <p:cNvPr id="3" name="textruta 2"/>
          <p:cNvSpPr txBox="1"/>
          <p:nvPr/>
        </p:nvSpPr>
        <p:spPr>
          <a:xfrm>
            <a:off x="4365707" y="4510774"/>
            <a:ext cx="47981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 smtClean="0">
                <a:hlinkClick r:id="rId3"/>
              </a:rPr>
              <a:t>http://www.arcgis.com/home/item.html?id=1cfeb0e0b8b946239ad10552eec5a21e</a:t>
            </a:r>
            <a:r>
              <a:rPr lang="sv-SE" sz="1000" dirty="0" smtClean="0"/>
              <a:t> </a:t>
            </a:r>
            <a:endParaRPr lang="en-US" sz="1000" dirty="0"/>
          </a:p>
        </p:txBody>
      </p:sp>
      <p:sp>
        <p:nvSpPr>
          <p:cNvPr id="4" name="Ellips 3"/>
          <p:cNvSpPr/>
          <p:nvPr/>
        </p:nvSpPr>
        <p:spPr bwMode="auto">
          <a:xfrm>
            <a:off x="266700" y="4086225"/>
            <a:ext cx="952500" cy="21979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Ellips 13"/>
          <p:cNvSpPr/>
          <p:nvPr/>
        </p:nvSpPr>
        <p:spPr bwMode="auto">
          <a:xfrm>
            <a:off x="266700" y="6095285"/>
            <a:ext cx="1466850" cy="21979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" name="Vinklad  5"/>
          <p:cNvCxnSpPr>
            <a:stCxn id="4" idx="6"/>
            <a:endCxn id="2" idx="1"/>
          </p:cNvCxnSpPr>
          <p:nvPr/>
        </p:nvCxnSpPr>
        <p:spPr bwMode="auto">
          <a:xfrm flipV="1">
            <a:off x="1219200" y="1441966"/>
            <a:ext cx="3213182" cy="2754154"/>
          </a:xfrm>
          <a:prstGeom prst="bentConnector3">
            <a:avLst>
              <a:gd name="adj1" fmla="val 50000"/>
            </a:avLst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Vinklad  7"/>
          <p:cNvCxnSpPr>
            <a:stCxn id="14" idx="6"/>
            <a:endCxn id="9" idx="1"/>
          </p:cNvCxnSpPr>
          <p:nvPr/>
        </p:nvCxnSpPr>
        <p:spPr bwMode="auto">
          <a:xfrm flipV="1">
            <a:off x="1733550" y="4196120"/>
            <a:ext cx="2698832" cy="2009060"/>
          </a:xfrm>
          <a:prstGeom prst="bentConnector3">
            <a:avLst>
              <a:gd name="adj1" fmla="val 50000"/>
            </a:avLst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5813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1009652"/>
            <a:ext cx="7089815" cy="3162297"/>
          </a:xfrm>
          <a:prstGeom prst="rect">
            <a:avLst/>
          </a:prstGeom>
          <a:noFill/>
          <a:ln w="317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4762500"/>
            <a:ext cx="7204075" cy="1961109"/>
          </a:xfrm>
          <a:prstGeom prst="rect">
            <a:avLst/>
          </a:prstGeom>
          <a:noFill/>
          <a:ln w="317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</p:pic>
      <p:sp>
        <p:nvSpPr>
          <p:cNvPr id="4" name="textruta 5"/>
          <p:cNvSpPr txBox="1">
            <a:spLocks noChangeArrowheads="1"/>
          </p:cNvSpPr>
          <p:nvPr/>
        </p:nvSpPr>
        <p:spPr bwMode="auto">
          <a:xfrm>
            <a:off x="0" y="457200"/>
            <a:ext cx="10727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2400" b="1" dirty="0" err="1" smtClean="0"/>
              <a:t>Model</a:t>
            </a:r>
            <a:endParaRPr lang="en-US" sz="2400" b="1" dirty="0"/>
          </a:p>
        </p:txBody>
      </p:sp>
      <p:sp>
        <p:nvSpPr>
          <p:cNvPr id="2" name="textruta 1"/>
          <p:cNvSpPr txBox="1"/>
          <p:nvPr/>
        </p:nvSpPr>
        <p:spPr>
          <a:xfrm>
            <a:off x="38100" y="4485501"/>
            <a:ext cx="77755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1" dirty="0" smtClean="0"/>
              <a:t>Script gör om EXIF </a:t>
            </a:r>
            <a:r>
              <a:rPr lang="sv-SE" sz="1200" b="1" dirty="0" err="1" smtClean="0"/>
              <a:t>direction</a:t>
            </a:r>
            <a:r>
              <a:rPr lang="sv-SE" sz="1200" b="1" dirty="0" smtClean="0"/>
              <a:t> 0-360</a:t>
            </a:r>
            <a:r>
              <a:rPr lang="sv-SE" sz="1200" b="1" baseline="50000" dirty="0" smtClean="0"/>
              <a:t>o</a:t>
            </a:r>
            <a:r>
              <a:rPr lang="sv-SE" sz="1200" b="1" dirty="0" smtClean="0"/>
              <a:t> till 8 kardinalriktningar N,NE,E,SE,S,SW,W,NW och ”</a:t>
            </a:r>
            <a:r>
              <a:rPr lang="sv-SE" sz="1200" b="1" dirty="0" err="1" smtClean="0"/>
              <a:t>ej_reg</a:t>
            </a:r>
            <a:r>
              <a:rPr lang="sv-SE" sz="1200" b="1" dirty="0" smtClean="0"/>
              <a:t>”/</a:t>
            </a:r>
            <a:r>
              <a:rPr lang="sv-SE" sz="1200" b="1" dirty="0" err="1" smtClean="0"/>
              <a:t>nodata</a:t>
            </a:r>
            <a:r>
              <a:rPr lang="sv-SE" sz="1200" b="1" dirty="0" smtClean="0"/>
              <a:t>  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52062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901" y="0"/>
            <a:ext cx="3213099" cy="1433150"/>
          </a:xfrm>
          <a:prstGeom prst="rect">
            <a:avLst/>
          </a:prstGeom>
          <a:noFill/>
          <a:ln w="317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</p:pic>
      <p:sp>
        <p:nvSpPr>
          <p:cNvPr id="4" name="textruta 5"/>
          <p:cNvSpPr txBox="1">
            <a:spLocks noChangeArrowheads="1"/>
          </p:cNvSpPr>
          <p:nvPr/>
        </p:nvSpPr>
        <p:spPr bwMode="auto">
          <a:xfrm>
            <a:off x="0" y="457200"/>
            <a:ext cx="23551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2400" b="1" dirty="0" err="1" smtClean="0"/>
              <a:t>Model</a:t>
            </a:r>
            <a:r>
              <a:rPr lang="sv-SE" sz="2400" b="1" dirty="0" smtClean="0"/>
              <a:t>, resultat</a:t>
            </a:r>
            <a:endParaRPr lang="en-US" sz="2400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" y="1628775"/>
            <a:ext cx="8929484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5" name="Rektangel 4"/>
          <p:cNvSpPr/>
          <p:nvPr/>
        </p:nvSpPr>
        <p:spPr bwMode="auto">
          <a:xfrm>
            <a:off x="2781301" y="1543050"/>
            <a:ext cx="2514600" cy="18669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ktangel 10"/>
          <p:cNvSpPr/>
          <p:nvPr/>
        </p:nvSpPr>
        <p:spPr bwMode="auto">
          <a:xfrm>
            <a:off x="7537450" y="1695450"/>
            <a:ext cx="1463471" cy="1209675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ktangel 5"/>
          <p:cNvSpPr/>
          <p:nvPr/>
        </p:nvSpPr>
        <p:spPr bwMode="auto">
          <a:xfrm>
            <a:off x="7537450" y="3409950"/>
            <a:ext cx="1463471" cy="2667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ruta 13"/>
          <p:cNvSpPr txBox="1"/>
          <p:nvPr/>
        </p:nvSpPr>
        <p:spPr>
          <a:xfrm>
            <a:off x="2791746" y="4396174"/>
            <a:ext cx="271099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sz="1800" b="1" dirty="0" smtClean="0"/>
              <a:t>Även underkataloger…</a:t>
            </a:r>
            <a:endParaRPr lang="en-US" sz="1800" b="1" dirty="0"/>
          </a:p>
        </p:txBody>
      </p:sp>
      <p:sp>
        <p:nvSpPr>
          <p:cNvPr id="15" name="textruta 14"/>
          <p:cNvSpPr txBox="1"/>
          <p:nvPr/>
        </p:nvSpPr>
        <p:spPr>
          <a:xfrm>
            <a:off x="2791746" y="5105400"/>
            <a:ext cx="566052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sz="1800" b="1" dirty="0" smtClean="0"/>
              <a:t>Script gör om EXIF </a:t>
            </a:r>
            <a:r>
              <a:rPr lang="sv-SE" sz="1800" b="1" dirty="0" err="1" smtClean="0"/>
              <a:t>direction</a:t>
            </a:r>
            <a:r>
              <a:rPr lang="sv-SE" sz="1800" b="1" dirty="0" smtClean="0"/>
              <a:t> till kardinalriktning…</a:t>
            </a:r>
            <a:endParaRPr lang="en-US" sz="1800" b="1" dirty="0"/>
          </a:p>
        </p:txBody>
      </p:sp>
      <p:sp>
        <p:nvSpPr>
          <p:cNvPr id="16" name="textruta 15"/>
          <p:cNvSpPr txBox="1"/>
          <p:nvPr/>
        </p:nvSpPr>
        <p:spPr>
          <a:xfrm>
            <a:off x="2791286" y="5800725"/>
            <a:ext cx="6076489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800" b="1" dirty="0" smtClean="0"/>
              <a:t>Även icke-GPS-taggade (</a:t>
            </a:r>
            <a:r>
              <a:rPr lang="sv-SE" sz="1800" b="1" dirty="0" err="1" smtClean="0"/>
              <a:t>location</a:t>
            </a:r>
            <a:r>
              <a:rPr lang="sv-SE" sz="1800" b="1" dirty="0" smtClean="0"/>
              <a:t> och/eller </a:t>
            </a:r>
            <a:r>
              <a:rPr lang="sv-SE" sz="1800" b="1" dirty="0" err="1" smtClean="0"/>
              <a:t>direction</a:t>
            </a:r>
            <a:r>
              <a:rPr lang="sv-SE" sz="1800" b="1" dirty="0" smtClean="0"/>
              <a:t> = &lt;NULL&gt;) tas med (val i modellen) och görs om till riktning=”</a:t>
            </a:r>
            <a:r>
              <a:rPr lang="sv-SE" sz="1800" b="1" dirty="0" err="1" smtClean="0"/>
              <a:t>ej_reg</a:t>
            </a:r>
            <a:r>
              <a:rPr lang="sv-SE" sz="1800" b="1" dirty="0" smtClean="0"/>
              <a:t>” i scriptet</a:t>
            </a:r>
            <a:endParaRPr lang="en-US" sz="1800" b="1" dirty="0"/>
          </a:p>
        </p:txBody>
      </p:sp>
      <p:cxnSp>
        <p:nvCxnSpPr>
          <p:cNvPr id="8" name="Vinklad  7"/>
          <p:cNvCxnSpPr>
            <a:stCxn id="5" idx="1"/>
            <a:endCxn id="14" idx="1"/>
          </p:cNvCxnSpPr>
          <p:nvPr/>
        </p:nvCxnSpPr>
        <p:spPr bwMode="auto">
          <a:xfrm rot="10800000" flipH="1" flipV="1">
            <a:off x="2781300" y="2476500"/>
            <a:ext cx="10445" cy="2104340"/>
          </a:xfrm>
          <a:prstGeom prst="bentConnector3">
            <a:avLst>
              <a:gd name="adj1" fmla="val -2188607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Vinklad  12"/>
          <p:cNvCxnSpPr>
            <a:stCxn id="11" idx="1"/>
            <a:endCxn id="15" idx="3"/>
          </p:cNvCxnSpPr>
          <p:nvPr/>
        </p:nvCxnSpPr>
        <p:spPr bwMode="auto">
          <a:xfrm rot="10800000" flipH="1" flipV="1">
            <a:off x="7537450" y="2300288"/>
            <a:ext cx="914820" cy="2989778"/>
          </a:xfrm>
          <a:prstGeom prst="bentConnector5">
            <a:avLst>
              <a:gd name="adj1" fmla="val -24989"/>
              <a:gd name="adj2" fmla="val 57027"/>
              <a:gd name="adj3" fmla="val 124989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Vinklad  17"/>
          <p:cNvCxnSpPr>
            <a:stCxn id="6" idx="3"/>
            <a:endCxn id="16" idx="3"/>
          </p:cNvCxnSpPr>
          <p:nvPr/>
        </p:nvCxnSpPr>
        <p:spPr bwMode="auto">
          <a:xfrm flipH="1">
            <a:off x="8867775" y="3543300"/>
            <a:ext cx="133146" cy="2719090"/>
          </a:xfrm>
          <a:prstGeom prst="bentConnector3">
            <a:avLst>
              <a:gd name="adj1" fmla="val -64384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5585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476250" y="723900"/>
            <a:ext cx="77681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sv-SE" sz="2400" dirty="0" smtClean="0"/>
              <a:t>Modellen går att köra för vanliga </a:t>
            </a:r>
            <a:r>
              <a:rPr lang="sv-SE" sz="2400" dirty="0" err="1" smtClean="0"/>
              <a:t>ArcGIS</a:t>
            </a:r>
            <a:r>
              <a:rPr lang="sv-SE" sz="2400" dirty="0" smtClean="0"/>
              <a:t>-användare. </a:t>
            </a:r>
            <a:r>
              <a:rPr lang="sv-SE" sz="2400" dirty="0" smtClean="0">
                <a:solidFill>
                  <a:schemeClr val="bg1">
                    <a:lumMod val="75000"/>
                  </a:schemeClr>
                </a:solidFill>
              </a:rPr>
              <a:t>(ev. som </a:t>
            </a:r>
            <a:r>
              <a:rPr lang="sv-SE" sz="2400" b="1" dirty="0" err="1" smtClean="0">
                <a:solidFill>
                  <a:schemeClr val="bg1">
                    <a:lumMod val="75000"/>
                  </a:schemeClr>
                </a:solidFill>
              </a:rPr>
              <a:t>Geoprocessing</a:t>
            </a:r>
            <a:r>
              <a:rPr lang="sv-SE" sz="2400" b="1" dirty="0" smtClean="0">
                <a:solidFill>
                  <a:schemeClr val="bg1">
                    <a:lumMod val="75000"/>
                  </a:schemeClr>
                </a:solidFill>
              </a:rPr>
              <a:t> Service)</a:t>
            </a:r>
            <a:endParaRPr lang="sv-SE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endParaRPr lang="sv-SE" sz="2400" dirty="0" smtClean="0"/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sv-SE" sz="2400" dirty="0" smtClean="0"/>
              <a:t>Varje enskild fotoimport läggas till master-lagret/feature </a:t>
            </a:r>
            <a:r>
              <a:rPr lang="sv-SE" sz="2400" dirty="0" err="1" smtClean="0"/>
              <a:t>class</a:t>
            </a:r>
            <a:r>
              <a:rPr lang="sv-SE" sz="2400" dirty="0" smtClean="0"/>
              <a:t> i </a:t>
            </a:r>
            <a:r>
              <a:rPr lang="sv-SE" sz="2400" dirty="0" err="1" smtClean="0"/>
              <a:t>ArcSDE</a:t>
            </a:r>
            <a:r>
              <a:rPr lang="sv-SE" sz="2400" dirty="0" smtClean="0"/>
              <a:t>. Detta görs med  </a:t>
            </a: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endParaRPr lang="sv-SE" sz="2400" dirty="0"/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sv-SE" sz="2400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(</a:t>
            </a:r>
            <a:r>
              <a:rPr lang="sv-SE" sz="24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Alternativt sätt att arbeta i fält skulle kunna vara m h a </a:t>
            </a:r>
            <a:r>
              <a:rPr lang="sv-SE" sz="2400" b="1" i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ArcGIS</a:t>
            </a:r>
            <a:r>
              <a:rPr lang="sv-SE" sz="2400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sv-SE" sz="2400" b="1" i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Collector</a:t>
            </a:r>
            <a:r>
              <a:rPr lang="sv-SE" sz="2400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sv-SE" sz="24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- konfigurerbar </a:t>
            </a:r>
            <a:r>
              <a:rPr lang="sv-SE" sz="2400" i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iPhone</a:t>
            </a:r>
            <a:r>
              <a:rPr lang="sv-SE" sz="24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/</a:t>
            </a:r>
            <a:r>
              <a:rPr lang="sv-SE" sz="2400" i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Android-app</a:t>
            </a:r>
            <a:r>
              <a:rPr lang="sv-SE" sz="24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för datainsamling i fält via AGOL och ’</a:t>
            </a:r>
            <a:r>
              <a:rPr lang="sv-SE" sz="2400" i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hosting</a:t>
            </a:r>
            <a:r>
              <a:rPr lang="sv-SE" sz="24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service’)</a:t>
            </a:r>
            <a:endParaRPr lang="en-US" sz="2400" i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439" y="1994177"/>
            <a:ext cx="1247954" cy="838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83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6607612" cy="5028882"/>
          </a:xfrm>
          <a:prstGeom prst="rect">
            <a:avLst/>
          </a:prstGeom>
          <a:noFill/>
          <a:ln w="317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</p:pic>
      <p:sp>
        <p:nvSpPr>
          <p:cNvPr id="4" name="textruta 5"/>
          <p:cNvSpPr txBox="1">
            <a:spLocks noChangeArrowheads="1"/>
          </p:cNvSpPr>
          <p:nvPr/>
        </p:nvSpPr>
        <p:spPr bwMode="auto">
          <a:xfrm>
            <a:off x="0" y="457200"/>
            <a:ext cx="755847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b="1" dirty="0" err="1" smtClean="0"/>
              <a:t>Javascript</a:t>
            </a:r>
            <a:r>
              <a:rPr lang="sv-SE" b="1" dirty="0" smtClean="0"/>
              <a:t> Editor för läge, riktning (och ev. nya </a:t>
            </a:r>
            <a:r>
              <a:rPr lang="sv-SE" b="1" dirty="0" err="1" smtClean="0"/>
              <a:t>locations</a:t>
            </a:r>
            <a:r>
              <a:rPr lang="sv-SE" b="1" dirty="0" smtClean="0"/>
              <a:t>)</a:t>
            </a:r>
          </a:p>
          <a:p>
            <a:pPr eaLnBrk="1" hangingPunct="1"/>
            <a:r>
              <a:rPr lang="sv-SE" dirty="0" smtClean="0"/>
              <a:t>Använder (lätt modifierad) exempel-kod på nätet (”default editor”)</a:t>
            </a:r>
          </a:p>
          <a:p>
            <a:pPr eaLnBrk="1" hangingPunct="1"/>
            <a:r>
              <a:rPr lang="sv-SE" dirty="0" err="1" smtClean="0"/>
              <a:t>Symbologi</a:t>
            </a:r>
            <a:r>
              <a:rPr lang="sv-SE" dirty="0" smtClean="0"/>
              <a:t> från </a:t>
            </a:r>
            <a:r>
              <a:rPr lang="sv-SE" dirty="0" err="1" smtClean="0"/>
              <a:t>mxd</a:t>
            </a:r>
            <a:r>
              <a:rPr lang="sv-SE" dirty="0" smtClean="0"/>
              <a:t> (och i REST-tjänst)</a:t>
            </a:r>
          </a:p>
          <a:p>
            <a:pPr eaLnBrk="1" hangingPunct="1"/>
            <a:endParaRPr lang="sv-SE" dirty="0" smtClean="0"/>
          </a:p>
        </p:txBody>
      </p:sp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936" y="2324100"/>
            <a:ext cx="1715664" cy="1312907"/>
          </a:xfrm>
          <a:prstGeom prst="rect">
            <a:avLst/>
          </a:prstGeom>
          <a:noFill/>
          <a:ln w="317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391" y="2324100"/>
            <a:ext cx="429641" cy="603271"/>
          </a:xfrm>
          <a:prstGeom prst="rect">
            <a:avLst/>
          </a:prstGeom>
          <a:noFill/>
          <a:ln w="317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041" y="5143500"/>
            <a:ext cx="1695775" cy="1302051"/>
          </a:xfrm>
          <a:prstGeom prst="rect">
            <a:avLst/>
          </a:prstGeom>
          <a:noFill/>
          <a:ln w="317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</p:pic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856" y="5143499"/>
            <a:ext cx="373176" cy="498187"/>
          </a:xfrm>
          <a:prstGeom prst="rect">
            <a:avLst/>
          </a:prstGeom>
          <a:noFill/>
          <a:ln w="317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936" y="3743325"/>
            <a:ext cx="1703880" cy="1295430"/>
          </a:xfrm>
          <a:prstGeom prst="rect">
            <a:avLst/>
          </a:prstGeom>
          <a:noFill/>
          <a:ln w="317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</p:pic>
      <p:pic>
        <p:nvPicPr>
          <p:cNvPr id="19467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075" y="3743325"/>
            <a:ext cx="340776" cy="518172"/>
          </a:xfrm>
          <a:prstGeom prst="rect">
            <a:avLst/>
          </a:prstGeom>
          <a:noFill/>
          <a:ln w="317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77"/>
          <a:stretch/>
        </p:blipFill>
        <p:spPr bwMode="auto">
          <a:xfrm>
            <a:off x="4607845" y="1196752"/>
            <a:ext cx="2020058" cy="2520280"/>
          </a:xfrm>
          <a:prstGeom prst="rect">
            <a:avLst/>
          </a:prstGeom>
          <a:noFill/>
          <a:ln w="317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32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formgivning">
  <a:themeElements>
    <a:clrScheme name="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99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99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1199</TotalTime>
  <Words>494</Words>
  <Application>Microsoft Office PowerPoint</Application>
  <PresentationFormat>Bildspel på skärmen (4:3)</PresentationFormat>
  <Paragraphs>58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3" baseType="lpstr">
      <vt:lpstr>Standardformgivning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SGI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Administratör</dc:creator>
  <cp:lastModifiedBy>Mats Öberg</cp:lastModifiedBy>
  <cp:revision>199</cp:revision>
  <cp:lastPrinted>2013-08-28T15:25:10Z</cp:lastPrinted>
  <dcterms:created xsi:type="dcterms:W3CDTF">2011-04-28T14:03:35Z</dcterms:created>
  <dcterms:modified xsi:type="dcterms:W3CDTF">2013-09-11T15:28:10Z</dcterms:modified>
</cp:coreProperties>
</file>