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305" r:id="rId3"/>
    <p:sldId id="332" r:id="rId4"/>
    <p:sldId id="310" r:id="rId5"/>
    <p:sldId id="311" r:id="rId6"/>
    <p:sldId id="312" r:id="rId7"/>
    <p:sldId id="313" r:id="rId8"/>
    <p:sldId id="316" r:id="rId9"/>
    <p:sldId id="317" r:id="rId10"/>
    <p:sldId id="318" r:id="rId11"/>
    <p:sldId id="319" r:id="rId12"/>
    <p:sldId id="320" r:id="rId13"/>
    <p:sldId id="321" r:id="rId14"/>
    <p:sldId id="322" r:id="rId15"/>
    <p:sldId id="323" r:id="rId16"/>
    <p:sldId id="324" r:id="rId17"/>
    <p:sldId id="327" r:id="rId18"/>
    <p:sldId id="325" r:id="rId19"/>
    <p:sldId id="326" r:id="rId20"/>
    <p:sldId id="328" r:id="rId21"/>
    <p:sldId id="329" r:id="rId22"/>
    <p:sldId id="330" r:id="rId23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CC"/>
    <a:srgbClr val="FFFF99"/>
    <a:srgbClr val="F907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06" autoAdjust="0"/>
    <p:restoredTop sz="94660"/>
  </p:normalViewPr>
  <p:slideViewPr>
    <p:cSldViewPr snapToGrid="0">
      <p:cViewPr>
        <p:scale>
          <a:sx n="100" d="100"/>
          <a:sy n="100" d="100"/>
        </p:scale>
        <p:origin x="-2106" y="-5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1" d="100"/>
          <a:sy n="81" d="100"/>
        </p:scale>
        <p:origin x="-3972" y="-90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2B3DA8-128A-4B7F-89AB-3B42D6603CDE}" type="datetimeFigureOut">
              <a:rPr lang="en-US" smtClean="0"/>
              <a:t>2/4/2017</a:t>
            </a:fld>
            <a:endParaRPr lang="en-US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9428243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49688" y="9428243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6DFAC0-4997-480B-AD05-A74A9D933E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17425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DAAA54-CEC1-4B77-8206-99B56C2F79C2}" type="datetimeFigureOut">
              <a:rPr lang="en-US" smtClean="0"/>
              <a:t>2/4/2017</a:t>
            </a:fld>
            <a:endParaRPr lang="en-US" dirty="0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757734-6408-4546-AF7F-032FB6B74F9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08921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757734-6408-4546-AF7F-032FB6B74F9C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31473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5601079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83C65A-5E57-44BC-AEEC-5C44E534357D}" type="datetime1">
              <a:rPr lang="en-US" smtClean="0"/>
              <a:t>2/4/2017</a:t>
            </a:fld>
            <a:endParaRPr lang="en-US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7035044" y="0"/>
            <a:ext cx="2133600" cy="365125"/>
          </a:xfrm>
          <a:prstGeom prst="rect">
            <a:avLst/>
          </a:prstGeom>
        </p:spPr>
        <p:txBody>
          <a:bodyPr/>
          <a:lstStyle/>
          <a:p>
            <a:fld id="{8D716212-CEEF-4815-B5F1-9CA8CF763D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5973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81722F2-76ED-416D-A43D-67273E3EC6EF}" type="datetime1">
              <a:rPr lang="en-US" smtClean="0"/>
              <a:t>2/4/2017</a:t>
            </a:fld>
            <a:endParaRPr lang="en-US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7035044" y="0"/>
            <a:ext cx="2133600" cy="365125"/>
          </a:xfrm>
          <a:prstGeom prst="rect">
            <a:avLst/>
          </a:prstGeom>
        </p:spPr>
        <p:txBody>
          <a:bodyPr/>
          <a:lstStyle/>
          <a:p>
            <a:fld id="{8D716212-CEEF-4815-B5F1-9CA8CF763D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07303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F431C00-E24A-40C6-902D-1C0189DBBF78}" type="datetimeFigureOut">
              <a:rPr lang="sv-SE" smtClean="0"/>
              <a:t>2017-02-04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DF3AB30-881D-4396-BAE2-177B9DDE9DE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749626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102C6A2-AD65-41CD-9F24-BAFA91262E59}" type="datetime1">
              <a:rPr lang="en-US" smtClean="0"/>
              <a:t>2/4/2017</a:t>
            </a:fld>
            <a:endParaRPr lang="en-US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7035044" y="0"/>
            <a:ext cx="2133600" cy="365125"/>
          </a:xfrm>
          <a:prstGeom prst="rect">
            <a:avLst/>
          </a:prstGeom>
        </p:spPr>
        <p:txBody>
          <a:bodyPr/>
          <a:lstStyle/>
          <a:p>
            <a:fld id="{8D716212-CEEF-4815-B5F1-9CA8CF763D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9997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CCBDDE-5DB0-4A3E-BE98-72D46DE2DDA6}" type="datetime1">
              <a:rPr lang="en-US" smtClean="0"/>
              <a:t>2/4/2017</a:t>
            </a:fld>
            <a:endParaRPr lang="en-US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7035044" y="0"/>
            <a:ext cx="2133600" cy="365125"/>
          </a:xfrm>
          <a:prstGeom prst="rect">
            <a:avLst/>
          </a:prstGeom>
        </p:spPr>
        <p:txBody>
          <a:bodyPr/>
          <a:lstStyle/>
          <a:p>
            <a:fld id="{8D716212-CEEF-4815-B5F1-9CA8CF763D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7401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E15231-373A-475D-AF4A-853FB9263387}" type="datetime1">
              <a:rPr lang="en-US" smtClean="0"/>
              <a:t>2/4/2017</a:t>
            </a:fld>
            <a:endParaRPr lang="en-US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>
          <a:xfrm>
            <a:off x="7035044" y="0"/>
            <a:ext cx="2133600" cy="365125"/>
          </a:xfrm>
          <a:prstGeom prst="rect">
            <a:avLst/>
          </a:prstGeom>
        </p:spPr>
        <p:txBody>
          <a:bodyPr/>
          <a:lstStyle/>
          <a:p>
            <a:fld id="{8D716212-CEEF-4815-B5F1-9CA8CF763D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04547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4A0C3CE-4EA6-4DB4-8B28-8F02F68E5357}" type="datetime1">
              <a:rPr lang="en-US" smtClean="0"/>
              <a:t>2/4/2017</a:t>
            </a:fld>
            <a:endParaRPr lang="en-US" dirty="0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>
          <a:xfrm>
            <a:off x="7035044" y="0"/>
            <a:ext cx="2133600" cy="365125"/>
          </a:xfrm>
          <a:prstGeom prst="rect">
            <a:avLst/>
          </a:prstGeom>
        </p:spPr>
        <p:txBody>
          <a:bodyPr/>
          <a:lstStyle/>
          <a:p>
            <a:fld id="{8D716212-CEEF-4815-B5F1-9CA8CF763D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84666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5DE236A-4F9E-423E-9B67-D95163EC7B24}" type="datetime1">
              <a:rPr lang="en-US" smtClean="0"/>
              <a:t>2/4/2017</a:t>
            </a:fld>
            <a:endParaRPr lang="en-US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>
          <a:xfrm>
            <a:off x="7035044" y="0"/>
            <a:ext cx="2133600" cy="365125"/>
          </a:xfrm>
          <a:prstGeom prst="rect">
            <a:avLst/>
          </a:prstGeom>
        </p:spPr>
        <p:txBody>
          <a:bodyPr/>
          <a:lstStyle/>
          <a:p>
            <a:fld id="{8D716212-CEEF-4815-B5F1-9CA8CF763D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37528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DA2764F-53E6-4114-B4EC-BC165C152D89}" type="datetime1">
              <a:rPr lang="en-US" smtClean="0"/>
              <a:t>2/4/2017</a:t>
            </a:fld>
            <a:endParaRPr lang="en-US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>
          <a:xfrm>
            <a:off x="7035044" y="0"/>
            <a:ext cx="2133600" cy="365125"/>
          </a:xfrm>
          <a:prstGeom prst="rect">
            <a:avLst/>
          </a:prstGeom>
        </p:spPr>
        <p:txBody>
          <a:bodyPr/>
          <a:lstStyle/>
          <a:p>
            <a:fld id="{8D716212-CEEF-4815-B5F1-9CA8CF763D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7167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3585691-4F5F-4A87-B699-38566097D440}" type="datetime1">
              <a:rPr lang="en-US" smtClean="0"/>
              <a:t>2/4/2017</a:t>
            </a:fld>
            <a:endParaRPr lang="en-US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>
          <a:xfrm>
            <a:off x="7035044" y="0"/>
            <a:ext cx="2133600" cy="365125"/>
          </a:xfrm>
          <a:prstGeom prst="rect">
            <a:avLst/>
          </a:prstGeom>
        </p:spPr>
        <p:txBody>
          <a:bodyPr/>
          <a:lstStyle/>
          <a:p>
            <a:fld id="{8D716212-CEEF-4815-B5F1-9CA8CF763D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18257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CC060A8-E693-4FA7-B948-2F7337532E16}" type="datetime1">
              <a:rPr lang="en-US" smtClean="0"/>
              <a:t>2/4/2017</a:t>
            </a:fld>
            <a:endParaRPr lang="en-US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>
          <a:xfrm>
            <a:off x="7035044" y="0"/>
            <a:ext cx="2133600" cy="365125"/>
          </a:xfrm>
          <a:prstGeom prst="rect">
            <a:avLst/>
          </a:prstGeom>
        </p:spPr>
        <p:txBody>
          <a:bodyPr/>
          <a:lstStyle/>
          <a:p>
            <a:fld id="{8D716212-CEEF-4815-B5F1-9CA8CF763D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2580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/>
          <p:cNvSpPr txBox="1"/>
          <p:nvPr userDrawn="1"/>
        </p:nvSpPr>
        <p:spPr>
          <a:xfrm>
            <a:off x="7212061" y="6640293"/>
            <a:ext cx="193193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800" dirty="0" smtClean="0">
                <a:solidFill>
                  <a:schemeClr val="accent1"/>
                </a:solidFill>
              </a:rPr>
              <a:t>mats.oberg@swedgeo.se/SGI/2017-02-03</a:t>
            </a:r>
            <a:endParaRPr lang="en-US" sz="800" dirty="0">
              <a:solidFill>
                <a:schemeClr val="accent1"/>
              </a:solidFill>
            </a:endParaRPr>
          </a:p>
        </p:txBody>
      </p:sp>
      <p:pic>
        <p:nvPicPr>
          <p:cNvPr id="10" name="Picture 31" descr="förslag sid 1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154" r="14476" b="464"/>
          <a:stretch>
            <a:fillRect/>
          </a:stretch>
        </p:blipFill>
        <p:spPr bwMode="auto">
          <a:xfrm>
            <a:off x="0" y="0"/>
            <a:ext cx="914400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latshållare för bildnummer 5"/>
          <p:cNvSpPr txBox="1">
            <a:spLocks/>
          </p:cNvSpPr>
          <p:nvPr userDrawn="1"/>
        </p:nvSpPr>
        <p:spPr>
          <a:xfrm>
            <a:off x="8734426" y="0"/>
            <a:ext cx="409574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D716212-CEEF-4815-B5F1-9CA8CF763D6B}" type="slidenum">
              <a:rPr lang="en-US" sz="1400" smtClean="0">
                <a:solidFill>
                  <a:schemeClr val="bg1"/>
                </a:solidFill>
              </a:rPr>
              <a:pPr/>
              <a:t>‹#›</a:t>
            </a:fld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577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swedgeo.se/geokalkyl/" TargetMode="Externa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gis.swedgeo.se/geokalkyl/3ws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swedgeo.se/geokalkyl/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ruta 9"/>
          <p:cNvSpPr txBox="1"/>
          <p:nvPr/>
        </p:nvSpPr>
        <p:spPr>
          <a:xfrm>
            <a:off x="742951" y="1950393"/>
            <a:ext cx="69151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5400" b="1" dirty="0"/>
              <a:t>Geokalkyl för planering av bebyggelse</a:t>
            </a:r>
            <a:endParaRPr lang="en-US" sz="5400" b="1" dirty="0"/>
          </a:p>
        </p:txBody>
      </p:sp>
      <p:sp>
        <p:nvSpPr>
          <p:cNvPr id="3" name="Rektangel 2"/>
          <p:cNvSpPr/>
          <p:nvPr/>
        </p:nvSpPr>
        <p:spPr>
          <a:xfrm>
            <a:off x="131869" y="6230172"/>
            <a:ext cx="331618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Mats Öberg, GIS </a:t>
            </a:r>
            <a:r>
              <a:rPr lang="en-US" sz="1400" b="1" dirty="0" err="1" smtClean="0">
                <a:solidFill>
                  <a:srgbClr val="FF0000"/>
                </a:solidFill>
              </a:rPr>
              <a:t>arkitekt</a:t>
            </a:r>
            <a:r>
              <a:rPr lang="en-US" sz="1400" b="1" dirty="0" smtClean="0">
                <a:solidFill>
                  <a:srgbClr val="FF0000"/>
                </a:solidFill>
              </a:rPr>
              <a:t>, SGI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4" name="Rektangel 3"/>
          <p:cNvSpPr/>
          <p:nvPr/>
        </p:nvSpPr>
        <p:spPr>
          <a:xfrm>
            <a:off x="5503969" y="6230172"/>
            <a:ext cx="344953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GEOSECMA </a:t>
            </a:r>
            <a:r>
              <a:rPr lang="en-US" sz="1400" b="1" dirty="0" err="1" smtClean="0">
                <a:solidFill>
                  <a:srgbClr val="FF0000"/>
                </a:solidFill>
              </a:rPr>
              <a:t>Användarkonferens</a:t>
            </a:r>
            <a:endParaRPr lang="en-US" sz="1400" b="1" dirty="0" smtClean="0">
              <a:solidFill>
                <a:srgbClr val="FF0000"/>
              </a:solidFill>
            </a:endParaRPr>
          </a:p>
          <a:p>
            <a:r>
              <a:rPr lang="en-US" sz="1400" b="1" dirty="0" smtClean="0">
                <a:solidFill>
                  <a:srgbClr val="FF0000"/>
                </a:solidFill>
              </a:rPr>
              <a:t>Malmö, 8 </a:t>
            </a:r>
            <a:r>
              <a:rPr lang="en-US" sz="1400" b="1" dirty="0" err="1" smtClean="0">
                <a:solidFill>
                  <a:srgbClr val="FF0000"/>
                </a:solidFill>
              </a:rPr>
              <a:t>feb</a:t>
            </a:r>
            <a:r>
              <a:rPr lang="en-US" sz="1400" b="1" dirty="0" smtClean="0">
                <a:solidFill>
                  <a:srgbClr val="FF0000"/>
                </a:solidFill>
              </a:rPr>
              <a:t> 2017 </a:t>
            </a:r>
            <a:endParaRPr lang="sv-SE" sz="1400" b="1" dirty="0">
              <a:solidFill>
                <a:srgbClr val="FF0000"/>
              </a:solidFill>
            </a:endParaRPr>
          </a:p>
        </p:txBody>
      </p:sp>
      <p:cxnSp>
        <p:nvCxnSpPr>
          <p:cNvPr id="7" name="Rak 6"/>
          <p:cNvCxnSpPr/>
          <p:nvPr/>
        </p:nvCxnSpPr>
        <p:spPr>
          <a:xfrm>
            <a:off x="-41643" y="6165304"/>
            <a:ext cx="918564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9709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40" y="2571750"/>
            <a:ext cx="8930528" cy="42005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Rektangel 4"/>
          <p:cNvSpPr/>
          <p:nvPr/>
        </p:nvSpPr>
        <p:spPr>
          <a:xfrm>
            <a:off x="0" y="481003"/>
            <a:ext cx="22290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dirty="0" smtClean="0"/>
              <a:t>2D kostnader sek/m2</a:t>
            </a:r>
            <a:endParaRPr lang="sv-SE" b="1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55" r="85192" b="22538"/>
          <a:stretch/>
        </p:blipFill>
        <p:spPr bwMode="auto">
          <a:xfrm>
            <a:off x="2229008" y="571500"/>
            <a:ext cx="1680360" cy="373832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0001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>
          <a:xfrm>
            <a:off x="0" y="481003"/>
            <a:ext cx="82440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dirty="0" smtClean="0"/>
              <a:t>2D kostnader sek/m2, alternativ färgredovisning, endast byggnader (VÄSTRA DELEN)</a:t>
            </a:r>
            <a:endParaRPr lang="sv-SE" b="1" dirty="0"/>
          </a:p>
        </p:txBody>
      </p:sp>
      <p:sp>
        <p:nvSpPr>
          <p:cNvPr id="2" name="textruta 1"/>
          <p:cNvSpPr txBox="1"/>
          <p:nvPr/>
        </p:nvSpPr>
        <p:spPr>
          <a:xfrm>
            <a:off x="0" y="6629400"/>
            <a:ext cx="544411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800" dirty="0" smtClean="0"/>
              <a:t>Tekn </a:t>
            </a:r>
            <a:r>
              <a:rPr lang="sv-SE" sz="800" dirty="0" err="1" smtClean="0"/>
              <a:t>anm</a:t>
            </a:r>
            <a:r>
              <a:rPr lang="sv-SE" sz="800" dirty="0" smtClean="0"/>
              <a:t>, 13 </a:t>
            </a:r>
            <a:r>
              <a:rPr lang="sv-SE" sz="800" dirty="0" err="1" smtClean="0"/>
              <a:t>classes</a:t>
            </a:r>
            <a:r>
              <a:rPr lang="sv-SE" sz="800" dirty="0" smtClean="0"/>
              <a:t>, </a:t>
            </a:r>
            <a:r>
              <a:rPr lang="sv-SE" sz="800" dirty="0" err="1" smtClean="0"/>
              <a:t>equal</a:t>
            </a:r>
            <a:r>
              <a:rPr lang="sv-SE" sz="800" dirty="0" smtClean="0"/>
              <a:t> interval, </a:t>
            </a:r>
            <a:r>
              <a:rPr lang="sv-SE" sz="800" dirty="0" err="1" smtClean="0"/>
              <a:t>then</a:t>
            </a:r>
            <a:r>
              <a:rPr lang="sv-SE" sz="800" dirty="0" smtClean="0"/>
              <a:t> </a:t>
            </a:r>
            <a:r>
              <a:rPr lang="sv-SE" sz="800" dirty="0" err="1" smtClean="0"/>
              <a:t>edit</a:t>
            </a:r>
            <a:r>
              <a:rPr lang="sv-SE" sz="800" dirty="0" smtClean="0"/>
              <a:t> Break </a:t>
            </a:r>
            <a:r>
              <a:rPr lang="sv-SE" sz="800" dirty="0" err="1" smtClean="0"/>
              <a:t>Value</a:t>
            </a:r>
            <a:r>
              <a:rPr lang="sv-SE" sz="800" dirty="0" smtClean="0"/>
              <a:t> . Edit </a:t>
            </a:r>
            <a:r>
              <a:rPr lang="sv-SE" sz="800" dirty="0" err="1" smtClean="0"/>
              <a:t>top</a:t>
            </a:r>
            <a:r>
              <a:rPr lang="sv-SE" sz="800" dirty="0" smtClean="0"/>
              <a:t> 3 colors.  Max is 3833, </a:t>
            </a:r>
            <a:r>
              <a:rPr lang="sv-SE" sz="800" dirty="0" err="1"/>
              <a:t>M</a:t>
            </a:r>
            <a:r>
              <a:rPr lang="sv-SE" sz="800" dirty="0" err="1" smtClean="0"/>
              <a:t>ean</a:t>
            </a:r>
            <a:r>
              <a:rPr lang="sv-SE" sz="800" dirty="0" smtClean="0"/>
              <a:t> is 2140. </a:t>
            </a:r>
            <a:r>
              <a:rPr lang="sv-SE" sz="800" dirty="0" err="1" smtClean="0"/>
              <a:t>Add</a:t>
            </a:r>
            <a:r>
              <a:rPr lang="sv-SE" sz="800" dirty="0" smtClean="0"/>
              <a:t> </a:t>
            </a:r>
            <a:r>
              <a:rPr lang="sv-SE" sz="800" dirty="0" err="1" smtClean="0"/>
              <a:t>labels</a:t>
            </a:r>
            <a:r>
              <a:rPr lang="sv-SE" sz="800" dirty="0" smtClean="0"/>
              <a:t> </a:t>
            </a:r>
            <a:r>
              <a:rPr lang="sv-SE" sz="800" dirty="0" err="1" smtClean="0"/>
              <a:t>with</a:t>
            </a:r>
            <a:r>
              <a:rPr lang="sv-SE" sz="800" dirty="0" smtClean="0"/>
              <a:t> halo</a:t>
            </a:r>
            <a:endParaRPr lang="sv-SE" sz="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29" y="2019299"/>
            <a:ext cx="8968671" cy="45243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6350" y="914400"/>
            <a:ext cx="1447800" cy="24098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8761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>
          <a:xfrm>
            <a:off x="0" y="509578"/>
            <a:ext cx="70712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dirty="0" smtClean="0"/>
              <a:t>3D kostnader och visualisering – visas i </a:t>
            </a:r>
            <a:r>
              <a:rPr lang="sv-SE" b="1" dirty="0" err="1" smtClean="0"/>
              <a:t>ArcScene</a:t>
            </a:r>
            <a:r>
              <a:rPr lang="sv-SE" b="1" dirty="0"/>
              <a:t> </a:t>
            </a:r>
            <a:r>
              <a:rPr lang="sv-SE" b="1" dirty="0" smtClean="0"/>
              <a:t>(del av ArcGIS desktop)</a:t>
            </a:r>
            <a:endParaRPr lang="sv-SE" b="1" dirty="0"/>
          </a:p>
        </p:txBody>
      </p:sp>
      <p:sp>
        <p:nvSpPr>
          <p:cNvPr id="2" name="textruta 1"/>
          <p:cNvSpPr txBox="1"/>
          <p:nvPr/>
        </p:nvSpPr>
        <p:spPr>
          <a:xfrm>
            <a:off x="0" y="6611778"/>
            <a:ext cx="164500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000" dirty="0" smtClean="0"/>
              <a:t>Överdriven höjdskala 1,5ggr</a:t>
            </a:r>
            <a:endParaRPr lang="sv-SE" sz="10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56" r="85192" b="22538"/>
          <a:stretch/>
        </p:blipFill>
        <p:spPr bwMode="auto">
          <a:xfrm>
            <a:off x="28574" y="866774"/>
            <a:ext cx="1616427" cy="34887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948" y="878486"/>
            <a:ext cx="4343402" cy="347700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4610766"/>
            <a:ext cx="7329488" cy="200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7575" y="579945"/>
            <a:ext cx="1980699" cy="503132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8494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202" y="926535"/>
            <a:ext cx="8281921" cy="552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ktangel 4"/>
          <p:cNvSpPr/>
          <p:nvPr/>
        </p:nvSpPr>
        <p:spPr>
          <a:xfrm>
            <a:off x="0" y="509578"/>
            <a:ext cx="24684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dirty="0" smtClean="0"/>
              <a:t>3D detalj (pålar, källare)</a:t>
            </a:r>
            <a:endParaRPr lang="sv-SE" b="1" dirty="0"/>
          </a:p>
        </p:txBody>
      </p:sp>
      <p:sp>
        <p:nvSpPr>
          <p:cNvPr id="11" name="textruta 10"/>
          <p:cNvSpPr txBox="1"/>
          <p:nvPr/>
        </p:nvSpPr>
        <p:spPr>
          <a:xfrm>
            <a:off x="8162856" y="571133"/>
            <a:ext cx="6250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b="1" dirty="0" smtClean="0">
                <a:solidFill>
                  <a:srgbClr val="CC00CC"/>
                </a:solidFill>
              </a:rPr>
              <a:t>Källare</a:t>
            </a:r>
            <a:endParaRPr lang="sv-SE" sz="1200" b="1" dirty="0">
              <a:solidFill>
                <a:srgbClr val="CC00CC"/>
              </a:solidFill>
            </a:endParaRPr>
          </a:p>
        </p:txBody>
      </p:sp>
      <p:cxnSp>
        <p:nvCxnSpPr>
          <p:cNvPr id="10" name="Rak pil 9"/>
          <p:cNvCxnSpPr>
            <a:stCxn id="11" idx="2"/>
          </p:cNvCxnSpPr>
          <p:nvPr/>
        </p:nvCxnSpPr>
        <p:spPr>
          <a:xfrm flipH="1">
            <a:off x="4181475" y="848132"/>
            <a:ext cx="4293903" cy="2952343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ruta 15"/>
          <p:cNvSpPr txBox="1"/>
          <p:nvPr/>
        </p:nvSpPr>
        <p:spPr>
          <a:xfrm>
            <a:off x="2625988" y="571133"/>
            <a:ext cx="11149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b="1" dirty="0" smtClean="0">
                <a:solidFill>
                  <a:srgbClr val="CC00CC"/>
                </a:solidFill>
              </a:rPr>
              <a:t>Fyll byggnader</a:t>
            </a:r>
            <a:endParaRPr lang="sv-SE" sz="1200" b="1" dirty="0">
              <a:solidFill>
                <a:srgbClr val="CC00CC"/>
              </a:solidFill>
            </a:endParaRPr>
          </a:p>
        </p:txBody>
      </p:sp>
      <p:cxnSp>
        <p:nvCxnSpPr>
          <p:cNvPr id="13" name="Rak pil 12"/>
          <p:cNvCxnSpPr>
            <a:stCxn id="16" idx="2"/>
          </p:cNvCxnSpPr>
          <p:nvPr/>
        </p:nvCxnSpPr>
        <p:spPr>
          <a:xfrm flipH="1">
            <a:off x="1190626" y="848132"/>
            <a:ext cx="1992855" cy="2840062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ak pil 14"/>
          <p:cNvCxnSpPr>
            <a:stCxn id="11" idx="2"/>
          </p:cNvCxnSpPr>
          <p:nvPr/>
        </p:nvCxnSpPr>
        <p:spPr>
          <a:xfrm flipH="1">
            <a:off x="7286625" y="848132"/>
            <a:ext cx="1188753" cy="3266668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031" y="5277758"/>
            <a:ext cx="2919515" cy="147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ktangel med rundade hörn 2"/>
          <p:cNvSpPr/>
          <p:nvPr/>
        </p:nvSpPr>
        <p:spPr>
          <a:xfrm>
            <a:off x="923925" y="5895975"/>
            <a:ext cx="952500" cy="157164"/>
          </a:xfrm>
          <a:prstGeom prst="roundRect">
            <a:avLst/>
          </a:prstGeom>
          <a:noFill/>
          <a:ln>
            <a:solidFill>
              <a:srgbClr val="CC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textruta 3"/>
          <p:cNvSpPr txBox="1"/>
          <p:nvPr/>
        </p:nvSpPr>
        <p:spPr>
          <a:xfrm>
            <a:off x="2071823" y="6449854"/>
            <a:ext cx="7297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b="1" dirty="0" smtClean="0">
                <a:solidFill>
                  <a:srgbClr val="CC00CC"/>
                </a:solidFill>
              </a:rPr>
              <a:t>Pållängd</a:t>
            </a:r>
            <a:endParaRPr lang="sv-SE" sz="1200" b="1" dirty="0">
              <a:solidFill>
                <a:srgbClr val="CC00CC"/>
              </a:solidFill>
            </a:endParaRPr>
          </a:p>
        </p:txBody>
      </p:sp>
      <p:cxnSp>
        <p:nvCxnSpPr>
          <p:cNvPr id="8" name="Rak pil 7"/>
          <p:cNvCxnSpPr>
            <a:stCxn id="4" idx="0"/>
          </p:cNvCxnSpPr>
          <p:nvPr/>
        </p:nvCxnSpPr>
        <p:spPr>
          <a:xfrm flipV="1">
            <a:off x="2436699" y="4705350"/>
            <a:ext cx="516051" cy="1744504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0903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3" y="976313"/>
            <a:ext cx="6105525" cy="490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5163" y="719138"/>
            <a:ext cx="1914525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ktangel 11"/>
          <p:cNvSpPr/>
          <p:nvPr/>
        </p:nvSpPr>
        <p:spPr>
          <a:xfrm>
            <a:off x="0" y="509578"/>
            <a:ext cx="707963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dirty="0" smtClean="0"/>
              <a:t>3D detalj (pålar, överytor för olika nivåer) – en av många kombinationer </a:t>
            </a:r>
          </a:p>
          <a:p>
            <a:r>
              <a:rPr lang="sv-SE" b="1" dirty="0" smtClean="0"/>
              <a:t>Som kan visas/studeras i visualiseringen</a:t>
            </a:r>
            <a:endParaRPr lang="sv-SE" b="1" dirty="0"/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2451" y="4324350"/>
            <a:ext cx="4695825" cy="23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Rak pil 2"/>
          <p:cNvCxnSpPr/>
          <p:nvPr/>
        </p:nvCxnSpPr>
        <p:spPr>
          <a:xfrm flipH="1" flipV="1">
            <a:off x="4114800" y="3286125"/>
            <a:ext cx="2595565" cy="1038228"/>
          </a:xfrm>
          <a:prstGeom prst="straightConnector1">
            <a:avLst/>
          </a:prstGeom>
          <a:ln w="190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8981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1304925"/>
            <a:ext cx="7962900" cy="544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ktangel 11"/>
          <p:cNvSpPr/>
          <p:nvPr/>
        </p:nvSpPr>
        <p:spPr>
          <a:xfrm>
            <a:off x="0" y="509578"/>
            <a:ext cx="37245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dirty="0" smtClean="0"/>
              <a:t>3D, endast schakt och fyll byggnader </a:t>
            </a:r>
            <a:endParaRPr lang="sv-SE" b="1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" y="1228725"/>
            <a:ext cx="1695450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0026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/>
          <p:cNvSpPr/>
          <p:nvPr/>
        </p:nvSpPr>
        <p:spPr>
          <a:xfrm>
            <a:off x="0" y="509578"/>
            <a:ext cx="14892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dirty="0" smtClean="0"/>
              <a:t>Kalkylresultat</a:t>
            </a:r>
            <a:endParaRPr lang="sv-SE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2" y="878910"/>
            <a:ext cx="6014939" cy="52075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9" name="Rak pil 8"/>
          <p:cNvCxnSpPr/>
          <p:nvPr/>
        </p:nvCxnSpPr>
        <p:spPr>
          <a:xfrm flipH="1">
            <a:off x="6141145" y="3705491"/>
            <a:ext cx="793055" cy="0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ruta 3"/>
          <p:cNvSpPr txBox="1"/>
          <p:nvPr/>
        </p:nvSpPr>
        <p:spPr>
          <a:xfrm>
            <a:off x="6934201" y="3384017"/>
            <a:ext cx="14763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smtClean="0">
                <a:solidFill>
                  <a:srgbClr val="FF0000"/>
                </a:solidFill>
              </a:rPr>
              <a:t>Total kostnad ca 262 Mkr</a:t>
            </a:r>
            <a:endParaRPr lang="sv-SE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2297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>
          <a:xfrm>
            <a:off x="2823219" y="2759621"/>
            <a:ext cx="325373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4400" dirty="0" smtClean="0"/>
              <a:t>Nyköping</a:t>
            </a:r>
          </a:p>
        </p:txBody>
      </p:sp>
    </p:spTree>
    <p:extLst>
      <p:ext uri="{BB962C8B-B14F-4D97-AF65-F5344CB8AC3E}">
        <p14:creationId xmlns:p14="http://schemas.microsoft.com/office/powerpoint/2010/main" val="12438273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 2"/>
          <p:cNvGrpSpPr/>
          <p:nvPr/>
        </p:nvGrpSpPr>
        <p:grpSpPr>
          <a:xfrm>
            <a:off x="84423" y="481002"/>
            <a:ext cx="8711190" cy="6282373"/>
            <a:chOff x="84423" y="481002"/>
            <a:chExt cx="8711190" cy="6282373"/>
          </a:xfrm>
        </p:grpSpPr>
        <p:sp>
          <p:nvSpPr>
            <p:cNvPr id="6" name="Rektangel 5"/>
            <p:cNvSpPr/>
            <p:nvPr/>
          </p:nvSpPr>
          <p:spPr>
            <a:xfrm>
              <a:off x="84423" y="481002"/>
              <a:ext cx="511088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sz="2000" b="1" dirty="0" smtClean="0"/>
                <a:t>Typkvarter </a:t>
              </a:r>
              <a:r>
                <a:rPr lang="sv-SE" sz="2000" b="1" dirty="0"/>
                <a:t>(m</a:t>
              </a:r>
              <a:r>
                <a:rPr lang="sv-SE" sz="2000" b="1" dirty="0" smtClean="0"/>
                <a:t>oduler) från Nyköpings kommun</a:t>
              </a:r>
              <a:endParaRPr lang="sv-SE" sz="2000" b="1" dirty="0"/>
            </a:p>
          </p:txBody>
        </p:sp>
        <p:sp>
          <p:nvSpPr>
            <p:cNvPr id="11" name="Rektangel 10"/>
            <p:cNvSpPr/>
            <p:nvPr/>
          </p:nvSpPr>
          <p:spPr>
            <a:xfrm>
              <a:off x="498838" y="4516606"/>
              <a:ext cx="6482480" cy="224676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sz="1400" b="1" dirty="0" smtClean="0"/>
                <a:t>För varje typkvarter finns tydlig areell fördelning specificerad. </a:t>
              </a:r>
            </a:p>
            <a:p>
              <a:r>
                <a:rPr lang="sv-SE" sz="1400" b="1" dirty="0" smtClean="0"/>
                <a:t>För </a:t>
              </a:r>
              <a:r>
                <a:rPr lang="sv-SE" sz="1400" b="1" dirty="0"/>
                <a:t>typ1 bostadsbebyggelse, </a:t>
              </a:r>
              <a:r>
                <a:rPr lang="sv-SE" sz="1400" b="1" dirty="0" smtClean="0"/>
                <a:t>stadskvarter, 50x50m är följande arealer definierade: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endParaRPr lang="sv-SE" sz="1400" b="1" dirty="0"/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sv-SE" sz="1400" b="1" dirty="0" smtClean="0"/>
                <a:t>Byggnad				500 m2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sv-SE" sz="1400" b="1" dirty="0" smtClean="0"/>
                <a:t>Grönyta inom kvartersmark		800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sv-SE" sz="1400" b="1" dirty="0" smtClean="0"/>
                <a:t>Hårdgjord ytan inom kvartersmark		800 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sv-SE" sz="1400" b="1" dirty="0" smtClean="0"/>
                <a:t>Gata (hårdgjord)			200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sv-SE" sz="1400" b="1" dirty="0" smtClean="0"/>
                <a:t>Allmän platsmark (grönyta)		200 </a:t>
              </a:r>
            </a:p>
            <a:p>
              <a:pPr lvl="8"/>
              <a:r>
                <a:rPr lang="sv-SE" sz="1400" b="1" dirty="0" smtClean="0"/>
                <a:t>____</a:t>
              </a:r>
            </a:p>
            <a:p>
              <a:r>
                <a:rPr lang="sv-SE" sz="1400" b="1" dirty="0" smtClean="0"/>
                <a:t>SUMMA				2500m2</a:t>
              </a:r>
              <a:endParaRPr lang="sv-SE" sz="1400" b="1" dirty="0"/>
            </a:p>
          </p:txBody>
        </p:sp>
        <p:grpSp>
          <p:nvGrpSpPr>
            <p:cNvPr id="2" name="Grupp 1"/>
            <p:cNvGrpSpPr/>
            <p:nvPr/>
          </p:nvGrpSpPr>
          <p:grpSpPr>
            <a:xfrm>
              <a:off x="333930" y="1472267"/>
              <a:ext cx="2143126" cy="2544992"/>
              <a:chOff x="333930" y="1447679"/>
              <a:chExt cx="2143126" cy="2544992"/>
            </a:xfrm>
          </p:grpSpPr>
          <p:pic>
            <p:nvPicPr>
              <p:cNvPr id="1028" name="Picture 4" descr="Q:\bolind\Uppdrag\_geokalkyl\nyk\typomraden\boxtyp1.pn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3931" y="1925746"/>
                <a:ext cx="2143125" cy="20669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2" name="Rektangel 11"/>
              <p:cNvSpPr/>
              <p:nvPr/>
            </p:nvSpPr>
            <p:spPr>
              <a:xfrm>
                <a:off x="333930" y="1447679"/>
                <a:ext cx="2143125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sz="1400" b="1" dirty="0" smtClean="0"/>
                  <a:t>Typ1, bostadsbebyggelse, stadskvarter</a:t>
                </a:r>
                <a:endParaRPr lang="sv-SE" sz="1400" b="1" dirty="0"/>
              </a:p>
            </p:txBody>
          </p:sp>
        </p:grpSp>
        <p:grpSp>
          <p:nvGrpSpPr>
            <p:cNvPr id="7" name="Grupp 6"/>
            <p:cNvGrpSpPr/>
            <p:nvPr/>
          </p:nvGrpSpPr>
          <p:grpSpPr>
            <a:xfrm>
              <a:off x="3154216" y="1493789"/>
              <a:ext cx="2143125" cy="2523470"/>
              <a:chOff x="3554266" y="967442"/>
              <a:chExt cx="2143125" cy="2523470"/>
            </a:xfrm>
          </p:grpSpPr>
          <p:pic>
            <p:nvPicPr>
              <p:cNvPr id="1029" name="Picture 5" descr="Q:\bolind\Uppdrag\_geokalkyl\nyk\typomraden\boxtyp2.pn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92178" y="1462087"/>
                <a:ext cx="2085975" cy="20288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5" name="Rektangel 14"/>
              <p:cNvSpPr/>
              <p:nvPr/>
            </p:nvSpPr>
            <p:spPr>
              <a:xfrm>
                <a:off x="3554266" y="967442"/>
                <a:ext cx="2143125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sz="1400" b="1" dirty="0" smtClean="0"/>
                  <a:t>Typ2, bostadsbebyggelse, småhus</a:t>
                </a:r>
                <a:endParaRPr lang="sv-SE" sz="1400" b="1" dirty="0"/>
              </a:p>
            </p:txBody>
          </p:sp>
        </p:grpSp>
        <p:grpSp>
          <p:nvGrpSpPr>
            <p:cNvPr id="8" name="Grupp 7"/>
            <p:cNvGrpSpPr/>
            <p:nvPr/>
          </p:nvGrpSpPr>
          <p:grpSpPr>
            <a:xfrm>
              <a:off x="6092601" y="1729888"/>
              <a:ext cx="2152095" cy="2287371"/>
              <a:chOff x="6092601" y="1055904"/>
              <a:chExt cx="2152095" cy="2287371"/>
            </a:xfrm>
          </p:grpSpPr>
          <p:pic>
            <p:nvPicPr>
              <p:cNvPr id="1030" name="Picture 6" descr="Q:\bolind\Uppdrag\_geokalkyl\nyk\typomraden\boxtyp3.png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49196" y="1323975"/>
                <a:ext cx="2095500" cy="20193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6" name="Rektangel 15"/>
              <p:cNvSpPr/>
              <p:nvPr/>
            </p:nvSpPr>
            <p:spPr>
              <a:xfrm>
                <a:off x="6092601" y="1055904"/>
                <a:ext cx="2143125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sz="1400" b="1" dirty="0" smtClean="0"/>
                  <a:t>Typ3, verksamhetsområde</a:t>
                </a:r>
                <a:endParaRPr lang="sv-SE" sz="1400" b="1" dirty="0"/>
              </a:p>
            </p:txBody>
          </p:sp>
        </p:grpSp>
        <p:cxnSp>
          <p:nvCxnSpPr>
            <p:cNvPr id="19" name="Rak pil 18"/>
            <p:cNvCxnSpPr/>
            <p:nvPr/>
          </p:nvCxnSpPr>
          <p:spPr>
            <a:xfrm>
              <a:off x="6149196" y="4198234"/>
              <a:ext cx="2095500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Rak pil 24"/>
            <p:cNvCxnSpPr/>
            <p:nvPr/>
          </p:nvCxnSpPr>
          <p:spPr>
            <a:xfrm>
              <a:off x="8559021" y="2037665"/>
              <a:ext cx="0" cy="1979594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ruta 26"/>
            <p:cNvSpPr txBox="1"/>
            <p:nvPr/>
          </p:nvSpPr>
          <p:spPr>
            <a:xfrm>
              <a:off x="6964350" y="4055359"/>
              <a:ext cx="465192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sv-SE" sz="1200" dirty="0" smtClean="0"/>
                <a:t>50m</a:t>
              </a:r>
              <a:endParaRPr lang="sv-SE" sz="1200" dirty="0"/>
            </a:p>
          </p:txBody>
        </p:sp>
        <p:sp>
          <p:nvSpPr>
            <p:cNvPr id="17" name="textruta 16"/>
            <p:cNvSpPr txBox="1"/>
            <p:nvPr/>
          </p:nvSpPr>
          <p:spPr>
            <a:xfrm>
              <a:off x="8330421" y="2752219"/>
              <a:ext cx="465192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sv-SE" sz="1200" dirty="0" smtClean="0"/>
                <a:t>50m</a:t>
              </a:r>
              <a:endParaRPr lang="sv-SE" sz="1200" dirty="0"/>
            </a:p>
          </p:txBody>
        </p:sp>
      </p:grpSp>
      <p:sp>
        <p:nvSpPr>
          <p:cNvPr id="18" name="textruta 17"/>
          <p:cNvSpPr txBox="1"/>
          <p:nvPr/>
        </p:nvSpPr>
        <p:spPr>
          <a:xfrm>
            <a:off x="7196946" y="5838376"/>
            <a:ext cx="17543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 smtClean="0">
                <a:solidFill>
                  <a:srgbClr val="FF0000"/>
                </a:solidFill>
              </a:rPr>
              <a:t>Dessa moduler finns som </a:t>
            </a:r>
            <a:r>
              <a:rPr lang="sv-SE" sz="1200" dirty="0" err="1" smtClean="0">
                <a:solidFill>
                  <a:srgbClr val="FF0000"/>
                </a:solidFill>
              </a:rPr>
              <a:t>shp</a:t>
            </a:r>
            <a:r>
              <a:rPr lang="sv-SE" sz="1200" dirty="0" smtClean="0">
                <a:solidFill>
                  <a:srgbClr val="FF0000"/>
                </a:solidFill>
              </a:rPr>
              <a:t> i vårt verktyg för allmän användning</a:t>
            </a:r>
            <a:endParaRPr lang="sv-SE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0285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/>
        </p:nvSpPr>
        <p:spPr>
          <a:xfrm>
            <a:off x="84424" y="481002"/>
            <a:ext cx="849760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b="1" dirty="0" smtClean="0"/>
              <a:t>… och skapande av </a:t>
            </a:r>
            <a:r>
              <a:rPr lang="sv-SE" sz="2000" b="1" u="sng" dirty="0" smtClean="0"/>
              <a:t>konsistenta</a:t>
            </a:r>
            <a:r>
              <a:rPr lang="sv-SE" sz="2000" b="1" dirty="0" smtClean="0"/>
              <a:t> GIS-ytor</a:t>
            </a:r>
            <a:r>
              <a:rPr lang="sv-SE" sz="2000" b="1" baseline="30000" dirty="0" smtClean="0"/>
              <a:t>*)</a:t>
            </a:r>
            <a:r>
              <a:rPr lang="sv-SE" sz="2000" b="1" dirty="0" smtClean="0"/>
              <a:t>   </a:t>
            </a:r>
            <a:endParaRPr lang="sv-SE" sz="2000" b="1" dirty="0"/>
          </a:p>
        </p:txBody>
      </p:sp>
      <p:grpSp>
        <p:nvGrpSpPr>
          <p:cNvPr id="4" name="Grupp 3"/>
          <p:cNvGrpSpPr/>
          <p:nvPr/>
        </p:nvGrpSpPr>
        <p:grpSpPr>
          <a:xfrm>
            <a:off x="181170" y="983110"/>
            <a:ext cx="8905680" cy="5357375"/>
            <a:chOff x="181170" y="983110"/>
            <a:chExt cx="8905680" cy="5357375"/>
          </a:xfrm>
        </p:grpSpPr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77200" y="983110"/>
              <a:ext cx="1009650" cy="10477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99055" y="983110"/>
              <a:ext cx="3305838" cy="527567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683102" y="1847382"/>
              <a:ext cx="5357375" cy="362883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2" name="Höger 1"/>
            <p:cNvSpPr/>
            <p:nvPr/>
          </p:nvSpPr>
          <p:spPr>
            <a:xfrm>
              <a:off x="4000499" y="3547498"/>
              <a:ext cx="485775" cy="433952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sp>
        <p:nvSpPr>
          <p:cNvPr id="3" name="textruta 2"/>
          <p:cNvSpPr txBox="1"/>
          <p:nvPr/>
        </p:nvSpPr>
        <p:spPr>
          <a:xfrm>
            <a:off x="181170" y="6340486"/>
            <a:ext cx="607839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 smtClean="0"/>
              <a:t>*) konsistenta = sammanhängande/täckande, icke-överlappande, grönytor och hårdgjorda ytor</a:t>
            </a:r>
            <a:endParaRPr lang="sv-SE" sz="1200" dirty="0"/>
          </a:p>
        </p:txBody>
      </p:sp>
      <p:sp>
        <p:nvSpPr>
          <p:cNvPr id="9" name="textruta 8"/>
          <p:cNvSpPr txBox="1"/>
          <p:nvPr/>
        </p:nvSpPr>
        <p:spPr>
          <a:xfrm>
            <a:off x="0" y="6597581"/>
            <a:ext cx="54387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 smtClean="0">
                <a:solidFill>
                  <a:srgbClr val="FF0000"/>
                </a:solidFill>
              </a:rPr>
              <a:t>Här hade det förstås varit bra med färdiga geometrier, men det här är tidigt skede….</a:t>
            </a:r>
            <a:endParaRPr lang="sv-SE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7501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Bildresultat för skred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4" name="Rektangel 3"/>
          <p:cNvSpPr/>
          <p:nvPr/>
        </p:nvSpPr>
        <p:spPr>
          <a:xfrm>
            <a:off x="-1" y="509885"/>
            <a:ext cx="54864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800" b="1" dirty="0" smtClean="0"/>
              <a:t>Geokalkyl</a:t>
            </a:r>
            <a:endParaRPr lang="sv-SE" sz="2800" dirty="0"/>
          </a:p>
        </p:txBody>
      </p:sp>
      <p:sp>
        <p:nvSpPr>
          <p:cNvPr id="6" name="Rektangel 5"/>
          <p:cNvSpPr/>
          <p:nvPr/>
        </p:nvSpPr>
        <p:spPr>
          <a:xfrm>
            <a:off x="152399" y="1016413"/>
            <a:ext cx="5086351" cy="526297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 dirty="0"/>
              <a:t>Regeringsuppdrag inom ”effektivt markbyggande”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 dirty="0" smtClean="0"/>
              <a:t>Ursprung</a:t>
            </a:r>
            <a:r>
              <a:rPr lang="sv-SE" sz="2400" dirty="0" smtClean="0"/>
              <a:t>: liknande system på </a:t>
            </a:r>
            <a:r>
              <a:rPr lang="sv-SE" sz="2400" dirty="0" smtClean="0"/>
              <a:t>Trafikverket</a:t>
            </a:r>
            <a:r>
              <a:rPr lang="sv-SE" sz="2400" dirty="0"/>
              <a:t>	</a:t>
            </a:r>
            <a:endParaRPr lang="sv-SE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 dirty="0"/>
              <a:t>Geokalkyl </a:t>
            </a:r>
            <a:r>
              <a:rPr lang="sv-SE" sz="2400" dirty="0" smtClean="0"/>
              <a:t>är ett ArcGIS-baserat expertsystem (geotekniker + GIS-operatör) för kostnadsbedömning</a:t>
            </a:r>
            <a:r>
              <a:rPr lang="sv-SE" sz="2400" dirty="0"/>
              <a:t> av grundförstärkning och </a:t>
            </a:r>
            <a:r>
              <a:rPr lang="sv-SE" sz="2400" dirty="0" smtClean="0"/>
              <a:t>schakt/fyll i tidiga kommunala </a:t>
            </a:r>
            <a:r>
              <a:rPr lang="sv-SE" sz="2400" dirty="0" smtClean="0"/>
              <a:t>exploaterings-skeden</a:t>
            </a:r>
            <a:r>
              <a:rPr lang="sv-SE" sz="2400" dirty="0" smtClean="0"/>
              <a:t>. </a:t>
            </a:r>
            <a:r>
              <a:rPr lang="sv-SE" sz="2400" dirty="0"/>
              <a:t>Lämpligt för att jämföra kostnader för </a:t>
            </a:r>
            <a:r>
              <a:rPr lang="sv-SE" sz="2400" u="sng" dirty="0"/>
              <a:t>alternativa</a:t>
            </a:r>
            <a:r>
              <a:rPr lang="sv-SE" sz="2400" dirty="0"/>
              <a:t> placeringar av </a:t>
            </a:r>
            <a:r>
              <a:rPr lang="sv-SE" sz="2400" dirty="0" smtClean="0"/>
              <a:t>byggnader</a:t>
            </a:r>
            <a:endParaRPr lang="sv-SE" sz="2400" dirty="0"/>
          </a:p>
        </p:txBody>
      </p:sp>
      <p:sp>
        <p:nvSpPr>
          <p:cNvPr id="7" name="Rektangel 6"/>
          <p:cNvSpPr/>
          <p:nvPr/>
        </p:nvSpPr>
        <p:spPr>
          <a:xfrm>
            <a:off x="5118889" y="674882"/>
            <a:ext cx="386676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000" dirty="0">
                <a:hlinkClick r:id="rId2"/>
              </a:rPr>
              <a:t>http://www.swedgeo.se/geokalkyl/</a:t>
            </a:r>
            <a:endParaRPr lang="sv-SE" sz="2000" dirty="0"/>
          </a:p>
        </p:txBody>
      </p:sp>
      <p:pic>
        <p:nvPicPr>
          <p:cNvPr id="1028" name="Picture 4" descr="Utdata från Geokalkylsysteme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8889" y="1210284"/>
            <a:ext cx="3920336" cy="189992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258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3" y="947738"/>
            <a:ext cx="7629525" cy="54578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Rektangel 5"/>
          <p:cNvSpPr/>
          <p:nvPr/>
        </p:nvSpPr>
        <p:spPr>
          <a:xfrm>
            <a:off x="84423" y="481002"/>
            <a:ext cx="277428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000" b="1" dirty="0" smtClean="0"/>
              <a:t>2 alternativa placeringar</a:t>
            </a:r>
            <a:endParaRPr lang="sv-SE" sz="2000" b="1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3850" y="947738"/>
            <a:ext cx="1009650" cy="1047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Ellips 2"/>
          <p:cNvSpPr/>
          <p:nvPr/>
        </p:nvSpPr>
        <p:spPr>
          <a:xfrm rot="18979047">
            <a:off x="929141" y="2403510"/>
            <a:ext cx="2657475" cy="416341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0" name="Ellips 19"/>
          <p:cNvSpPr/>
          <p:nvPr/>
        </p:nvSpPr>
        <p:spPr>
          <a:xfrm rot="17836390">
            <a:off x="3805691" y="915256"/>
            <a:ext cx="2657475" cy="416341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pSp>
        <p:nvGrpSpPr>
          <p:cNvPr id="7" name="Grupp 6"/>
          <p:cNvGrpSpPr/>
          <p:nvPr/>
        </p:nvGrpSpPr>
        <p:grpSpPr>
          <a:xfrm>
            <a:off x="725681" y="5821918"/>
            <a:ext cx="1589346" cy="655856"/>
            <a:chOff x="887606" y="5917168"/>
            <a:chExt cx="1589346" cy="655856"/>
          </a:xfrm>
        </p:grpSpPr>
        <p:sp>
          <p:nvSpPr>
            <p:cNvPr id="4" name="textruta 3"/>
            <p:cNvSpPr txBox="1"/>
            <p:nvPr/>
          </p:nvSpPr>
          <p:spPr>
            <a:xfrm>
              <a:off x="887606" y="5917168"/>
              <a:ext cx="1589346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sv-SE" b="1" dirty="0" smtClean="0">
                  <a:solidFill>
                    <a:srgbClr val="FF0000"/>
                  </a:solidFill>
                </a:rPr>
                <a:t>Hemgården SV</a:t>
              </a:r>
              <a:endParaRPr lang="sv-SE" b="1" dirty="0">
                <a:solidFill>
                  <a:srgbClr val="FF0000"/>
                </a:solidFill>
              </a:endParaRPr>
            </a:p>
          </p:txBody>
        </p:sp>
        <p:sp>
          <p:nvSpPr>
            <p:cNvPr id="2" name="textruta 1"/>
            <p:cNvSpPr txBox="1"/>
            <p:nvPr/>
          </p:nvSpPr>
          <p:spPr>
            <a:xfrm>
              <a:off x="894255" y="6296025"/>
              <a:ext cx="1582697" cy="27699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sv-SE" sz="1200" dirty="0" err="1" smtClean="0"/>
                <a:t>Höjdzon</a:t>
              </a:r>
              <a:r>
                <a:rPr lang="sv-SE" sz="1200" dirty="0" smtClean="0"/>
                <a:t>: +5,9 </a:t>
              </a:r>
              <a:r>
                <a:rPr lang="sv-SE" sz="1200" dirty="0" err="1" smtClean="0"/>
                <a:t>m.ö.h</a:t>
              </a:r>
              <a:r>
                <a:rPr lang="sv-SE" sz="1200" dirty="0" smtClean="0"/>
                <a:t>.</a:t>
              </a:r>
              <a:endParaRPr lang="sv-SE" sz="1200" dirty="0"/>
            </a:p>
          </p:txBody>
        </p:sp>
      </p:grpSp>
      <p:grpSp>
        <p:nvGrpSpPr>
          <p:cNvPr id="5" name="Grupp 4"/>
          <p:cNvGrpSpPr/>
          <p:nvPr/>
        </p:nvGrpSpPr>
        <p:grpSpPr>
          <a:xfrm>
            <a:off x="5732873" y="1330782"/>
            <a:ext cx="1654235" cy="646331"/>
            <a:chOff x="4656548" y="1692732"/>
            <a:chExt cx="1654235" cy="646331"/>
          </a:xfrm>
        </p:grpSpPr>
        <p:sp>
          <p:nvSpPr>
            <p:cNvPr id="19" name="textruta 18"/>
            <p:cNvSpPr txBox="1"/>
            <p:nvPr/>
          </p:nvSpPr>
          <p:spPr>
            <a:xfrm>
              <a:off x="4656548" y="1692732"/>
              <a:ext cx="1654235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sv-SE" b="1" dirty="0" smtClean="0">
                  <a:solidFill>
                    <a:srgbClr val="FF0000"/>
                  </a:solidFill>
                </a:rPr>
                <a:t>Hemgården NO</a:t>
              </a:r>
              <a:endParaRPr lang="sv-SE" b="1" dirty="0">
                <a:solidFill>
                  <a:srgbClr val="FF0000"/>
                </a:solidFill>
              </a:endParaRPr>
            </a:p>
          </p:txBody>
        </p:sp>
        <p:sp>
          <p:nvSpPr>
            <p:cNvPr id="11" name="textruta 10"/>
            <p:cNvSpPr txBox="1"/>
            <p:nvPr/>
          </p:nvSpPr>
          <p:spPr>
            <a:xfrm>
              <a:off x="4656548" y="2062064"/>
              <a:ext cx="1654235" cy="27699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sv-SE" sz="1200" dirty="0" err="1" smtClean="0"/>
                <a:t>Höjdzon</a:t>
              </a:r>
              <a:r>
                <a:rPr lang="sv-SE" sz="1200" dirty="0" smtClean="0"/>
                <a:t>: +8,4 </a:t>
              </a:r>
              <a:r>
                <a:rPr lang="sv-SE" sz="1200" dirty="0" err="1" smtClean="0"/>
                <a:t>m.ö.h</a:t>
              </a:r>
              <a:r>
                <a:rPr lang="sv-SE" sz="1200" dirty="0" smtClean="0"/>
                <a:t>.</a:t>
              </a:r>
              <a:endParaRPr lang="sv-SE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3772893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4" y="2331568"/>
            <a:ext cx="2247901" cy="17863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9997" y="548648"/>
            <a:ext cx="2461365" cy="164210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18" name="Grupp 17"/>
          <p:cNvGrpSpPr/>
          <p:nvPr/>
        </p:nvGrpSpPr>
        <p:grpSpPr>
          <a:xfrm>
            <a:off x="0" y="4117943"/>
            <a:ext cx="4057741" cy="2663857"/>
            <a:chOff x="-58452" y="3917118"/>
            <a:chExt cx="4057741" cy="2663857"/>
          </a:xfrm>
        </p:grpSpPr>
        <p:sp>
          <p:nvSpPr>
            <p:cNvPr id="19" name="Rektangel 18"/>
            <p:cNvSpPr/>
            <p:nvPr/>
          </p:nvSpPr>
          <p:spPr>
            <a:xfrm>
              <a:off x="-58452" y="3917118"/>
              <a:ext cx="2644122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sz="1600" b="1" dirty="0" smtClean="0"/>
                <a:t>Bedömd GTK, Hemgården SV</a:t>
              </a:r>
              <a:endParaRPr lang="sv-SE" sz="1600" b="1" dirty="0"/>
            </a:p>
          </p:txBody>
        </p:sp>
        <p:pic>
          <p:nvPicPr>
            <p:cNvPr id="20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798" y="4211250"/>
              <a:ext cx="3962491" cy="23697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</p:grpSp>
      <p:cxnSp>
        <p:nvCxnSpPr>
          <p:cNvPr id="11" name="Rak 10"/>
          <p:cNvCxnSpPr/>
          <p:nvPr/>
        </p:nvCxnSpPr>
        <p:spPr>
          <a:xfrm>
            <a:off x="76200" y="519103"/>
            <a:ext cx="8991600" cy="6262697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upp 11"/>
          <p:cNvGrpSpPr/>
          <p:nvPr/>
        </p:nvGrpSpPr>
        <p:grpSpPr>
          <a:xfrm>
            <a:off x="5021362" y="519103"/>
            <a:ext cx="4046438" cy="2684175"/>
            <a:chOff x="4790984" y="693340"/>
            <a:chExt cx="4046438" cy="2684175"/>
          </a:xfrm>
        </p:grpSpPr>
        <p:sp>
          <p:nvSpPr>
            <p:cNvPr id="8" name="Rektangel 7"/>
            <p:cNvSpPr/>
            <p:nvPr/>
          </p:nvSpPr>
          <p:spPr>
            <a:xfrm>
              <a:off x="4790984" y="693340"/>
              <a:ext cx="2700739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sz="1600" b="1" dirty="0" smtClean="0"/>
                <a:t>Bedömd GTK, Hemgården NO</a:t>
              </a:r>
              <a:endParaRPr lang="sv-SE" sz="1600" b="1" dirty="0"/>
            </a:p>
          </p:txBody>
        </p:sp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6709" y="999528"/>
              <a:ext cx="3960713" cy="237798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</p:grpSp>
      <p:sp>
        <p:nvSpPr>
          <p:cNvPr id="24" name="Rektangel 23"/>
          <p:cNvSpPr/>
          <p:nvPr/>
        </p:nvSpPr>
        <p:spPr>
          <a:xfrm>
            <a:off x="4448175" y="5181438"/>
            <a:ext cx="4533899" cy="83099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sv-SE" sz="1600" b="1" dirty="0" smtClean="0"/>
              <a:t>Viktigt kalkylresultat:</a:t>
            </a:r>
          </a:p>
          <a:p>
            <a:r>
              <a:rPr lang="sv-SE" sz="1600" dirty="0" smtClean="0"/>
              <a:t>Grundförstärkningskostnaderna i Hemgården NO är väsentligt högre (ca dubbelt) mot Hemgården SV</a:t>
            </a:r>
            <a:endParaRPr lang="sv-SE" sz="1600" dirty="0"/>
          </a:p>
        </p:txBody>
      </p:sp>
    </p:spTree>
    <p:extLst>
      <p:ext uri="{BB962C8B-B14F-4D97-AF65-F5344CB8AC3E}">
        <p14:creationId xmlns:p14="http://schemas.microsoft.com/office/powerpoint/2010/main" val="1511540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/>
        </p:nvSpPr>
        <p:spPr>
          <a:xfrm>
            <a:off x="-36512" y="476672"/>
            <a:ext cx="89289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b="1" dirty="0" smtClean="0"/>
              <a:t>3D-visning i webmiljö (med omgivande terräng och omgivande byggnader)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08720"/>
            <a:ext cx="8928992" cy="411518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593" y="3933056"/>
            <a:ext cx="4104456" cy="28436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extruta 4"/>
          <p:cNvSpPr txBox="1"/>
          <p:nvPr/>
        </p:nvSpPr>
        <p:spPr>
          <a:xfrm>
            <a:off x="4705350" y="5139811"/>
            <a:ext cx="4331146" cy="1169551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v-SE" sz="1400" dirty="0" smtClean="0"/>
              <a:t>Vad är poängen med detta (när man kan se och vrida i 3D i </a:t>
            </a:r>
            <a:r>
              <a:rPr lang="sv-SE" sz="1400" dirty="0" err="1" smtClean="0"/>
              <a:t>ArcScene</a:t>
            </a:r>
            <a:r>
              <a:rPr lang="sv-SE" sz="1400" dirty="0" smtClean="0"/>
              <a:t>)?</a:t>
            </a:r>
          </a:p>
          <a:p>
            <a:r>
              <a:rPr lang="sv-SE" sz="1400" dirty="0" smtClean="0"/>
              <a:t>Det är en extern </a:t>
            </a:r>
            <a:r>
              <a:rPr lang="sv-SE" sz="1400" u="sng" dirty="0" smtClean="0"/>
              <a:t>webbapplikation</a:t>
            </a:r>
            <a:r>
              <a:rPr lang="sv-SE" sz="1400" dirty="0" smtClean="0"/>
              <a:t>, vem som helst (som man tillåter förstås) t ex politiker, kan se det på vilken plattform som helst utan att behöva ArcGIS</a:t>
            </a:r>
            <a:r>
              <a:rPr lang="sv-SE" sz="1400" baseline="30000" dirty="0" smtClean="0"/>
              <a:t>*)</a:t>
            </a:r>
          </a:p>
        </p:txBody>
      </p:sp>
      <p:sp>
        <p:nvSpPr>
          <p:cNvPr id="2" name="Rektangel 1"/>
          <p:cNvSpPr/>
          <p:nvPr/>
        </p:nvSpPr>
        <p:spPr>
          <a:xfrm>
            <a:off x="131578" y="1113453"/>
            <a:ext cx="2687822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800" dirty="0">
                <a:hlinkClick r:id="rId4"/>
              </a:rPr>
              <a:t>https://gis.swedgeo.se/geokalkyl/3ws</a:t>
            </a:r>
            <a:r>
              <a:rPr lang="sv-SE" sz="800" dirty="0" smtClean="0">
                <a:hlinkClick r:id="rId4"/>
              </a:rPr>
              <a:t>/</a:t>
            </a:r>
            <a:r>
              <a:rPr lang="sv-SE" sz="800" dirty="0" smtClean="0"/>
              <a:t> </a:t>
            </a:r>
            <a:endParaRPr lang="sv-SE" sz="800" dirty="0"/>
          </a:p>
        </p:txBody>
      </p:sp>
    </p:spTree>
    <p:extLst>
      <p:ext uri="{BB962C8B-B14F-4D97-AF65-F5344CB8AC3E}">
        <p14:creationId xmlns:p14="http://schemas.microsoft.com/office/powerpoint/2010/main" val="12852832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/>
        </p:nvSpPr>
        <p:spPr>
          <a:xfrm>
            <a:off x="0" y="506194"/>
            <a:ext cx="312701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600" dirty="0">
                <a:hlinkClick r:id="rId2"/>
              </a:rPr>
              <a:t>http://www.swedgeo.se/geokalkyl/</a:t>
            </a:r>
            <a:endParaRPr lang="sv-SE" sz="1600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6627" y="542150"/>
            <a:ext cx="5729273" cy="6277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extruta 4"/>
          <p:cNvSpPr txBox="1"/>
          <p:nvPr/>
        </p:nvSpPr>
        <p:spPr>
          <a:xfrm>
            <a:off x="114839" y="1031117"/>
            <a:ext cx="30650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 smtClean="0">
                <a:solidFill>
                  <a:srgbClr val="FF0000"/>
                </a:solidFill>
              </a:rPr>
              <a:t>Finns ca 1 h instruktionsvideor (visa ev. trailer)</a:t>
            </a:r>
            <a:endParaRPr lang="sv-SE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5673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Bildresultat för skred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6" name="Rektangel 5"/>
          <p:cNvSpPr/>
          <p:nvPr/>
        </p:nvSpPr>
        <p:spPr>
          <a:xfrm>
            <a:off x="152400" y="583346"/>
            <a:ext cx="8448677" cy="156966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 dirty="0" smtClean="0"/>
              <a:t>Indata: planområde med </a:t>
            </a:r>
            <a:r>
              <a:rPr lang="sv-SE" sz="2400" b="1" dirty="0" smtClean="0"/>
              <a:t>byggnader, hårdgjorda ytor och grönytor;</a:t>
            </a:r>
            <a:r>
              <a:rPr lang="sv-SE" sz="2400" dirty="0" smtClean="0"/>
              <a:t> </a:t>
            </a:r>
            <a:r>
              <a:rPr lang="sv-SE" sz="2400" b="1" dirty="0" smtClean="0"/>
              <a:t>höjddata; jordartskartan </a:t>
            </a:r>
            <a:r>
              <a:rPr lang="sv-SE" sz="2400" dirty="0" smtClean="0"/>
              <a:t>som utgångspunkt för s.k. GTK Geotekniska Terrängsklasser (jordlagerföljder med vissa bärighetsegenskaper) </a:t>
            </a:r>
          </a:p>
        </p:txBody>
      </p:sp>
      <p:sp>
        <p:nvSpPr>
          <p:cNvPr id="3" name="Rektangel 2"/>
          <p:cNvSpPr/>
          <p:nvPr/>
        </p:nvSpPr>
        <p:spPr>
          <a:xfrm>
            <a:off x="304800" y="2153006"/>
            <a:ext cx="4572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 dirty="0" smtClean="0"/>
              <a:t>Jönköping </a:t>
            </a:r>
            <a:r>
              <a:rPr lang="sv-SE" sz="2400" dirty="0"/>
              <a:t>Skeppsbron, ”färdig detaljplan”, innehåller även förorenad </a:t>
            </a:r>
            <a:r>
              <a:rPr lang="sv-SE" sz="2400" dirty="0" smtClean="0"/>
              <a:t>mark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 dirty="0" smtClean="0"/>
              <a:t>Nyköping</a:t>
            </a:r>
            <a:r>
              <a:rPr lang="sv-SE" sz="2400" dirty="0"/>
              <a:t>, kvartersmoduler för bostadsbebyggelse” och ”verksamhetsområde”</a:t>
            </a:r>
          </a:p>
        </p:txBody>
      </p:sp>
      <p:grpSp>
        <p:nvGrpSpPr>
          <p:cNvPr id="9" name="Grupp 8"/>
          <p:cNvGrpSpPr>
            <a:grpSpLocks noChangeAspect="1"/>
          </p:cNvGrpSpPr>
          <p:nvPr/>
        </p:nvGrpSpPr>
        <p:grpSpPr>
          <a:xfrm>
            <a:off x="4742258" y="2159780"/>
            <a:ext cx="2152893" cy="2355934"/>
            <a:chOff x="3933583" y="1119483"/>
            <a:chExt cx="4953241" cy="5420385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182"/>
            <a:stretch/>
          </p:blipFill>
          <p:spPr bwMode="auto">
            <a:xfrm>
              <a:off x="3933583" y="1119483"/>
              <a:ext cx="4953241" cy="542038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11" name="textruta 10"/>
            <p:cNvSpPr txBox="1"/>
            <p:nvPr/>
          </p:nvSpPr>
          <p:spPr>
            <a:xfrm>
              <a:off x="5048250" y="5786824"/>
              <a:ext cx="73930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1200" dirty="0" smtClean="0">
                  <a:solidFill>
                    <a:srgbClr val="FF0000"/>
                  </a:solidFill>
                </a:rPr>
                <a:t>0,25 km</a:t>
              </a:r>
              <a:r>
                <a:rPr lang="sv-SE" sz="1200" baseline="30000" dirty="0" smtClean="0">
                  <a:solidFill>
                    <a:srgbClr val="FF0000"/>
                  </a:solidFill>
                </a:rPr>
                <a:t>2</a:t>
              </a:r>
              <a:endParaRPr lang="sv-SE" sz="1200" baseline="30000" dirty="0">
                <a:solidFill>
                  <a:srgbClr val="FF0000"/>
                </a:solidFill>
              </a:endParaRPr>
            </a:p>
          </p:txBody>
        </p:sp>
      </p:grpSp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103"/>
          <a:stretch/>
        </p:blipFill>
        <p:spPr bwMode="auto">
          <a:xfrm>
            <a:off x="4732732" y="4712539"/>
            <a:ext cx="2152893" cy="1968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4" name="textruta 13"/>
          <p:cNvSpPr txBox="1"/>
          <p:nvPr/>
        </p:nvSpPr>
        <p:spPr>
          <a:xfrm>
            <a:off x="5832997" y="4822749"/>
            <a:ext cx="368321" cy="1330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 smtClean="0">
                <a:solidFill>
                  <a:srgbClr val="F907A8"/>
                </a:solidFill>
              </a:rPr>
              <a:t>0,06 km2</a:t>
            </a:r>
            <a:endParaRPr lang="sv-SE" sz="1200" dirty="0">
              <a:solidFill>
                <a:srgbClr val="F907A8"/>
              </a:solidFill>
            </a:endParaRPr>
          </a:p>
        </p:txBody>
      </p:sp>
      <p:sp>
        <p:nvSpPr>
          <p:cNvPr id="15" name="textruta 14"/>
          <p:cNvSpPr txBox="1"/>
          <p:nvPr/>
        </p:nvSpPr>
        <p:spPr>
          <a:xfrm>
            <a:off x="5173961" y="5280041"/>
            <a:ext cx="330580" cy="1330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 smtClean="0">
                <a:solidFill>
                  <a:srgbClr val="F907A8"/>
                </a:solidFill>
              </a:rPr>
              <a:t>0,5 km2</a:t>
            </a:r>
            <a:endParaRPr lang="sv-SE" sz="1200" dirty="0">
              <a:solidFill>
                <a:srgbClr val="F907A8"/>
              </a:solidFill>
            </a:endParaRPr>
          </a:p>
        </p:txBody>
      </p:sp>
      <p:sp>
        <p:nvSpPr>
          <p:cNvPr id="16" name="textruta 15"/>
          <p:cNvSpPr txBox="1"/>
          <p:nvPr/>
        </p:nvSpPr>
        <p:spPr>
          <a:xfrm>
            <a:off x="6052676" y="5902464"/>
            <a:ext cx="330580" cy="1330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 smtClean="0">
                <a:solidFill>
                  <a:srgbClr val="F907A8"/>
                </a:solidFill>
              </a:rPr>
              <a:t>0,5 km2</a:t>
            </a:r>
            <a:endParaRPr lang="sv-SE" sz="1200" dirty="0">
              <a:solidFill>
                <a:srgbClr val="F907A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2453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" y="865276"/>
            <a:ext cx="7663566" cy="573554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Rektangel 2"/>
          <p:cNvSpPr/>
          <p:nvPr/>
        </p:nvSpPr>
        <p:spPr>
          <a:xfrm>
            <a:off x="0" y="495944"/>
            <a:ext cx="23675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dirty="0" smtClean="0"/>
              <a:t>Höjddata och jordarter</a:t>
            </a:r>
            <a:endParaRPr lang="sv-SE" b="1" dirty="0"/>
          </a:p>
        </p:txBody>
      </p:sp>
      <p:sp>
        <p:nvSpPr>
          <p:cNvPr id="5" name="Rektangel 4"/>
          <p:cNvSpPr/>
          <p:nvPr/>
        </p:nvSpPr>
        <p:spPr>
          <a:xfrm>
            <a:off x="1924050" y="4819650"/>
            <a:ext cx="2136332" cy="352425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textruta 5"/>
          <p:cNvSpPr txBox="1"/>
          <p:nvPr/>
        </p:nvSpPr>
        <p:spPr>
          <a:xfrm>
            <a:off x="7987415" y="2706493"/>
            <a:ext cx="110896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smtClean="0">
                <a:solidFill>
                  <a:srgbClr val="FF0000"/>
                </a:solidFill>
              </a:rPr>
              <a:t>LM NH-data direkt in i </a:t>
            </a:r>
            <a:r>
              <a:rPr lang="sv-SE" b="1" dirty="0" err="1" smtClean="0">
                <a:solidFill>
                  <a:srgbClr val="FF0000"/>
                </a:solidFill>
              </a:rPr>
              <a:t>ArcMap</a:t>
            </a:r>
            <a:r>
              <a:rPr lang="sv-SE" b="1" dirty="0" smtClean="0">
                <a:solidFill>
                  <a:srgbClr val="FF0000"/>
                </a:solidFill>
              </a:rPr>
              <a:t> via WCS!</a:t>
            </a:r>
            <a:endParaRPr lang="sv-SE" b="1" dirty="0">
              <a:solidFill>
                <a:srgbClr val="FF0000"/>
              </a:solidFill>
            </a:endParaRPr>
          </a:p>
        </p:txBody>
      </p:sp>
      <p:cxnSp>
        <p:nvCxnSpPr>
          <p:cNvPr id="15" name="Vinklad  14"/>
          <p:cNvCxnSpPr>
            <a:stCxn id="6" idx="2"/>
            <a:endCxn id="5" idx="3"/>
          </p:cNvCxnSpPr>
          <p:nvPr/>
        </p:nvCxnSpPr>
        <p:spPr>
          <a:xfrm rot="5400000">
            <a:off x="5895118" y="2349085"/>
            <a:ext cx="812042" cy="4481514"/>
          </a:xfrm>
          <a:prstGeom prst="bentConnector2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5672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>
          <a:xfrm>
            <a:off x="0" y="495944"/>
            <a:ext cx="35087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dirty="0"/>
              <a:t>U</a:t>
            </a:r>
            <a:r>
              <a:rPr lang="sv-SE" b="1" dirty="0" smtClean="0"/>
              <a:t>nderlag från </a:t>
            </a:r>
            <a:r>
              <a:rPr lang="sv-SE" b="1" dirty="0" smtClean="0"/>
              <a:t>Jönköpings kommun</a:t>
            </a:r>
            <a:endParaRPr lang="sv-SE" b="1" dirty="0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6124" y="912900"/>
            <a:ext cx="1807875" cy="3131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4" y="912900"/>
            <a:ext cx="7155628" cy="33923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extruta 1"/>
          <p:cNvSpPr txBox="1"/>
          <p:nvPr/>
        </p:nvSpPr>
        <p:spPr>
          <a:xfrm>
            <a:off x="1949235" y="1257300"/>
            <a:ext cx="1056700" cy="246221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sv-SE" sz="1000" dirty="0" smtClean="0"/>
              <a:t>Ca +90 (RH2000)</a:t>
            </a:r>
            <a:endParaRPr lang="sv-SE" sz="1000" dirty="0"/>
          </a:p>
        </p:txBody>
      </p:sp>
      <p:cxnSp>
        <p:nvCxnSpPr>
          <p:cNvPr id="4" name="Rak pil 3"/>
          <p:cNvCxnSpPr/>
          <p:nvPr/>
        </p:nvCxnSpPr>
        <p:spPr>
          <a:xfrm>
            <a:off x="3005935" y="1380410"/>
            <a:ext cx="823115" cy="476965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6" y="4050255"/>
            <a:ext cx="3859097" cy="273708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1638" y="4480934"/>
            <a:ext cx="4404463" cy="169126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2" name="textruta 11"/>
          <p:cNvSpPr txBox="1"/>
          <p:nvPr/>
        </p:nvSpPr>
        <p:spPr>
          <a:xfrm>
            <a:off x="6600825" y="5071730"/>
            <a:ext cx="2447926" cy="1569660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v-SE" sz="1200" dirty="0" smtClean="0"/>
              <a:t>Plant område, grundläggningsnivå </a:t>
            </a:r>
          </a:p>
          <a:p>
            <a:r>
              <a:rPr lang="sv-SE" sz="1200" dirty="0" smtClean="0"/>
              <a:t>(höjd </a:t>
            </a:r>
            <a:r>
              <a:rPr lang="sv-SE" sz="1200" dirty="0" err="1" smtClean="0"/>
              <a:t>u.k</a:t>
            </a:r>
            <a:r>
              <a:rPr lang="sv-SE" sz="1200" dirty="0" smtClean="0"/>
              <a:t>. bottenplatta) +92</a:t>
            </a:r>
          </a:p>
          <a:p>
            <a:endParaRPr lang="sv-SE" sz="1200" dirty="0" smtClean="0"/>
          </a:p>
          <a:p>
            <a:r>
              <a:rPr lang="sv-SE" sz="1200" dirty="0" smtClean="0"/>
              <a:t>Enstaka källare</a:t>
            </a:r>
          </a:p>
          <a:p>
            <a:endParaRPr lang="sv-SE" sz="1200" dirty="0" smtClean="0"/>
          </a:p>
          <a:p>
            <a:r>
              <a:rPr lang="sv-SE" sz="1200" dirty="0" smtClean="0"/>
              <a:t>Notera exkludering av befintlig byggnad (som alltså skall behålla och ej ingår i geokalkylen) </a:t>
            </a:r>
            <a:endParaRPr lang="sv-SE" sz="1200" dirty="0"/>
          </a:p>
        </p:txBody>
      </p:sp>
    </p:spTree>
    <p:extLst>
      <p:ext uri="{BB962C8B-B14F-4D97-AF65-F5344CB8AC3E}">
        <p14:creationId xmlns:p14="http://schemas.microsoft.com/office/powerpoint/2010/main" val="128617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74" y="1151156"/>
            <a:ext cx="9028797" cy="423999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Rektangel 4"/>
          <p:cNvSpPr/>
          <p:nvPr/>
        </p:nvSpPr>
        <p:spPr>
          <a:xfrm>
            <a:off x="0" y="504825"/>
            <a:ext cx="90582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b="1" dirty="0" smtClean="0"/>
              <a:t>Bedömda GTK </a:t>
            </a:r>
          </a:p>
          <a:p>
            <a:r>
              <a:rPr lang="sv-SE" dirty="0" smtClean="0"/>
              <a:t>(geotekniker har bedömt GTK utifrån underlag såsom geotekniska borrningar mm)</a:t>
            </a:r>
            <a:endParaRPr lang="sv-SE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6023" y="1314449"/>
            <a:ext cx="1964002" cy="27193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6023" y="4239146"/>
            <a:ext cx="5791200" cy="24636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7160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" y="2745745"/>
            <a:ext cx="4410821" cy="207390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900" y="581024"/>
            <a:ext cx="4294284" cy="209404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" y="581024"/>
            <a:ext cx="4333875" cy="208195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extruta 1"/>
          <p:cNvSpPr txBox="1"/>
          <p:nvPr/>
        </p:nvSpPr>
        <p:spPr>
          <a:xfrm>
            <a:off x="1752600" y="647700"/>
            <a:ext cx="1215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Jordlager1 </a:t>
            </a:r>
            <a:endParaRPr lang="sv-SE" dirty="0"/>
          </a:p>
        </p:txBody>
      </p:sp>
      <p:sp>
        <p:nvSpPr>
          <p:cNvPr id="5" name="textruta 4"/>
          <p:cNvSpPr txBox="1"/>
          <p:nvPr/>
        </p:nvSpPr>
        <p:spPr>
          <a:xfrm>
            <a:off x="6270370" y="647700"/>
            <a:ext cx="1215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Jordlager2 </a:t>
            </a:r>
            <a:endParaRPr lang="sv-SE" dirty="0"/>
          </a:p>
        </p:txBody>
      </p:sp>
      <p:sp>
        <p:nvSpPr>
          <p:cNvPr id="8" name="textruta 7"/>
          <p:cNvSpPr txBox="1"/>
          <p:nvPr/>
        </p:nvSpPr>
        <p:spPr>
          <a:xfrm>
            <a:off x="1071371" y="2910959"/>
            <a:ext cx="1162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Jordlager3</a:t>
            </a:r>
            <a:endParaRPr lang="sv-SE" dirty="0"/>
          </a:p>
        </p:txBody>
      </p:sp>
      <p:grpSp>
        <p:nvGrpSpPr>
          <p:cNvPr id="3" name="Grupp 2"/>
          <p:cNvGrpSpPr/>
          <p:nvPr/>
        </p:nvGrpSpPr>
        <p:grpSpPr>
          <a:xfrm>
            <a:off x="4543425" y="2752724"/>
            <a:ext cx="4495799" cy="3552825"/>
            <a:chOff x="4524064" y="3095625"/>
            <a:chExt cx="4521951" cy="3543300"/>
          </a:xfrm>
        </p:grpSpPr>
        <p:pic>
          <p:nvPicPr>
            <p:cNvPr id="3078" name="Picture 6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793"/>
            <a:stretch/>
          </p:blipFill>
          <p:spPr bwMode="auto">
            <a:xfrm>
              <a:off x="6029325" y="3095625"/>
              <a:ext cx="3016690" cy="35433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11" name="Picture 6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0589"/>
            <a:stretch/>
          </p:blipFill>
          <p:spPr bwMode="auto">
            <a:xfrm>
              <a:off x="4524064" y="3095625"/>
              <a:ext cx="1524311" cy="35433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21168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076450"/>
            <a:ext cx="8905875" cy="412519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Rektangel 2"/>
          <p:cNvSpPr/>
          <p:nvPr/>
        </p:nvSpPr>
        <p:spPr>
          <a:xfrm>
            <a:off x="-10827" y="481002"/>
            <a:ext cx="22895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dirty="0" smtClean="0"/>
              <a:t>Förstärkningsmetoder</a:t>
            </a:r>
            <a:endParaRPr lang="sv-SE" b="1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8711" y="681037"/>
            <a:ext cx="1952625" cy="2600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0824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2208</TotalTime>
  <Words>488</Words>
  <Application>Microsoft Office PowerPoint</Application>
  <PresentationFormat>Bildspel på skärmen (4:3)</PresentationFormat>
  <Paragraphs>89</Paragraphs>
  <Slides>22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22</vt:i4>
      </vt:variant>
    </vt:vector>
  </HeadingPairs>
  <TitlesOfParts>
    <vt:vector size="23" baseType="lpstr">
      <vt:lpstr>Office-tema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>Statens Geotekniska Institut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Mats Öberg</dc:creator>
  <cp:lastModifiedBy>Mats Öberg</cp:lastModifiedBy>
  <cp:revision>331</cp:revision>
  <cp:lastPrinted>2016-11-18T09:23:18Z</cp:lastPrinted>
  <dcterms:created xsi:type="dcterms:W3CDTF">2013-06-26T10:22:31Z</dcterms:created>
  <dcterms:modified xsi:type="dcterms:W3CDTF">2017-02-04T12:57:05Z</dcterms:modified>
</cp:coreProperties>
</file>