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10" r:id="rId2"/>
    <p:sldId id="401" r:id="rId3"/>
    <p:sldId id="331" r:id="rId4"/>
    <p:sldId id="379" r:id="rId5"/>
    <p:sldId id="386" r:id="rId6"/>
    <p:sldId id="383" r:id="rId7"/>
    <p:sldId id="382" r:id="rId8"/>
    <p:sldId id="384" r:id="rId9"/>
    <p:sldId id="402" r:id="rId10"/>
    <p:sldId id="381" r:id="rId11"/>
    <p:sldId id="388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85" r:id="rId20"/>
    <p:sldId id="400" r:id="rId21"/>
    <p:sldId id="367" r:id="rId22"/>
    <p:sldId id="370" r:id="rId23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4660"/>
  </p:normalViewPr>
  <p:slideViewPr>
    <p:cSldViewPr snapToGrid="0">
      <p:cViewPr>
        <p:scale>
          <a:sx n="100" d="100"/>
          <a:sy n="100" d="100"/>
        </p:scale>
        <p:origin x="-132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711" tIns="45856" rIns="91711" bIns="45856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711" tIns="45856" rIns="91711" bIns="45856" rtlCol="0"/>
          <a:lstStyle>
            <a:lvl1pPr algn="r">
              <a:defRPr sz="1200" smtClean="0"/>
            </a:lvl1pPr>
          </a:lstStyle>
          <a:p>
            <a:pPr>
              <a:defRPr/>
            </a:pPr>
            <a:fld id="{EE46EEFD-092C-4E95-8383-BC8EB55B2714}" type="datetimeFigureOut">
              <a:rPr lang="sv-SE"/>
              <a:pPr>
                <a:defRPr/>
              </a:pPr>
              <a:t>2016-12-05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711" tIns="45856" rIns="91711" bIns="4585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711" tIns="45856" rIns="91711" bIns="4585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02AA737-458D-4D68-88E5-DA6CDCD1E0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039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09" tIns="45654" rIns="91309" bIns="456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09" tIns="45654" rIns="91309" bIns="456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7187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09" tIns="45654" rIns="91309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09" tIns="45654" rIns="91309" bIns="456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09" tIns="45654" rIns="91309" bIns="456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9CDD6E-9083-4084-8D48-B74EA774D8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7488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CDD6E-9083-4084-8D48-B74EA774D817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619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4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pic>
        <p:nvPicPr>
          <p:cNvPr id="1028" name="Picture 22" descr="förslag sid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237288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6" y="764704"/>
            <a:ext cx="8028384" cy="50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840437" y="2676525"/>
            <a:ext cx="5962650" cy="10096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v-SE" sz="2400" dirty="0" smtClean="0"/>
              <a:t>R</a:t>
            </a:r>
            <a:r>
              <a:rPr lang="sv-SE" sz="2400" dirty="0" smtClean="0"/>
              <a:t>edovisning av regeringsuppdrag</a:t>
            </a:r>
            <a:br>
              <a:rPr lang="sv-SE" sz="2400" dirty="0" smtClean="0"/>
            </a:br>
            <a:r>
              <a:rPr lang="sv-SE" sz="2400" dirty="0" smtClean="0"/>
              <a:t>7 </a:t>
            </a:r>
            <a:r>
              <a:rPr lang="sv-SE" sz="2400" dirty="0" smtClean="0"/>
              <a:t>december 2016, </a:t>
            </a:r>
            <a:r>
              <a:rPr lang="sv-SE" sz="2400" dirty="0" smtClean="0"/>
              <a:t>Näringsdepartementet</a:t>
            </a:r>
            <a:endParaRPr lang="sv-SE" sz="2400" dirty="0" smtClean="0"/>
          </a:p>
        </p:txBody>
      </p:sp>
      <p:sp>
        <p:nvSpPr>
          <p:cNvPr id="3" name="Rektangel 2"/>
          <p:cNvSpPr/>
          <p:nvPr/>
        </p:nvSpPr>
        <p:spPr>
          <a:xfrm>
            <a:off x="1728609" y="496957"/>
            <a:ext cx="618630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sv-SE" sz="3600" dirty="0" smtClean="0">
                <a:solidFill>
                  <a:schemeClr val="accent6"/>
                </a:solidFill>
              </a:rPr>
              <a:t>Geokalkyl – utbildningspaket </a:t>
            </a:r>
          </a:p>
          <a:p>
            <a:pPr algn="ctr"/>
            <a:r>
              <a:rPr lang="sv-SE" sz="3600" dirty="0" smtClean="0">
                <a:solidFill>
                  <a:schemeClr val="accent6"/>
                </a:solidFill>
              </a:rPr>
              <a:t>och implementering</a:t>
            </a:r>
            <a:endParaRPr lang="sv-SE" sz="36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Geoteknisk tolkning</a:t>
            </a:r>
            <a:endParaRPr lang="sv-S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2" y="2305051"/>
            <a:ext cx="8406867" cy="357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69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4" y="1895476"/>
            <a:ext cx="8955621" cy="4205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4825"/>
            <a:ext cx="9058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 smtClean="0">
                <a:solidFill>
                  <a:schemeClr val="accent6"/>
                </a:solidFill>
              </a:rPr>
              <a:t>Kalkylunderlag – GTK -klasser</a:t>
            </a:r>
            <a:endParaRPr lang="sv-SE" sz="24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0" y="2019300"/>
            <a:ext cx="8930528" cy="420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4419600" y="1347778"/>
            <a:ext cx="3265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schemeClr val="accent6"/>
                </a:solidFill>
              </a:rPr>
              <a:t>2D kostnader sek/m2</a:t>
            </a:r>
            <a:endParaRPr lang="sv-SE" sz="2400" b="1" dirty="0">
              <a:solidFill>
                <a:schemeClr val="accent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 r="85192" b="22538"/>
          <a:stretch/>
        </p:blipFill>
        <p:spPr bwMode="auto">
          <a:xfrm>
            <a:off x="2076608" y="150135"/>
            <a:ext cx="1680360" cy="373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5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99154" y="351254"/>
            <a:ext cx="54890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solidFill>
                  <a:schemeClr val="accent6"/>
                </a:solidFill>
              </a:rPr>
              <a:t>2D kostnader sek/m2, </a:t>
            </a:r>
            <a:r>
              <a:rPr lang="sv-SE" sz="2400" dirty="0" smtClean="0">
                <a:solidFill>
                  <a:schemeClr val="accent6"/>
                </a:solidFill>
              </a:rPr>
              <a:t>alternativ skala, </a:t>
            </a:r>
          </a:p>
          <a:p>
            <a:r>
              <a:rPr lang="sv-SE" sz="2400" dirty="0" smtClean="0">
                <a:solidFill>
                  <a:schemeClr val="accent6"/>
                </a:solidFill>
              </a:rPr>
              <a:t>endast byggnader</a:t>
            </a:r>
            <a:endParaRPr lang="sv-SE" sz="2400" dirty="0">
              <a:solidFill>
                <a:schemeClr val="accent6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0" y="6629400"/>
            <a:ext cx="54441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Tekn </a:t>
            </a:r>
            <a:r>
              <a:rPr lang="sv-SE" sz="800" dirty="0" err="1" smtClean="0"/>
              <a:t>anm</a:t>
            </a:r>
            <a:r>
              <a:rPr lang="sv-SE" sz="800" dirty="0" smtClean="0"/>
              <a:t>, 13 </a:t>
            </a:r>
            <a:r>
              <a:rPr lang="sv-SE" sz="800" dirty="0" err="1" smtClean="0"/>
              <a:t>classes</a:t>
            </a:r>
            <a:r>
              <a:rPr lang="sv-SE" sz="800" dirty="0" smtClean="0"/>
              <a:t>, </a:t>
            </a:r>
            <a:r>
              <a:rPr lang="sv-SE" sz="800" dirty="0" err="1" smtClean="0"/>
              <a:t>equal</a:t>
            </a:r>
            <a:r>
              <a:rPr lang="sv-SE" sz="800" dirty="0" smtClean="0"/>
              <a:t> interval, </a:t>
            </a:r>
            <a:r>
              <a:rPr lang="sv-SE" sz="800" dirty="0" err="1" smtClean="0"/>
              <a:t>then</a:t>
            </a:r>
            <a:r>
              <a:rPr lang="sv-SE" sz="800" dirty="0" smtClean="0"/>
              <a:t> </a:t>
            </a:r>
            <a:r>
              <a:rPr lang="sv-SE" sz="800" dirty="0" err="1" smtClean="0"/>
              <a:t>edit</a:t>
            </a:r>
            <a:r>
              <a:rPr lang="sv-SE" sz="800" dirty="0" smtClean="0"/>
              <a:t> Break </a:t>
            </a:r>
            <a:r>
              <a:rPr lang="sv-SE" sz="800" dirty="0" err="1" smtClean="0"/>
              <a:t>Value</a:t>
            </a:r>
            <a:r>
              <a:rPr lang="sv-SE" sz="800" dirty="0" smtClean="0"/>
              <a:t> . Edit </a:t>
            </a:r>
            <a:r>
              <a:rPr lang="sv-SE" sz="800" dirty="0" err="1" smtClean="0"/>
              <a:t>top</a:t>
            </a:r>
            <a:r>
              <a:rPr lang="sv-SE" sz="800" dirty="0" smtClean="0"/>
              <a:t> 3 colors.  Max is 3833, </a:t>
            </a:r>
            <a:r>
              <a:rPr lang="sv-SE" sz="800" dirty="0" err="1"/>
              <a:t>M</a:t>
            </a:r>
            <a:r>
              <a:rPr lang="sv-SE" sz="800" dirty="0" err="1" smtClean="0"/>
              <a:t>ean</a:t>
            </a:r>
            <a:r>
              <a:rPr lang="sv-SE" sz="800" dirty="0" smtClean="0"/>
              <a:t> is 2140. </a:t>
            </a:r>
            <a:r>
              <a:rPr lang="sv-SE" sz="800" dirty="0" err="1" smtClean="0"/>
              <a:t>Add</a:t>
            </a:r>
            <a:r>
              <a:rPr lang="sv-SE" sz="800" dirty="0" smtClean="0"/>
              <a:t> </a:t>
            </a:r>
            <a:r>
              <a:rPr lang="sv-SE" sz="800" dirty="0" err="1" smtClean="0"/>
              <a:t>labels</a:t>
            </a:r>
            <a:r>
              <a:rPr lang="sv-SE" sz="800" dirty="0" smtClean="0"/>
              <a:t> </a:t>
            </a:r>
            <a:r>
              <a:rPr lang="sv-SE" sz="800" dirty="0" err="1" smtClean="0"/>
              <a:t>with</a:t>
            </a:r>
            <a:r>
              <a:rPr lang="sv-SE" sz="800" dirty="0" smtClean="0"/>
              <a:t> halo</a:t>
            </a:r>
            <a:endParaRPr lang="sv-SE" sz="800" dirty="0"/>
          </a:p>
        </p:txBody>
      </p:sp>
      <p:grpSp>
        <p:nvGrpSpPr>
          <p:cNvPr id="3" name="Grupp 2"/>
          <p:cNvGrpSpPr/>
          <p:nvPr/>
        </p:nvGrpSpPr>
        <p:grpSpPr>
          <a:xfrm>
            <a:off x="175329" y="766752"/>
            <a:ext cx="8968671" cy="5162549"/>
            <a:chOff x="61029" y="1381125"/>
            <a:chExt cx="8968671" cy="516254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29" y="2019299"/>
              <a:ext cx="8968671" cy="4524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942" y="1381125"/>
              <a:ext cx="1447800" cy="2409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08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ak pil 9"/>
          <p:cNvCxnSpPr/>
          <p:nvPr/>
        </p:nvCxnSpPr>
        <p:spPr>
          <a:xfrm flipH="1">
            <a:off x="4946357" y="846248"/>
            <a:ext cx="3571551" cy="231469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>
          <a:xfrm flipH="1">
            <a:off x="1190627" y="1007331"/>
            <a:ext cx="2620942" cy="265539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/>
          <p:nvPr/>
        </p:nvCxnSpPr>
        <p:spPr>
          <a:xfrm flipH="1">
            <a:off x="8051507" y="846248"/>
            <a:ext cx="466401" cy="262901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 1"/>
          <p:cNvGrpSpPr/>
          <p:nvPr/>
        </p:nvGrpSpPr>
        <p:grpSpPr>
          <a:xfrm>
            <a:off x="704850" y="393262"/>
            <a:ext cx="7774380" cy="5719522"/>
            <a:chOff x="-60031" y="340300"/>
            <a:chExt cx="8493154" cy="641202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02" y="926535"/>
              <a:ext cx="8281921" cy="552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ktangel 4"/>
            <p:cNvSpPr/>
            <p:nvPr/>
          </p:nvSpPr>
          <p:spPr>
            <a:xfrm>
              <a:off x="285750" y="340300"/>
              <a:ext cx="45695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dirty="0" smtClean="0">
                  <a:solidFill>
                    <a:schemeClr val="accent6"/>
                  </a:solidFill>
                </a:rPr>
                <a:t>3D detalj (pålar, </a:t>
              </a:r>
              <a:r>
                <a:rPr lang="sv-SE" sz="2400" dirty="0" smtClean="0">
                  <a:solidFill>
                    <a:schemeClr val="accent6"/>
                  </a:solidFill>
                </a:rPr>
                <a:t>källare, fyllning)</a:t>
              </a:r>
              <a:endParaRPr lang="sv-SE" sz="2400" dirty="0">
                <a:solidFill>
                  <a:schemeClr val="accent6"/>
                </a:solidFill>
              </a:endParaRPr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031" y="5277758"/>
              <a:ext cx="2919515" cy="147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ktangel med rundade hörn 2"/>
          <p:cNvSpPr/>
          <p:nvPr/>
        </p:nvSpPr>
        <p:spPr>
          <a:xfrm>
            <a:off x="1564818" y="5553075"/>
            <a:ext cx="952500" cy="15716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3687988" y="4335810"/>
            <a:ext cx="381771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Pålarnas längd och antal redovisas korrekt – men inte pålarnas placering</a:t>
            </a:r>
            <a:endParaRPr lang="sv-SE" dirty="0"/>
          </a:p>
        </p:txBody>
      </p:sp>
      <p:cxnSp>
        <p:nvCxnSpPr>
          <p:cNvPr id="7" name="Rak pil 6"/>
          <p:cNvCxnSpPr/>
          <p:nvPr/>
        </p:nvCxnSpPr>
        <p:spPr>
          <a:xfrm flipV="1">
            <a:off x="2962275" y="4267200"/>
            <a:ext cx="609600" cy="66675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7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411050" y="647302"/>
            <a:ext cx="8384565" cy="4369149"/>
            <a:chOff x="411048" y="-36791"/>
            <a:chExt cx="8384565" cy="4369149"/>
          </a:xfrm>
        </p:grpSpPr>
        <p:sp>
          <p:nvSpPr>
            <p:cNvPr id="6" name="Rektangel 5"/>
            <p:cNvSpPr/>
            <p:nvPr/>
          </p:nvSpPr>
          <p:spPr>
            <a:xfrm>
              <a:off x="1482610" y="-36791"/>
              <a:ext cx="45823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dirty="0" smtClean="0">
                  <a:solidFill>
                    <a:srgbClr val="0070C0"/>
                  </a:solidFill>
                </a:rPr>
                <a:t>Typkvarter, </a:t>
              </a:r>
              <a:r>
                <a:rPr lang="sv-SE" sz="2400" dirty="0" smtClean="0">
                  <a:solidFill>
                    <a:srgbClr val="0070C0"/>
                  </a:solidFill>
                </a:rPr>
                <a:t>Nyköpings kommun</a:t>
              </a:r>
              <a:endParaRPr lang="sv-SE" sz="2400" dirty="0">
                <a:solidFill>
                  <a:srgbClr val="0070C0"/>
                </a:solidFill>
              </a:endParaRPr>
            </a:p>
          </p:txBody>
        </p:sp>
        <p:grpSp>
          <p:nvGrpSpPr>
            <p:cNvPr id="2" name="Grupp 1"/>
            <p:cNvGrpSpPr/>
            <p:nvPr/>
          </p:nvGrpSpPr>
          <p:grpSpPr>
            <a:xfrm>
              <a:off x="411048" y="1047927"/>
              <a:ext cx="2143126" cy="2756804"/>
              <a:chOff x="411048" y="1023339"/>
              <a:chExt cx="2143126" cy="2756804"/>
            </a:xfrm>
          </p:grpSpPr>
          <p:pic>
            <p:nvPicPr>
              <p:cNvPr id="1028" name="Picture 4" descr="Q:\bolind\Uppdrag\_geokalkyl\nyk\typomraden\boxtyp1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049" y="1713218"/>
                <a:ext cx="2143125" cy="2066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ktangel 11"/>
              <p:cNvSpPr/>
              <p:nvPr/>
            </p:nvSpPr>
            <p:spPr>
              <a:xfrm>
                <a:off x="411048" y="1023339"/>
                <a:ext cx="21431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Typ1, bostadsbebyggelse, stadskvarter</a:t>
                </a:r>
                <a:endParaRPr lang="sv-SE" sz="1400" b="1" dirty="0"/>
              </a:p>
            </p:txBody>
          </p:sp>
        </p:grpSp>
        <p:grpSp>
          <p:nvGrpSpPr>
            <p:cNvPr id="7" name="Grupp 6"/>
            <p:cNvGrpSpPr/>
            <p:nvPr/>
          </p:nvGrpSpPr>
          <p:grpSpPr>
            <a:xfrm>
              <a:off x="3046527" y="1047927"/>
              <a:ext cx="2143125" cy="2718704"/>
              <a:chOff x="3446577" y="521580"/>
              <a:chExt cx="2143125" cy="2718704"/>
            </a:xfrm>
          </p:grpSpPr>
          <p:pic>
            <p:nvPicPr>
              <p:cNvPr id="1029" name="Picture 5" descr="Q:\bolind\Uppdrag\_geokalkyl\nyk\typomraden\boxtyp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3727" y="1211459"/>
                <a:ext cx="2085975" cy="2028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ktangel 14"/>
              <p:cNvSpPr/>
              <p:nvPr/>
            </p:nvSpPr>
            <p:spPr>
              <a:xfrm>
                <a:off x="3446577" y="521580"/>
                <a:ext cx="21431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Typ2, bostadsbebyggelse, småhus</a:t>
                </a:r>
                <a:endParaRPr lang="sv-SE" sz="1400" b="1" dirty="0"/>
              </a:p>
            </p:txBody>
          </p:sp>
        </p:grpSp>
        <p:grpSp>
          <p:nvGrpSpPr>
            <p:cNvPr id="8" name="Grupp 7"/>
            <p:cNvGrpSpPr/>
            <p:nvPr/>
          </p:nvGrpSpPr>
          <p:grpSpPr>
            <a:xfrm>
              <a:off x="5892787" y="1085483"/>
              <a:ext cx="2143125" cy="2671623"/>
              <a:chOff x="5892787" y="411499"/>
              <a:chExt cx="2143125" cy="2671623"/>
            </a:xfrm>
          </p:grpSpPr>
          <p:pic>
            <p:nvPicPr>
              <p:cNvPr id="1030" name="Picture 6" descr="Q:\bolind\Uppdrag\_geokalkyl\nyk\typomraden\boxtyp3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412" y="1063822"/>
                <a:ext cx="2095500" cy="2019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ktangel 15"/>
              <p:cNvSpPr/>
              <p:nvPr/>
            </p:nvSpPr>
            <p:spPr>
              <a:xfrm>
                <a:off x="5892787" y="411499"/>
                <a:ext cx="21431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Typ3, verksamhetsområde</a:t>
                </a:r>
                <a:endParaRPr lang="sv-SE" sz="1400" b="1" dirty="0"/>
              </a:p>
            </p:txBody>
          </p:sp>
        </p:grpSp>
        <p:cxnSp>
          <p:nvCxnSpPr>
            <p:cNvPr id="19" name="Rak pil 18"/>
            <p:cNvCxnSpPr/>
            <p:nvPr/>
          </p:nvCxnSpPr>
          <p:spPr>
            <a:xfrm>
              <a:off x="6149196" y="4198234"/>
              <a:ext cx="20955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pil 24"/>
            <p:cNvCxnSpPr/>
            <p:nvPr/>
          </p:nvCxnSpPr>
          <p:spPr>
            <a:xfrm>
              <a:off x="8559021" y="2037665"/>
              <a:ext cx="0" cy="197959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ruta 26"/>
            <p:cNvSpPr txBox="1"/>
            <p:nvPr/>
          </p:nvSpPr>
          <p:spPr>
            <a:xfrm>
              <a:off x="6964350" y="4055359"/>
              <a:ext cx="4651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50m</a:t>
              </a:r>
              <a:endParaRPr lang="sv-SE" sz="1200" dirty="0"/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8330421" y="2752219"/>
              <a:ext cx="4651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50m</a:t>
              </a:r>
              <a:endParaRPr lang="sv-S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1947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280947"/>
            <a:ext cx="84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smtClean="0"/>
              <a:t>… och skapande av </a:t>
            </a:r>
            <a:r>
              <a:rPr lang="sv-SE" sz="2000" b="1" u="sng" dirty="0" smtClean="0"/>
              <a:t>konsistenta</a:t>
            </a:r>
            <a:r>
              <a:rPr lang="sv-SE" sz="2000" b="1" dirty="0" smtClean="0"/>
              <a:t> GIS-ytor</a:t>
            </a:r>
            <a:r>
              <a:rPr lang="sv-SE" sz="2000" b="1" baseline="30000" dirty="0" smtClean="0"/>
              <a:t>*)</a:t>
            </a:r>
            <a:r>
              <a:rPr lang="sv-SE" sz="2000" b="1" dirty="0" smtClean="0"/>
              <a:t> (Mats).   </a:t>
            </a:r>
            <a:endParaRPr lang="sv-SE" sz="20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324388" y="787105"/>
            <a:ext cx="7473138" cy="5357375"/>
            <a:chOff x="181170" y="983110"/>
            <a:chExt cx="7473138" cy="53573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470" y="1023963"/>
              <a:ext cx="3305838" cy="52756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83102" y="1847382"/>
              <a:ext cx="5357375" cy="3628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Höger 1"/>
            <p:cNvSpPr/>
            <p:nvPr/>
          </p:nvSpPr>
          <p:spPr>
            <a:xfrm>
              <a:off x="3862695" y="3547498"/>
              <a:ext cx="485775" cy="43395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617" y="983110"/>
              <a:ext cx="1009650" cy="1047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5" name="textruta 4"/>
          <p:cNvSpPr txBox="1"/>
          <p:nvPr/>
        </p:nvSpPr>
        <p:spPr>
          <a:xfrm>
            <a:off x="7632273" y="2751327"/>
            <a:ext cx="1046602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Metodik för att koppla ytor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9192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1" y="3188771"/>
            <a:ext cx="6323658" cy="31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9578"/>
            <a:ext cx="314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kostnader och visualisering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11778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Överdriven höjdskala 1,5ggr</a:t>
            </a:r>
            <a:endParaRPr lang="sv-SE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r="85192" b="22538"/>
          <a:stretch/>
        </p:blipFill>
        <p:spPr bwMode="auto">
          <a:xfrm>
            <a:off x="28574" y="866774"/>
            <a:ext cx="1616427" cy="348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694244"/>
            <a:ext cx="20764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75" y="866774"/>
            <a:ext cx="5086250" cy="230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480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037894"/>
            <a:ext cx="6772275" cy="303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419890" y="324912"/>
            <a:ext cx="4035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solidFill>
                  <a:schemeClr val="accent6"/>
                </a:solidFill>
              </a:rPr>
              <a:t>3D, överytor för olika nivåer </a:t>
            </a:r>
            <a:endParaRPr lang="sv-SE" sz="2400" dirty="0">
              <a:solidFill>
                <a:schemeClr val="accent6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0" y="6611778"/>
            <a:ext cx="46378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Överdriven höjdskala </a:t>
            </a:r>
            <a:r>
              <a:rPr lang="sv-SE" sz="1000" dirty="0"/>
              <a:t>3</a:t>
            </a:r>
            <a:r>
              <a:rPr lang="sv-SE" sz="1000" dirty="0" smtClean="0"/>
              <a:t> ggr. Projekteringsnivå här +5,9m för hg och gr (för by +5,4m)</a:t>
            </a:r>
            <a:endParaRPr lang="sv-SE" sz="1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86577"/>
            <a:ext cx="1666875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ktangel 8"/>
          <p:cNvSpPr/>
          <p:nvPr/>
        </p:nvSpPr>
        <p:spPr>
          <a:xfrm>
            <a:off x="404854" y="3724277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solidFill>
                  <a:schemeClr val="accent6"/>
                </a:solidFill>
              </a:rPr>
              <a:t>3D, schakt och fyll</a:t>
            </a:r>
            <a:endParaRPr lang="sv-SE" sz="2400" dirty="0">
              <a:solidFill>
                <a:schemeClr val="accent6"/>
              </a:solidFill>
            </a:endParaRPr>
          </a:p>
        </p:txBody>
      </p:sp>
      <p:grpSp>
        <p:nvGrpSpPr>
          <p:cNvPr id="3" name="Grupp 2"/>
          <p:cNvGrpSpPr/>
          <p:nvPr/>
        </p:nvGrpSpPr>
        <p:grpSpPr>
          <a:xfrm>
            <a:off x="7010400" y="4632073"/>
            <a:ext cx="1933575" cy="1438275"/>
            <a:chOff x="7291388" y="2456369"/>
            <a:chExt cx="1933575" cy="1438275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0"/>
            <a:stretch/>
          </p:blipFill>
          <p:spPr bwMode="auto">
            <a:xfrm>
              <a:off x="7291388" y="3200400"/>
              <a:ext cx="1933575" cy="6942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716"/>
            <a:stretch/>
          </p:blipFill>
          <p:spPr bwMode="auto">
            <a:xfrm>
              <a:off x="7291388" y="2456369"/>
              <a:ext cx="1933575" cy="7440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0" y="786577"/>
            <a:ext cx="4252238" cy="2673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78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85775"/>
            <a:ext cx="7296150" cy="548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92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 rot="16200000">
            <a:off x="269805" y="557780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smtClean="0">
                <a:solidFill>
                  <a:schemeClr val="bg1"/>
                </a:solidFill>
              </a:rPr>
              <a:t>Jim Hedfors, GPK</a:t>
            </a:r>
            <a:endParaRPr lang="sv-SE" sz="1400">
              <a:solidFill>
                <a:schemeClr val="bg1"/>
              </a:solidFill>
            </a:endParaRP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92695"/>
            <a:ext cx="9141436" cy="553805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066" y="4077072"/>
            <a:ext cx="89993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ruta 14"/>
          <p:cNvSpPr txBox="1"/>
          <p:nvPr/>
        </p:nvSpPr>
        <p:spPr>
          <a:xfrm rot="16200000">
            <a:off x="269805" y="705692"/>
            <a:ext cx="14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Jim Hedfors, GPK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33375" y="69269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kostnaden för </a:t>
            </a:r>
            <a:endParaRPr lang="sv-SE" dirty="0" smtClean="0"/>
          </a:p>
          <a:p>
            <a:r>
              <a:rPr lang="sv-SE" dirty="0" smtClean="0"/>
              <a:t>-   geotekniska förstärkningsåtgärder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schakt- </a:t>
            </a:r>
            <a:r>
              <a:rPr lang="sv-SE" dirty="0"/>
              <a:t>och </a:t>
            </a:r>
            <a:r>
              <a:rPr lang="sv-SE" dirty="0" smtClean="0"/>
              <a:t>fyllning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konstbyggnader (fundament, </a:t>
            </a:r>
            <a:r>
              <a:rPr lang="sv-SE" dirty="0" err="1" smtClean="0"/>
              <a:t>kasun</a:t>
            </a:r>
            <a:r>
              <a:rPr lang="sv-SE" dirty="0" smtClean="0"/>
              <a:t>, </a:t>
            </a:r>
            <a:r>
              <a:rPr lang="sv-SE" dirty="0" err="1" smtClean="0"/>
              <a:t>etc</a:t>
            </a:r>
            <a:r>
              <a:rPr lang="sv-SE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sv-SE" dirty="0" smtClean="0"/>
              <a:t>åtgärder </a:t>
            </a:r>
            <a:r>
              <a:rPr lang="sv-SE" dirty="0"/>
              <a:t>för klimatanpassning </a:t>
            </a:r>
            <a:endParaRPr lang="sv-SE" dirty="0" smtClean="0"/>
          </a:p>
          <a:p>
            <a:pPr marL="285750" indent="-285750">
              <a:buFontTx/>
              <a:buChar char="-"/>
            </a:pPr>
            <a:r>
              <a:rPr lang="sv-SE" dirty="0" smtClean="0"/>
              <a:t>sanering </a:t>
            </a:r>
            <a:r>
              <a:rPr lang="sv-SE" dirty="0"/>
              <a:t>av förorenade om </a:t>
            </a:r>
            <a:r>
              <a:rPr lang="sv-SE" dirty="0" smtClean="0"/>
              <a:t>råden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8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85775"/>
            <a:ext cx="7296150" cy="548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 4"/>
          <p:cNvGrpSpPr/>
          <p:nvPr/>
        </p:nvGrpSpPr>
        <p:grpSpPr>
          <a:xfrm>
            <a:off x="4353016" y="658325"/>
            <a:ext cx="4046438" cy="2684175"/>
            <a:chOff x="4790984" y="693340"/>
            <a:chExt cx="4046438" cy="2684175"/>
          </a:xfrm>
        </p:grpSpPr>
        <p:sp>
          <p:nvSpPr>
            <p:cNvPr id="6" name="Rektangel 5"/>
            <p:cNvSpPr/>
            <p:nvPr/>
          </p:nvSpPr>
          <p:spPr>
            <a:xfrm>
              <a:off x="4790984" y="693340"/>
              <a:ext cx="27007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 smtClean="0"/>
                <a:t>Bedömd GTK, Hemgården NO</a:t>
              </a:r>
              <a:endParaRPr lang="sv-SE" sz="1600" b="1" dirty="0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709" y="999528"/>
              <a:ext cx="3960713" cy="23779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457314"/>
            <a:ext cx="3962491" cy="236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88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296987" y="336362"/>
            <a:ext cx="6027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solidFill>
                  <a:srgbClr val="0070C0"/>
                </a:solidFill>
              </a:rPr>
              <a:t>Extern webbapplikation som ej kräver GIS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4115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2099"/>
            <a:ext cx="4104456" cy="2843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38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2845" y="442893"/>
            <a:ext cx="7772400" cy="1470025"/>
          </a:xfrm>
        </p:spPr>
        <p:txBody>
          <a:bodyPr/>
          <a:lstStyle/>
          <a:p>
            <a:r>
              <a:rPr lang="sv-SE" dirty="0" smtClean="0"/>
              <a:t>Utvecklingspotential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9274" y="2205553"/>
            <a:ext cx="7505126" cy="1147247"/>
          </a:xfrm>
        </p:spPr>
        <p:txBody>
          <a:bodyPr/>
          <a:lstStyle/>
          <a:p>
            <a:pPr algn="l"/>
            <a:r>
              <a:rPr lang="sv-SE" dirty="0" smtClean="0">
                <a:solidFill>
                  <a:schemeClr val="tx2"/>
                </a:solidFill>
              </a:rPr>
              <a:t>Livscykelanalyser, Livskostnadsanalyser </a:t>
            </a:r>
            <a:endParaRPr lang="sv-SE" dirty="0" smtClean="0">
              <a:solidFill>
                <a:schemeClr val="tx2"/>
              </a:solidFill>
            </a:endParaRPr>
          </a:p>
          <a:p>
            <a:pPr algn="l"/>
            <a:r>
              <a:rPr lang="sv-SE" dirty="0" smtClean="0">
                <a:solidFill>
                  <a:schemeClr val="tx2"/>
                </a:solidFill>
              </a:rPr>
              <a:t>- Budgetunderlag </a:t>
            </a:r>
            <a:r>
              <a:rPr lang="sv-SE" dirty="0" smtClean="0">
                <a:solidFill>
                  <a:schemeClr val="tx2"/>
                </a:solidFill>
              </a:rPr>
              <a:t>2017-2019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3AB30-881D-4396-BAE2-177B9DDE9DE0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55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 bwMode="auto">
          <a:xfrm>
            <a:off x="304800" y="1641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kern="0" dirty="0" smtClean="0"/>
              <a:t>Uppdraget</a:t>
            </a:r>
          </a:p>
          <a:p>
            <a:pPr eaLnBrk="1" hangingPunct="1"/>
            <a:r>
              <a:rPr lang="sv-SE" sz="2400" kern="0" dirty="0" smtClean="0"/>
              <a:t>(2015 – 2016)</a:t>
            </a:r>
            <a:endParaRPr lang="sv-SE" sz="2400" kern="0" dirty="0" smtClean="0"/>
          </a:p>
        </p:txBody>
      </p:sp>
      <p:sp>
        <p:nvSpPr>
          <p:cNvPr id="3" name="Rektangel 2"/>
          <p:cNvSpPr/>
          <p:nvPr/>
        </p:nvSpPr>
        <p:spPr>
          <a:xfrm>
            <a:off x="514695" y="2901950"/>
            <a:ext cx="82486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smtClean="0"/>
              <a:t>Komplettera </a:t>
            </a:r>
            <a:r>
              <a:rPr lang="sv-SE" sz="2000" dirty="0"/>
              <a:t>systemet med </a:t>
            </a:r>
            <a:r>
              <a:rPr lang="sv-SE" sz="2000" dirty="0" smtClean="0"/>
              <a:t>grunddata</a:t>
            </a:r>
          </a:p>
          <a:p>
            <a:endParaRPr lang="sv-SE" sz="2000" dirty="0"/>
          </a:p>
          <a:p>
            <a:r>
              <a:rPr lang="sv-SE" sz="2000" dirty="0"/>
              <a:t>T</a:t>
            </a:r>
            <a:r>
              <a:rPr lang="sv-SE" sz="2000" dirty="0" smtClean="0"/>
              <a:t>a </a:t>
            </a:r>
            <a:r>
              <a:rPr lang="sv-SE" sz="2000" dirty="0"/>
              <a:t>fram ett </a:t>
            </a:r>
            <a:r>
              <a:rPr lang="sv-SE" sz="2000" dirty="0" smtClean="0"/>
              <a:t>utbildningspaket som kan presenteras vid kurser och seminarier. Utbildningspaketet </a:t>
            </a:r>
            <a:r>
              <a:rPr lang="sv-SE" sz="2000" dirty="0"/>
              <a:t>ska även vara tillgängligt on-line vid SGI:s webbplats</a:t>
            </a:r>
            <a:r>
              <a:rPr lang="sv-SE" sz="2000" dirty="0" smtClean="0"/>
              <a:t>.</a:t>
            </a:r>
          </a:p>
          <a:p>
            <a:endParaRPr lang="sv-SE" sz="2000" dirty="0"/>
          </a:p>
          <a:p>
            <a:r>
              <a:rPr lang="sv-SE" sz="2000" dirty="0" smtClean="0"/>
              <a:t>Utföras i samverkan med Trafikverket, Lantmäteriet, SGU och andra berörda aktörer.</a:t>
            </a:r>
            <a:endParaRPr lang="sv-SE" sz="2000" dirty="0"/>
          </a:p>
          <a:p>
            <a:r>
              <a:rPr lang="sv-SE" sz="2000" dirty="0"/>
              <a:t> 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17570" y="732393"/>
            <a:ext cx="3902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Geokalkyl utvecklat 2013 - 2015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528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62050" y="1379666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smtClean="0">
                <a:solidFill>
                  <a:srgbClr val="002060"/>
                </a:solidFill>
              </a:rPr>
              <a:t>Utbildningspaketet bygger på </a:t>
            </a:r>
          </a:p>
          <a:p>
            <a:r>
              <a:rPr lang="sv-SE" sz="2000" dirty="0" smtClean="0">
                <a:solidFill>
                  <a:srgbClr val="002060"/>
                </a:solidFill>
              </a:rPr>
              <a:t>- implementering av </a:t>
            </a:r>
            <a:r>
              <a:rPr lang="sv-SE" sz="2000" dirty="0">
                <a:solidFill>
                  <a:srgbClr val="002060"/>
                </a:solidFill>
              </a:rPr>
              <a:t>systemet i verkliga planeringssituationer i två kommuner, Nyköping, Jönköping </a:t>
            </a:r>
            <a:endParaRPr lang="sv-SE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:\bolind\Uppdrag\_geokalkyl\jon\bilder\IMG_0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42875"/>
            <a:ext cx="796290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797505" y="5295900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</a:rPr>
              <a:t>Skeppsbron Jönköping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1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328"/>
            <a:ext cx="8307273" cy="589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19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7" y="0"/>
            <a:ext cx="8229600" cy="1143000"/>
          </a:xfrm>
        </p:spPr>
        <p:txBody>
          <a:bodyPr/>
          <a:lstStyle/>
          <a:p>
            <a:r>
              <a:rPr lang="sv-SE" sz="2400" dirty="0" smtClean="0"/>
              <a:t>Geokalkyl - grunddata</a:t>
            </a:r>
            <a:endParaRPr lang="sv-S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15924"/>
            <a:ext cx="7705725" cy="523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9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9575" y="131763"/>
            <a:ext cx="8229600" cy="1143000"/>
          </a:xfrm>
        </p:spPr>
        <p:txBody>
          <a:bodyPr/>
          <a:lstStyle/>
          <a:p>
            <a:r>
              <a:rPr lang="sv-SE" sz="2400" dirty="0" smtClean="0"/>
              <a:t>Geotekniska terrängklasser för 165 marklager</a:t>
            </a:r>
            <a:endParaRPr lang="sv-SE" sz="24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849621"/>
              </p:ext>
            </p:extLst>
          </p:nvPr>
        </p:nvGraphicFramePr>
        <p:xfrm>
          <a:off x="1374775" y="1148874"/>
          <a:ext cx="5994400" cy="4934585"/>
        </p:xfrm>
        <a:graphic>
          <a:graphicData uri="http://schemas.openxmlformats.org/drawingml/2006/table">
            <a:tbl>
              <a:tblPr/>
              <a:tblGrid>
                <a:gridCol w="409358"/>
                <a:gridCol w="3465265"/>
                <a:gridCol w="748903"/>
                <a:gridCol w="761597"/>
                <a:gridCol w="609277"/>
              </a:tblGrid>
              <a:tr h="1835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Jkod</a:t>
                      </a:r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J_TEXT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Attributklass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Default_djup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83515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Torv; mosse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GTK5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Torv; blandmyr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GTK5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Torv; fattigkärr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GTK5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Torv; kärr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GTK5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Gyttja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GTK5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Svämsediment, ler--grus (postglacialt, yngre)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GTK2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Älvsediment, sten--block (postglacialt, äldre)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GTK1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Svämsediment, ler--silt (postglacialt, yngre)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GTK2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Svämsediment, sand (postglacialt, yngre)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Älvsediment, grus (postglacialt, äldre)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Älvsediment, silt--block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GTK1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Flygsand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Jord (oklassad)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Lergyttja--gyttjelera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GTK4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Postglacial lera, ospecificerad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GTK4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Postglacial finlera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GTK4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Postglacial lerig grovsilt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GTK1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Postglacial grovlera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GTK1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Postglacial finsilt--mellansilt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GTK1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Postglacial silt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GTK1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Postglacial grovsilt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GTK1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.......................................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181224"/>
            <a:ext cx="2714625" cy="3758711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7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Geokalkyl väljer…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250" y="1504950"/>
            <a:ext cx="6858000" cy="4525963"/>
          </a:xfrm>
        </p:spPr>
        <p:txBody>
          <a:bodyPr/>
          <a:lstStyle/>
          <a:p>
            <a:r>
              <a:rPr lang="sv-SE" dirty="0" smtClean="0"/>
              <a:t>Förstärkningsdjup</a:t>
            </a:r>
          </a:p>
          <a:p>
            <a:r>
              <a:rPr lang="sv-SE" dirty="0" smtClean="0"/>
              <a:t>Förstärkningssätt (typ av pålning, förbelastning)</a:t>
            </a:r>
          </a:p>
          <a:p>
            <a:r>
              <a:rPr lang="sv-SE" dirty="0" smtClean="0"/>
              <a:t>Schaktningsbehov</a:t>
            </a:r>
          </a:p>
          <a:p>
            <a:r>
              <a:rPr lang="sv-SE" dirty="0" smtClean="0"/>
              <a:t>Fyllningsbehov</a:t>
            </a:r>
          </a:p>
          <a:p>
            <a:r>
              <a:rPr lang="sv-SE" dirty="0" smtClean="0"/>
              <a:t>Tyngd och massbehov i vallar</a:t>
            </a:r>
          </a:p>
          <a:p>
            <a:r>
              <a:rPr lang="sv-SE" dirty="0" smtClean="0"/>
              <a:t>Kostnad för marksanering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Höger klammerparentes 3"/>
          <p:cNvSpPr/>
          <p:nvPr/>
        </p:nvSpPr>
        <p:spPr>
          <a:xfrm>
            <a:off x="5248275" y="1571625"/>
            <a:ext cx="685800" cy="287655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5934075" y="2776834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chemeClr val="accent6"/>
                </a:solidFill>
              </a:rPr>
              <a:t>Beräknar kostnaden</a:t>
            </a:r>
            <a:endParaRPr lang="sv-SE" sz="2400" dirty="0">
              <a:solidFill>
                <a:schemeClr val="accent6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010275" y="2278618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chemeClr val="accent6"/>
                </a:solidFill>
              </a:rPr>
              <a:t>…och </a:t>
            </a:r>
            <a:endParaRPr lang="sv-SE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40651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">
  <a:themeElements>
    <a:clrScheme name="1_default 15">
      <a:dk1>
        <a:srgbClr val="333333"/>
      </a:dk1>
      <a:lt1>
        <a:srgbClr val="FFFFFF"/>
      </a:lt1>
      <a:dk2>
        <a:srgbClr val="0066CC"/>
      </a:dk2>
      <a:lt2>
        <a:srgbClr val="DDDDDD"/>
      </a:lt2>
      <a:accent1>
        <a:srgbClr val="85DA46"/>
      </a:accent1>
      <a:accent2>
        <a:srgbClr val="0066CC"/>
      </a:accent2>
      <a:accent3>
        <a:srgbClr val="FFFFFF"/>
      </a:accent3>
      <a:accent4>
        <a:srgbClr val="2A2A2A"/>
      </a:accent4>
      <a:accent5>
        <a:srgbClr val="C2EAB0"/>
      </a:accent5>
      <a:accent6>
        <a:srgbClr val="005CB9"/>
      </a:accent6>
      <a:hlink>
        <a:srgbClr val="336699"/>
      </a:hlink>
      <a:folHlink>
        <a:srgbClr val="FF9900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808080"/>
        </a:dk1>
        <a:lt1>
          <a:srgbClr val="FFFFFF"/>
        </a:lt1>
        <a:dk2>
          <a:srgbClr val="000000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808080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333333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2A2A2A"/>
        </a:accent4>
        <a:accent5>
          <a:srgbClr val="C2EAB0"/>
        </a:accent5>
        <a:accent6>
          <a:srgbClr val="005CB9"/>
        </a:accent6>
        <a:hlink>
          <a:srgbClr val="3366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GI-OH 15">
    <a:dk1>
      <a:srgbClr val="333333"/>
    </a:dk1>
    <a:lt1>
      <a:srgbClr val="FFFFFF"/>
    </a:lt1>
    <a:dk2>
      <a:srgbClr val="0066CC"/>
    </a:dk2>
    <a:lt2>
      <a:srgbClr val="DDDDDD"/>
    </a:lt2>
    <a:accent1>
      <a:srgbClr val="85DA46"/>
    </a:accent1>
    <a:accent2>
      <a:srgbClr val="0066CC"/>
    </a:accent2>
    <a:accent3>
      <a:srgbClr val="FFFFFF"/>
    </a:accent3>
    <a:accent4>
      <a:srgbClr val="2A2A2A"/>
    </a:accent4>
    <a:accent5>
      <a:srgbClr val="C2EAB0"/>
    </a:accent5>
    <a:accent6>
      <a:srgbClr val="005CB9"/>
    </a:accent6>
    <a:hlink>
      <a:srgbClr val="336699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Mall sv</Template>
  <TotalTime>2704</TotalTime>
  <Words>466</Words>
  <Application>Microsoft Office PowerPoint</Application>
  <PresentationFormat>Bildspel på skärmen (4:3)</PresentationFormat>
  <Paragraphs>152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1_default</vt:lpstr>
      <vt:lpstr>Redovisning av regeringsuppdrag 7 december 2016, Näringsdepartementet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Geokalkyl - grunddata</vt:lpstr>
      <vt:lpstr>Geotekniska terrängklasser för 165 marklager</vt:lpstr>
      <vt:lpstr>Geokalkyl väljer…</vt:lpstr>
      <vt:lpstr>Geoteknisk tolkning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Utvecklingspotential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Geokalkylsystem</dc:title>
  <dc:creator>Yvonne Rogbeck</dc:creator>
  <cp:lastModifiedBy>Bo Lind</cp:lastModifiedBy>
  <cp:revision>201</cp:revision>
  <cp:lastPrinted>2014-06-17T14:10:53Z</cp:lastPrinted>
  <dcterms:created xsi:type="dcterms:W3CDTF">2013-10-11T08:35:00Z</dcterms:created>
  <dcterms:modified xsi:type="dcterms:W3CDTF">2016-12-05T14:47:53Z</dcterms:modified>
</cp:coreProperties>
</file>