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49" r:id="rId2"/>
  </p:sldMasterIdLst>
  <p:notesMasterIdLst>
    <p:notesMasterId r:id="rId13"/>
  </p:notesMasterIdLst>
  <p:handoutMasterIdLst>
    <p:handoutMasterId r:id="rId14"/>
  </p:handoutMasterIdLst>
  <p:sldIdLst>
    <p:sldId id="305" r:id="rId3"/>
    <p:sldId id="306" r:id="rId4"/>
    <p:sldId id="277" r:id="rId5"/>
    <p:sldId id="308" r:id="rId6"/>
    <p:sldId id="297" r:id="rId7"/>
    <p:sldId id="299" r:id="rId8"/>
    <p:sldId id="294" r:id="rId9"/>
    <p:sldId id="303" r:id="rId10"/>
    <p:sldId id="300" r:id="rId11"/>
    <p:sldId id="309" r:id="rId12"/>
  </p:sldIdLst>
  <p:sldSz cx="9144000" cy="6858000" type="screen4x3"/>
  <p:notesSz cx="6797675" cy="9928225"/>
  <p:defaultTextStyle>
    <a:defPPr>
      <a:defRPr lang="sv-SE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F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766" autoAdjust="0"/>
    <p:restoredTop sz="94660"/>
  </p:normalViewPr>
  <p:slideViewPr>
    <p:cSldViewPr snapToGrid="0" snapToObjects="1">
      <p:cViewPr>
        <p:scale>
          <a:sx n="100" d="100"/>
          <a:sy n="100" d="100"/>
        </p:scale>
        <p:origin x="-1704" y="-4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8" d="100"/>
          <a:sy n="88" d="100"/>
        </p:scale>
        <p:origin x="-3150" y="-102"/>
      </p:cViewPr>
      <p:guideLst>
        <p:guide orient="horz" pos="3127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958" cy="496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994" tIns="46497" rIns="92994" bIns="46497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098" y="0"/>
            <a:ext cx="2944958" cy="496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994" tIns="46497" rIns="92994" bIns="4649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0041"/>
            <a:ext cx="2944958" cy="496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994" tIns="46497" rIns="92994" bIns="46497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098" y="9430041"/>
            <a:ext cx="2944958" cy="496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994" tIns="46497" rIns="92994" bIns="4649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25363E5-90A2-49D5-934C-6990BAAE8404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496896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958" cy="496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994" tIns="46497" rIns="92994" bIns="46497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098" y="0"/>
            <a:ext cx="2944958" cy="496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994" tIns="46497" rIns="92994" bIns="4649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4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606" y="4715827"/>
            <a:ext cx="5438464" cy="4467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994" tIns="46497" rIns="92994" bIns="464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noProof="0" smtClean="0"/>
              <a:t>Klicka här för att ändra format på bakgrundstexten</a:t>
            </a:r>
          </a:p>
          <a:p>
            <a:pPr lvl="1"/>
            <a:r>
              <a:rPr lang="sv-SE" noProof="0" smtClean="0"/>
              <a:t>Nivå två</a:t>
            </a:r>
          </a:p>
          <a:p>
            <a:pPr lvl="2"/>
            <a:r>
              <a:rPr lang="sv-SE" noProof="0" smtClean="0"/>
              <a:t>Nivå tre</a:t>
            </a:r>
          </a:p>
          <a:p>
            <a:pPr lvl="3"/>
            <a:r>
              <a:rPr lang="sv-SE" noProof="0" smtClean="0"/>
              <a:t>Nivå fyra</a:t>
            </a:r>
          </a:p>
          <a:p>
            <a:pPr lvl="4"/>
            <a:r>
              <a:rPr lang="sv-SE" noProof="0" smtClean="0"/>
              <a:t>Nivå fem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0041"/>
            <a:ext cx="2944958" cy="496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994" tIns="46497" rIns="92994" bIns="46497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098" y="9430041"/>
            <a:ext cx="2944958" cy="496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994" tIns="46497" rIns="92994" bIns="4649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FAF1FCE-4DBD-4CE7-84EA-59B16E37562E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696254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AF1FCE-4DBD-4CE7-84EA-59B16E37562E}" type="slidenum">
              <a:rPr lang="sv-SE" smtClean="0"/>
              <a:pPr>
                <a:defRPr/>
              </a:pPr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75046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AF1FCE-4DBD-4CE7-84EA-59B16E37562E}" type="slidenum">
              <a:rPr lang="sv-SE" smtClean="0"/>
              <a:pPr>
                <a:defRPr/>
              </a:pPr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75046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AF1FCE-4DBD-4CE7-84EA-59B16E37562E}" type="slidenum">
              <a:rPr lang="sv-SE" smtClean="0"/>
              <a:pPr>
                <a:defRPr/>
              </a:pPr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339054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AF1FCE-4DBD-4CE7-84EA-59B16E37562E}" type="slidenum">
              <a:rPr lang="sv-SE" smtClean="0"/>
              <a:pPr>
                <a:defRPr/>
              </a:pPr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767308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AF1FCE-4DBD-4CE7-84EA-59B16E37562E}" type="slidenum">
              <a:rPr lang="sv-SE" smtClean="0"/>
              <a:pPr>
                <a:defRPr/>
              </a:pPr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806382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AF1FCE-4DBD-4CE7-84EA-59B16E37562E}" type="slidenum">
              <a:rPr lang="sv-SE" smtClean="0"/>
              <a:pPr>
                <a:defRPr/>
              </a:pPr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63092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AF1FCE-4DBD-4CE7-84EA-59B16E37562E}" type="slidenum">
              <a:rPr lang="sv-SE" smtClean="0"/>
              <a:pPr>
                <a:defRPr/>
              </a:pPr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63092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AF1FCE-4DBD-4CE7-84EA-59B16E37562E}" type="slidenum">
              <a:rPr lang="sv-SE" smtClean="0"/>
              <a:pPr>
                <a:defRPr/>
              </a:pPr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63092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AF1FCE-4DBD-4CE7-84EA-59B16E37562E}" type="slidenum">
              <a:rPr lang="sv-SE" smtClean="0"/>
              <a:pPr>
                <a:defRPr/>
              </a:pPr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63092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65753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9290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351105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45261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637912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480594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32572244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36225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996932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861857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05895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65775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7437944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 smtClean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6065299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352389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666170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1526280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714744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221762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97473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8820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3506087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 smtClean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051438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1" descr="förslag sid 1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154" r="14476" b="464"/>
          <a:stretch>
            <a:fillRect/>
          </a:stretch>
        </p:blipFill>
        <p:spPr bwMode="auto">
          <a:xfrm>
            <a:off x="0" y="0"/>
            <a:ext cx="914400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34"/>
          <p:cNvSpPr txBox="1">
            <a:spLocks noChangeArrowheads="1"/>
          </p:cNvSpPr>
          <p:nvPr userDrawn="1"/>
        </p:nvSpPr>
        <p:spPr bwMode="auto">
          <a:xfrm>
            <a:off x="5176838" y="4565650"/>
            <a:ext cx="1971675" cy="220663"/>
          </a:xfrm>
          <a:prstGeom prst="rect">
            <a:avLst/>
          </a:prstGeom>
          <a:ln>
            <a:noFill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5782" tIns="47891" rIns="95782" bIns="47891">
            <a:spAutoFit/>
          </a:bodyPr>
          <a:lstStyle>
            <a:lvl1pPr defTabSz="957263">
              <a:defRPr>
                <a:solidFill>
                  <a:schemeClr val="tx1"/>
                </a:solidFill>
                <a:latin typeface="Arial" charset="0"/>
              </a:defRPr>
            </a:lvl1pPr>
            <a:lvl2pPr marL="479425" defTabSz="957263">
              <a:defRPr>
                <a:solidFill>
                  <a:schemeClr val="tx1"/>
                </a:solidFill>
                <a:latin typeface="Arial" charset="0"/>
              </a:defRPr>
            </a:lvl2pPr>
            <a:lvl3pPr marL="957263" defTabSz="957263">
              <a:defRPr>
                <a:solidFill>
                  <a:schemeClr val="tx1"/>
                </a:solidFill>
                <a:latin typeface="Arial" charset="0"/>
              </a:defRPr>
            </a:lvl3pPr>
            <a:lvl4pPr marL="1436688" defTabSz="957263">
              <a:defRPr>
                <a:solidFill>
                  <a:schemeClr val="tx1"/>
                </a:solidFill>
                <a:latin typeface="Arial" charset="0"/>
              </a:defRPr>
            </a:lvl4pPr>
            <a:lvl5pPr marL="1916113" defTabSz="957263">
              <a:defRPr>
                <a:solidFill>
                  <a:schemeClr val="tx1"/>
                </a:solidFill>
                <a:latin typeface="Arial" charset="0"/>
              </a:defRPr>
            </a:lvl5pPr>
            <a:lvl6pPr marL="2373313"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30513"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287713"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44913"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sv-SE" sz="800" u="sng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</a:endParaRPr>
          </a:p>
        </p:txBody>
      </p:sp>
      <p:sp>
        <p:nvSpPr>
          <p:cNvPr id="6" name="Text Box 35"/>
          <p:cNvSpPr txBox="1">
            <a:spLocks noChangeArrowheads="1"/>
          </p:cNvSpPr>
          <p:nvPr userDrawn="1"/>
        </p:nvSpPr>
        <p:spPr bwMode="auto">
          <a:xfrm>
            <a:off x="8083550" y="1012825"/>
            <a:ext cx="32702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957263">
              <a:defRPr>
                <a:solidFill>
                  <a:schemeClr val="tx1"/>
                </a:solidFill>
                <a:latin typeface="Arial" charset="0"/>
              </a:defRPr>
            </a:lvl1pPr>
            <a:lvl2pPr defTabSz="957263">
              <a:defRPr>
                <a:solidFill>
                  <a:schemeClr val="tx1"/>
                </a:solidFill>
                <a:latin typeface="Arial" charset="0"/>
              </a:defRPr>
            </a:lvl2pPr>
            <a:lvl3pPr defTabSz="957263">
              <a:defRPr>
                <a:solidFill>
                  <a:schemeClr val="tx1"/>
                </a:solidFill>
                <a:latin typeface="Arial" charset="0"/>
              </a:defRPr>
            </a:lvl3pPr>
            <a:lvl4pPr defTabSz="957263">
              <a:defRPr>
                <a:solidFill>
                  <a:schemeClr val="tx1"/>
                </a:solidFill>
                <a:latin typeface="Arial" charset="0"/>
              </a:defRPr>
            </a:lvl4pPr>
            <a:lvl5pPr defTabSz="957263">
              <a:defRPr>
                <a:solidFill>
                  <a:schemeClr val="tx1"/>
                </a:solidFill>
                <a:latin typeface="Arial" charset="0"/>
              </a:defRPr>
            </a:lvl5pPr>
            <a:lvl6pPr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fld id="{2C73D0DB-0D8E-4E32-A075-F8D697A0736D}" type="slidenum">
              <a:rPr lang="sv-SE" sz="1000">
                <a:solidFill>
                  <a:schemeClr val="bg1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sv-SE" sz="1000" dirty="0">
              <a:solidFill>
                <a:schemeClr val="bg1"/>
              </a:solidFill>
            </a:endParaRPr>
          </a:p>
        </p:txBody>
      </p:sp>
      <p:sp>
        <p:nvSpPr>
          <p:cNvPr id="2" name="Rektangel 1"/>
          <p:cNvSpPr/>
          <p:nvPr userDrawn="1"/>
        </p:nvSpPr>
        <p:spPr>
          <a:xfrm>
            <a:off x="8771782" y="3969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C94B0683-8D09-4B51-B5A0-D220E32CF7B0}" type="slidenum">
              <a:rPr lang="sv-SE" sz="1200" baseline="0" smtClean="0">
                <a:solidFill>
                  <a:schemeClr val="bg1"/>
                </a:solidFill>
              </a:rPr>
              <a:pPr/>
              <a:t>‹#›</a:t>
            </a:fld>
            <a:endParaRPr lang="en-US" sz="1200" baseline="0" dirty="0"/>
          </a:p>
        </p:txBody>
      </p:sp>
      <p:sp>
        <p:nvSpPr>
          <p:cNvPr id="3" name="textruta 2"/>
          <p:cNvSpPr txBox="1"/>
          <p:nvPr userDrawn="1"/>
        </p:nvSpPr>
        <p:spPr>
          <a:xfrm>
            <a:off x="7148513" y="6642556"/>
            <a:ext cx="199548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800" dirty="0" smtClean="0">
                <a:solidFill>
                  <a:srgbClr val="0000FF"/>
                </a:solidFill>
              </a:rPr>
              <a:t>mats.oberg@swedgeo.se/2015-04-01</a:t>
            </a:r>
            <a:endParaRPr lang="en-US" sz="800" dirty="0">
              <a:solidFill>
                <a:srgbClr val="0000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4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 userDrawn="1"/>
        </p:nvSpPr>
        <p:spPr bwMode="auto">
          <a:xfrm>
            <a:off x="7250113" y="6643688"/>
            <a:ext cx="1893887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sv-SE" sz="800" smtClean="0">
                <a:solidFill>
                  <a:schemeClr val="accent2"/>
                </a:solidFill>
              </a:rPr>
              <a:t>mats.oberg@swedgeo.se/2012-08-15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gis.swedgeo.se/startgsp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gis.swedgeo.se/startgsp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2.jpe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839636" y="1454825"/>
            <a:ext cx="7277101" cy="1389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5782" tIns="47891" rIns="95782" bIns="47891">
            <a:spAutoFit/>
          </a:bodyPr>
          <a:lstStyle>
            <a:lvl1pPr defTabSz="957263"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57263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7263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7263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7263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sv-SE" sz="2800" b="1" dirty="0" smtClean="0">
                <a:solidFill>
                  <a:schemeClr val="tx2"/>
                </a:solidFill>
                <a:latin typeface="+mj-lt"/>
              </a:rPr>
              <a:t>Geoteknisk sektorportal - </a:t>
            </a:r>
            <a:r>
              <a:rPr lang="sv-SE" sz="2800" b="1" dirty="0">
                <a:latin typeface="+mj-lt"/>
              </a:rPr>
              <a:t>nationell </a:t>
            </a:r>
            <a:r>
              <a:rPr lang="sv-SE" sz="2800" b="1" dirty="0" smtClean="0">
                <a:latin typeface="+mj-lt"/>
              </a:rPr>
              <a:t>data-infrastruktur </a:t>
            </a:r>
            <a:r>
              <a:rPr lang="sv-SE" sz="2800" b="1" dirty="0">
                <a:latin typeface="+mj-lt"/>
              </a:rPr>
              <a:t>för tillgång till genomförda geotekniska undersökningar</a:t>
            </a:r>
            <a:endParaRPr lang="sv-SE" sz="2800" b="1" dirty="0">
              <a:solidFill>
                <a:schemeClr val="tx2"/>
              </a:solidFill>
              <a:latin typeface="+mj-lt"/>
            </a:endParaRPr>
          </a:p>
        </p:txBody>
      </p:sp>
      <p:grpSp>
        <p:nvGrpSpPr>
          <p:cNvPr id="3" name="Grupp 2"/>
          <p:cNvGrpSpPr/>
          <p:nvPr/>
        </p:nvGrpSpPr>
        <p:grpSpPr>
          <a:xfrm>
            <a:off x="589114" y="3257846"/>
            <a:ext cx="7527623" cy="918467"/>
            <a:chOff x="323849" y="1480096"/>
            <a:chExt cx="7527623" cy="918467"/>
          </a:xfrm>
        </p:grpSpPr>
        <p:pic>
          <p:nvPicPr>
            <p:cNvPr id="4" name="Picture 2" descr="http://gis.swedgeo.se/startgsp/images/ngdiparter_logo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849" y="1480096"/>
              <a:ext cx="7527623" cy="6308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4" descr="stockholm.se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7660" y="2044154"/>
              <a:ext cx="1040724" cy="3544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Rektangel 4"/>
          <p:cNvSpPr/>
          <p:nvPr/>
        </p:nvSpPr>
        <p:spPr>
          <a:xfrm>
            <a:off x="104774" y="5951607"/>
            <a:ext cx="35381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400" b="1" dirty="0" smtClean="0">
                <a:solidFill>
                  <a:srgbClr val="FF0000"/>
                </a:solidFill>
              </a:rPr>
              <a:t>Mats Öberg, GIS systemutvecklare, SGI</a:t>
            </a:r>
          </a:p>
          <a:p>
            <a:endParaRPr lang="sv-SE" sz="1400" b="1" dirty="0" smtClean="0">
              <a:solidFill>
                <a:srgbClr val="FF0000"/>
              </a:solidFill>
            </a:endParaRPr>
          </a:p>
        </p:txBody>
      </p:sp>
      <p:sp>
        <p:nvSpPr>
          <p:cNvPr id="6" name="Rektangel 5"/>
          <p:cNvSpPr/>
          <p:nvPr/>
        </p:nvSpPr>
        <p:spPr>
          <a:xfrm>
            <a:off x="5819775" y="5951607"/>
            <a:ext cx="3124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400" b="1" dirty="0">
                <a:solidFill>
                  <a:srgbClr val="FF0000"/>
                </a:solidFill>
              </a:rPr>
              <a:t>Byggnadsgeologiska Sällskapet</a:t>
            </a:r>
          </a:p>
          <a:p>
            <a:r>
              <a:rPr lang="sv-SE" sz="1400" b="1" dirty="0">
                <a:solidFill>
                  <a:srgbClr val="FF0000"/>
                </a:solidFill>
              </a:rPr>
              <a:t>14 apr 2015</a:t>
            </a:r>
            <a:endParaRPr lang="en-US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0524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823176" y="1123920"/>
            <a:ext cx="769217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90204" pitchFamily="34" charset="0"/>
              <a:buChar char="•"/>
            </a:pPr>
            <a:r>
              <a:rPr lang="sv-SE" sz="2400" dirty="0" smtClean="0">
                <a:solidFill>
                  <a:schemeClr val="tx2"/>
                </a:solidFill>
              </a:rPr>
              <a:t>Ni är välkomna att lägga in geotekniska undersökningsområden i Geoteknisk Sektorsportal och/eller </a:t>
            </a:r>
            <a:r>
              <a:rPr lang="sv-SE" sz="2400" dirty="0" err="1" smtClean="0">
                <a:solidFill>
                  <a:schemeClr val="tx2"/>
                </a:solidFill>
              </a:rPr>
              <a:t>GeoSuite</a:t>
            </a:r>
            <a:r>
              <a:rPr lang="sv-SE" sz="2400" dirty="0" smtClean="0">
                <a:solidFill>
                  <a:schemeClr val="tx2"/>
                </a:solidFill>
              </a:rPr>
              <a:t> borrhål i Branschens Geotekniska Arkiv (såvida data inte kan associeras med Sthlm Stad eller Trafikverkets projekt)</a:t>
            </a:r>
          </a:p>
          <a:p>
            <a:pPr marL="342900" indent="-342900">
              <a:buFont typeface="Arial" panose="020B0604020202090204" pitchFamily="34" charset="0"/>
              <a:buChar char="•"/>
            </a:pPr>
            <a:endParaRPr lang="sv-SE" sz="2400" dirty="0">
              <a:solidFill>
                <a:schemeClr val="tx2"/>
              </a:solidFill>
            </a:endParaRPr>
          </a:p>
          <a:p>
            <a:pPr marL="342900" indent="-342900">
              <a:buFont typeface="Arial" panose="020B0604020202090204" pitchFamily="34" charset="0"/>
              <a:buChar char="•"/>
            </a:pPr>
            <a:r>
              <a:rPr lang="sv-SE" sz="2400" dirty="0" smtClean="0">
                <a:solidFill>
                  <a:schemeClr val="tx2"/>
                </a:solidFill>
              </a:rPr>
              <a:t>Vi hjälper dock </a:t>
            </a:r>
            <a:r>
              <a:rPr lang="sv-SE" sz="2400" b="1" u="sng" dirty="0" smtClean="0">
                <a:solidFill>
                  <a:schemeClr val="tx2"/>
                </a:solidFill>
              </a:rPr>
              <a:t>inte</a:t>
            </a:r>
            <a:r>
              <a:rPr lang="sv-SE" sz="2400" dirty="0" smtClean="0">
                <a:solidFill>
                  <a:schemeClr val="tx2"/>
                </a:solidFill>
              </a:rPr>
              <a:t> till med att strukturera data, städa och strukturera i </a:t>
            </a:r>
            <a:r>
              <a:rPr lang="sv-SE" sz="2400" dirty="0" err="1" smtClean="0">
                <a:solidFill>
                  <a:schemeClr val="tx2"/>
                </a:solidFill>
              </a:rPr>
              <a:t>GeoSuite</a:t>
            </a:r>
            <a:r>
              <a:rPr lang="sv-SE" sz="2400" dirty="0" smtClean="0">
                <a:solidFill>
                  <a:schemeClr val="tx2"/>
                </a:solidFill>
              </a:rPr>
              <a:t>-arkiv mm. </a:t>
            </a:r>
          </a:p>
          <a:p>
            <a:pPr lvl="1"/>
            <a:r>
              <a:rPr lang="sv-SE" sz="2400" dirty="0" smtClean="0">
                <a:solidFill>
                  <a:schemeClr val="tx2"/>
                </a:solidFill>
              </a:rPr>
              <a:t>Det finns tydliga instruktioner i anslutning till </a:t>
            </a:r>
            <a:r>
              <a:rPr lang="sv-SE" sz="2400" dirty="0">
                <a:hlinkClick r:id="rId3"/>
              </a:rPr>
              <a:t>http://gis.swedgeo.se/startgsp</a:t>
            </a:r>
            <a:r>
              <a:rPr lang="sv-SE" sz="2400" dirty="0" smtClean="0">
                <a:hlinkClick r:id="rId3"/>
              </a:rPr>
              <a:t>/</a:t>
            </a:r>
            <a:r>
              <a:rPr lang="sv-SE" sz="2400" dirty="0" smtClean="0"/>
              <a:t>  som klargör behov </a:t>
            </a:r>
            <a:r>
              <a:rPr lang="sv-SE" sz="2400" smtClean="0"/>
              <a:t>av förberedelser, uppladdnings-handhavande </a:t>
            </a:r>
            <a:r>
              <a:rPr lang="sv-SE" sz="2400" dirty="0" smtClean="0"/>
              <a:t>(samt klarläggande av juridiska villkor). </a:t>
            </a:r>
            <a:r>
              <a:rPr lang="sv-SE" sz="2400" dirty="0" smtClean="0">
                <a:solidFill>
                  <a:schemeClr val="tx2"/>
                </a:solidFill>
              </a:rPr>
              <a:t>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53496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190500" y="2287756"/>
            <a:ext cx="859155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dirty="0" err="1" smtClean="0"/>
              <a:t>Det</a:t>
            </a:r>
            <a:r>
              <a:rPr lang="en-US" sz="2400" dirty="0" smtClean="0"/>
              <a:t> </a:t>
            </a:r>
            <a:r>
              <a:rPr lang="en-US" sz="2400" dirty="0" err="1"/>
              <a:t>borras</a:t>
            </a:r>
            <a:r>
              <a:rPr lang="en-US" sz="2400" dirty="0"/>
              <a:t> </a:t>
            </a:r>
            <a:r>
              <a:rPr lang="en-US" sz="2400" dirty="0" err="1"/>
              <a:t>för</a:t>
            </a:r>
            <a:r>
              <a:rPr lang="en-US" sz="2400" dirty="0"/>
              <a:t> </a:t>
            </a:r>
            <a:r>
              <a:rPr lang="en-US" sz="2400" dirty="0" err="1"/>
              <a:t>ungefär</a:t>
            </a:r>
            <a:r>
              <a:rPr lang="en-US" sz="2400" dirty="0"/>
              <a:t> 500 </a:t>
            </a:r>
            <a:r>
              <a:rPr lang="en-US" sz="2400" dirty="0" err="1"/>
              <a:t>Mkr</a:t>
            </a:r>
            <a:r>
              <a:rPr lang="en-US" sz="2400" dirty="0"/>
              <a:t> per </a:t>
            </a:r>
            <a:r>
              <a:rPr lang="en-US" sz="2400" dirty="0" err="1"/>
              <a:t>år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Sverige</a:t>
            </a:r>
            <a:r>
              <a:rPr lang="en-US" sz="2400" dirty="0"/>
              <a:t>, </a:t>
            </a:r>
            <a:r>
              <a:rPr lang="en-US" sz="2400" dirty="0" err="1"/>
              <a:t>varav</a:t>
            </a:r>
            <a:r>
              <a:rPr lang="en-US" sz="2400" dirty="0"/>
              <a:t> TRV </a:t>
            </a:r>
            <a:r>
              <a:rPr lang="en-US" sz="2400" dirty="0" err="1"/>
              <a:t>står</a:t>
            </a:r>
            <a:r>
              <a:rPr lang="en-US" sz="2400" dirty="0"/>
              <a:t> </a:t>
            </a:r>
            <a:r>
              <a:rPr lang="en-US" sz="2400" dirty="0" err="1"/>
              <a:t>för</a:t>
            </a:r>
            <a:r>
              <a:rPr lang="en-US" sz="2400" dirty="0"/>
              <a:t> </a:t>
            </a:r>
            <a:r>
              <a:rPr lang="en-US" sz="2400" dirty="0" err="1" smtClean="0"/>
              <a:t>hälften</a:t>
            </a:r>
            <a:r>
              <a:rPr lang="en-US" sz="2400" dirty="0" smtClean="0"/>
              <a:t>. </a:t>
            </a:r>
            <a:r>
              <a:rPr lang="en-US" sz="2400" dirty="0" err="1"/>
              <a:t>Utförda</a:t>
            </a:r>
            <a:r>
              <a:rPr lang="en-US" sz="2400" dirty="0"/>
              <a:t> </a:t>
            </a:r>
            <a:r>
              <a:rPr lang="en-US" sz="2400" dirty="0" err="1"/>
              <a:t>borrningar</a:t>
            </a:r>
            <a:r>
              <a:rPr lang="en-US" sz="2400" dirty="0"/>
              <a:t> </a:t>
            </a:r>
            <a:r>
              <a:rPr lang="en-US" sz="2400" dirty="0" err="1"/>
              <a:t>redovisas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 smtClean="0"/>
              <a:t>Geosuite</a:t>
            </a:r>
            <a:r>
              <a:rPr lang="en-US" sz="2400" dirty="0"/>
              <a:t>. 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40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err="1"/>
              <a:t>S</a:t>
            </a:r>
            <a:r>
              <a:rPr lang="en-US" sz="2400" dirty="0" err="1" smtClean="0"/>
              <a:t>amla</a:t>
            </a:r>
            <a:r>
              <a:rPr lang="en-US" sz="2400" dirty="0"/>
              <a:t>, </a:t>
            </a:r>
            <a:r>
              <a:rPr lang="en-US" sz="2400" dirty="0" err="1"/>
              <a:t>digitalt</a:t>
            </a:r>
            <a:r>
              <a:rPr lang="en-US" sz="2400" dirty="0"/>
              <a:t> </a:t>
            </a:r>
            <a:r>
              <a:rPr lang="en-US" sz="2400" dirty="0" err="1"/>
              <a:t>arkivera</a:t>
            </a:r>
            <a:r>
              <a:rPr lang="en-US" sz="2400" dirty="0"/>
              <a:t> </a:t>
            </a:r>
            <a:r>
              <a:rPr lang="en-US" sz="2400" dirty="0" err="1"/>
              <a:t>och</a:t>
            </a:r>
            <a:r>
              <a:rPr lang="en-US" sz="2400" dirty="0"/>
              <a:t> WMS-</a:t>
            </a:r>
            <a:r>
              <a:rPr lang="en-US" sz="2400" dirty="0" err="1"/>
              <a:t>exponera</a:t>
            </a:r>
            <a:r>
              <a:rPr lang="en-US" sz="2400" dirty="0"/>
              <a:t> </a:t>
            </a:r>
            <a:r>
              <a:rPr lang="en-US" sz="2400" dirty="0" err="1"/>
              <a:t>ett</a:t>
            </a:r>
            <a:r>
              <a:rPr lang="en-US" sz="2400" dirty="0"/>
              <a:t> </a:t>
            </a:r>
            <a:r>
              <a:rPr lang="en-US" sz="2400" dirty="0" err="1"/>
              <a:t>stort</a:t>
            </a:r>
            <a:r>
              <a:rPr lang="en-US" sz="2400" dirty="0"/>
              <a:t> </a:t>
            </a:r>
            <a:r>
              <a:rPr lang="en-US" sz="2400" dirty="0" err="1"/>
              <a:t>antal</a:t>
            </a:r>
            <a:r>
              <a:rPr lang="en-US" sz="2400" dirty="0"/>
              <a:t> </a:t>
            </a:r>
            <a:r>
              <a:rPr lang="en-US" sz="2400" dirty="0" err="1"/>
              <a:t>borrningar</a:t>
            </a:r>
            <a:r>
              <a:rPr lang="en-US" sz="2400" dirty="0"/>
              <a:t> </a:t>
            </a:r>
            <a:r>
              <a:rPr lang="en-US" sz="2400" dirty="0" err="1"/>
              <a:t>och</a:t>
            </a:r>
            <a:r>
              <a:rPr lang="en-US" sz="2400" dirty="0"/>
              <a:t> </a:t>
            </a:r>
            <a:r>
              <a:rPr lang="en-US" sz="2400" dirty="0" err="1"/>
              <a:t>geotekniska</a:t>
            </a:r>
            <a:r>
              <a:rPr lang="en-US" sz="2400" dirty="0"/>
              <a:t> </a:t>
            </a:r>
            <a:r>
              <a:rPr lang="en-US" sz="2400" dirty="0" err="1"/>
              <a:t>undersökningsområden</a:t>
            </a:r>
            <a:r>
              <a:rPr lang="en-US" sz="2400" dirty="0"/>
              <a:t> </a:t>
            </a:r>
            <a:r>
              <a:rPr lang="en-US" sz="2400" dirty="0" err="1"/>
              <a:t>nationellt</a:t>
            </a:r>
            <a:r>
              <a:rPr lang="en-US" sz="2400" dirty="0"/>
              <a:t>. </a:t>
            </a:r>
            <a:r>
              <a:rPr lang="en-US" sz="2400" dirty="0" err="1"/>
              <a:t>Exponering</a:t>
            </a:r>
            <a:r>
              <a:rPr lang="en-US" sz="2400" dirty="0"/>
              <a:t> </a:t>
            </a:r>
            <a:r>
              <a:rPr lang="en-US" sz="2400" dirty="0" err="1"/>
              <a:t>sker</a:t>
            </a:r>
            <a:r>
              <a:rPr lang="en-US" sz="2400" dirty="0"/>
              <a:t> </a:t>
            </a:r>
            <a:r>
              <a:rPr lang="en-US" sz="2400" dirty="0" err="1"/>
              <a:t>på</a:t>
            </a:r>
            <a:r>
              <a:rPr lang="en-US" sz="2400" dirty="0"/>
              <a:t> </a:t>
            </a:r>
            <a:r>
              <a:rPr lang="en-US" sz="2400" dirty="0" err="1"/>
              <a:t>bl</a:t>
            </a:r>
            <a:r>
              <a:rPr lang="en-US" sz="2400" dirty="0"/>
              <a:t> a geodata.se </a:t>
            </a:r>
            <a:r>
              <a:rPr lang="en-US" sz="2400" dirty="0" err="1"/>
              <a:t>och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andra</a:t>
            </a:r>
            <a:r>
              <a:rPr lang="en-US" sz="2400" dirty="0"/>
              <a:t> </a:t>
            </a:r>
            <a:r>
              <a:rPr lang="en-US" sz="2400" dirty="0" err="1" smtClean="0"/>
              <a:t>webb-applikationer</a:t>
            </a:r>
            <a:r>
              <a:rPr lang="en-US" sz="2400" dirty="0"/>
              <a:t>. </a:t>
            </a:r>
            <a:endParaRPr lang="en-US" sz="2400" dirty="0" smtClean="0"/>
          </a:p>
          <a:p>
            <a:pPr marL="342900" indent="-342900">
              <a:buFont typeface="Arial" pitchFamily="34" charset="0"/>
              <a:buChar char="•"/>
            </a:pPr>
            <a:endParaRPr lang="en-US" sz="24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I </a:t>
            </a:r>
            <a:r>
              <a:rPr lang="en-US" sz="2400" dirty="0" err="1"/>
              <a:t>ett</a:t>
            </a:r>
            <a:r>
              <a:rPr lang="en-US" sz="2400" dirty="0"/>
              <a:t> </a:t>
            </a:r>
            <a:r>
              <a:rPr lang="en-US" sz="2400" dirty="0" err="1"/>
              <a:t>utbyggt</a:t>
            </a:r>
            <a:r>
              <a:rPr lang="en-US" sz="2400" dirty="0"/>
              <a:t> </a:t>
            </a:r>
            <a:r>
              <a:rPr lang="en-US" sz="2400" dirty="0" err="1" smtClean="0"/>
              <a:t>skede</a:t>
            </a:r>
            <a:r>
              <a:rPr lang="en-US" sz="2400" dirty="0" smtClean="0"/>
              <a:t> </a:t>
            </a:r>
            <a:r>
              <a:rPr lang="en-US" sz="2400" dirty="0" err="1" smtClean="0"/>
              <a:t>är</a:t>
            </a:r>
            <a:r>
              <a:rPr lang="en-US" sz="2400" dirty="0" smtClean="0"/>
              <a:t> </a:t>
            </a:r>
            <a:r>
              <a:rPr lang="en-US" sz="2400" dirty="0" err="1" smtClean="0"/>
              <a:t>nyttoeffekterna</a:t>
            </a:r>
            <a:r>
              <a:rPr lang="en-US" sz="2400" dirty="0" smtClean="0"/>
              <a:t> </a:t>
            </a:r>
            <a:r>
              <a:rPr lang="en-US" sz="2400" dirty="0" err="1" smtClean="0"/>
              <a:t>bl</a:t>
            </a:r>
            <a:r>
              <a:rPr lang="en-US" sz="2400" dirty="0" smtClean="0"/>
              <a:t> a </a:t>
            </a:r>
            <a:r>
              <a:rPr lang="en-US" sz="2400" dirty="0" err="1" smtClean="0"/>
              <a:t>lägre</a:t>
            </a:r>
            <a:r>
              <a:rPr lang="en-US" sz="2400" dirty="0" smtClean="0"/>
              <a:t> </a:t>
            </a:r>
            <a:r>
              <a:rPr lang="en-US" sz="2400" dirty="0" err="1"/>
              <a:t>undersöknings</a:t>
            </a:r>
            <a:r>
              <a:rPr lang="en-US" sz="2400" dirty="0"/>
              <a:t>- </a:t>
            </a:r>
            <a:r>
              <a:rPr lang="en-US" sz="2400" dirty="0" err="1"/>
              <a:t>och</a:t>
            </a:r>
            <a:r>
              <a:rPr lang="en-US" sz="2400" dirty="0"/>
              <a:t> </a:t>
            </a:r>
            <a:r>
              <a:rPr lang="en-US" sz="2400" dirty="0" err="1"/>
              <a:t>markbyggnadskostnader</a:t>
            </a:r>
            <a:r>
              <a:rPr lang="en-US" sz="2400" dirty="0" smtClean="0"/>
              <a:t>. </a:t>
            </a:r>
            <a:endParaRPr lang="en-US" sz="2400" dirty="0"/>
          </a:p>
        </p:txBody>
      </p:sp>
      <p:grpSp>
        <p:nvGrpSpPr>
          <p:cNvPr id="3" name="Grupp 2"/>
          <p:cNvGrpSpPr/>
          <p:nvPr/>
        </p:nvGrpSpPr>
        <p:grpSpPr>
          <a:xfrm>
            <a:off x="710861" y="907967"/>
            <a:ext cx="7527623" cy="918467"/>
            <a:chOff x="323849" y="1480096"/>
            <a:chExt cx="7527623" cy="918467"/>
          </a:xfrm>
        </p:grpSpPr>
        <p:pic>
          <p:nvPicPr>
            <p:cNvPr id="4" name="Picture 2" descr="http://gis.swedgeo.se/startgsp/images/ngdiparter_logo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849" y="1480096"/>
              <a:ext cx="7527623" cy="6308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4" descr="stockholm.se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7660" y="2044154"/>
              <a:ext cx="1040724" cy="3544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95004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ruta 3"/>
          <p:cNvSpPr txBox="1">
            <a:spLocks noChangeArrowheads="1"/>
          </p:cNvSpPr>
          <p:nvPr/>
        </p:nvSpPr>
        <p:spPr bwMode="auto">
          <a:xfrm>
            <a:off x="76200" y="6313385"/>
            <a:ext cx="8972550" cy="307777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sv-SE" sz="1400" b="1" dirty="0"/>
              <a:t>S</a:t>
            </a:r>
            <a:r>
              <a:rPr lang="sv-SE" sz="1400" b="1" dirty="0" smtClean="0"/>
              <a:t>tartsida</a:t>
            </a:r>
            <a:r>
              <a:rPr lang="sv-SE" sz="1400" b="1" dirty="0"/>
              <a:t>: </a:t>
            </a:r>
            <a:r>
              <a:rPr lang="sv-SE" sz="1400" b="1" dirty="0">
                <a:hlinkClick r:id="rId3"/>
              </a:rPr>
              <a:t>http://gis.swedgeo.se/startgsp</a:t>
            </a:r>
            <a:r>
              <a:rPr lang="sv-SE" sz="1400" b="1" dirty="0" smtClean="0">
                <a:hlinkClick r:id="rId3"/>
              </a:rPr>
              <a:t>/</a:t>
            </a:r>
            <a:r>
              <a:rPr lang="sv-SE" sz="1400" b="1" dirty="0" smtClean="0"/>
              <a:t> - härifrån nås alla resurser inom Geoteknisk sektorportal</a:t>
            </a:r>
            <a:endParaRPr lang="sv-SE" sz="1400" b="1" dirty="0"/>
          </a:p>
        </p:txBody>
      </p:sp>
      <p:pic>
        <p:nvPicPr>
          <p:cNvPr id="1026" name="Picture 2" descr="http://gis.swedgeo.se/startgsp/images/gsp_arkitektur_enkel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568325"/>
            <a:ext cx="6343650" cy="547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ktangel 3"/>
          <p:cNvSpPr/>
          <p:nvPr/>
        </p:nvSpPr>
        <p:spPr>
          <a:xfrm>
            <a:off x="6550025" y="2781270"/>
            <a:ext cx="231986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400" b="1" dirty="0" smtClean="0"/>
              <a:t>Utveckling databas/webb</a:t>
            </a:r>
            <a:endParaRPr lang="en-US" sz="1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0795" y="3144837"/>
            <a:ext cx="183832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445" y="3497313"/>
            <a:ext cx="1590675" cy="498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6773" y="571500"/>
            <a:ext cx="4331002" cy="37909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6146" name="Grupp 2"/>
          <p:cNvGrpSpPr>
            <a:grpSpLocks/>
          </p:cNvGrpSpPr>
          <p:nvPr/>
        </p:nvGrpSpPr>
        <p:grpSpPr bwMode="auto">
          <a:xfrm>
            <a:off x="47625" y="561975"/>
            <a:ext cx="4374546" cy="3590925"/>
            <a:chOff x="47625" y="857250"/>
            <a:chExt cx="4095942" cy="3419475"/>
          </a:xfrm>
        </p:grpSpPr>
        <p:pic>
          <p:nvPicPr>
            <p:cNvPr id="6153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25" y="857250"/>
              <a:ext cx="4075698" cy="3419475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154" name="textruta 1"/>
            <p:cNvSpPr txBox="1">
              <a:spLocks noChangeArrowheads="1"/>
            </p:cNvSpPr>
            <p:nvPr/>
          </p:nvSpPr>
          <p:spPr bwMode="auto">
            <a:xfrm>
              <a:off x="123825" y="2690305"/>
              <a:ext cx="4019742" cy="381007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sv-SE" sz="1000" b="1" dirty="0"/>
                <a:t>Geotekniska </a:t>
              </a:r>
              <a:r>
                <a:rPr lang="sv-SE" sz="1000" b="1" dirty="0" smtClean="0"/>
                <a:t>undersökningsområden, ca </a:t>
              </a:r>
              <a:r>
                <a:rPr lang="sv-SE" sz="1000" b="1" dirty="0" smtClean="0"/>
                <a:t>10000 registreringar.</a:t>
              </a:r>
            </a:p>
            <a:p>
              <a:pPr eaLnBrk="1" hangingPunct="1"/>
              <a:r>
                <a:rPr lang="sv-SE" sz="1000" b="1" dirty="0" smtClean="0"/>
                <a:t>Områden ritas in via webbapplikation eller laddas upp som </a:t>
              </a:r>
              <a:r>
                <a:rPr lang="sv-SE" sz="1000" b="1" dirty="0" err="1" smtClean="0"/>
                <a:t>shp</a:t>
              </a:r>
              <a:r>
                <a:rPr lang="sv-SE" sz="1000" b="1" dirty="0" smtClean="0"/>
                <a:t>-filer</a:t>
              </a:r>
              <a:endParaRPr lang="sv-SE" sz="1000" b="1" dirty="0"/>
            </a:p>
          </p:txBody>
        </p:sp>
      </p:grpSp>
      <p:grpSp>
        <p:nvGrpSpPr>
          <p:cNvPr id="6147" name="Grupp 5"/>
          <p:cNvGrpSpPr>
            <a:grpSpLocks/>
          </p:cNvGrpSpPr>
          <p:nvPr/>
        </p:nvGrpSpPr>
        <p:grpSpPr bwMode="auto">
          <a:xfrm>
            <a:off x="701675" y="3195638"/>
            <a:ext cx="5302797" cy="3567112"/>
            <a:chOff x="701462" y="3195638"/>
            <a:chExt cx="5303548" cy="3567112"/>
          </a:xfrm>
        </p:grpSpPr>
        <p:pic>
          <p:nvPicPr>
            <p:cNvPr id="6151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1462" y="3195638"/>
              <a:ext cx="5303548" cy="356711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152" name="textruta 7"/>
            <p:cNvSpPr txBox="1">
              <a:spLocks noChangeArrowheads="1"/>
            </p:cNvSpPr>
            <p:nvPr/>
          </p:nvSpPr>
          <p:spPr bwMode="auto">
            <a:xfrm>
              <a:off x="806235" y="6255662"/>
              <a:ext cx="5023579" cy="40011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sv-SE" sz="1000" b="1" dirty="0"/>
                <a:t>Geodata.se – </a:t>
              </a:r>
              <a:r>
                <a:rPr lang="sv-SE" sz="1000" b="1" dirty="0" smtClean="0"/>
                <a:t>Geoteknisk sektorsportal är några tematiska WMS-er </a:t>
              </a:r>
              <a:r>
                <a:rPr lang="sv-SE" sz="1000" b="1" dirty="0"/>
                <a:t>av hundratals andra från svenska myndigheter och dataleverantörer</a:t>
              </a:r>
            </a:p>
          </p:txBody>
        </p:sp>
      </p:grp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611371"/>
            <a:ext cx="2813892" cy="147460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47" t="28267"/>
          <a:stretch/>
        </p:blipFill>
        <p:spPr bwMode="auto">
          <a:xfrm>
            <a:off x="7162800" y="3361895"/>
            <a:ext cx="1638299" cy="95913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150" name="textruta 6"/>
          <p:cNvSpPr txBox="1">
            <a:spLocks noChangeArrowheads="1"/>
          </p:cNvSpPr>
          <p:nvPr/>
        </p:nvSpPr>
        <p:spPr bwMode="auto">
          <a:xfrm>
            <a:off x="6115051" y="520352"/>
            <a:ext cx="2984516" cy="40011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sv-SE" sz="1000" b="1" dirty="0" err="1"/>
              <a:t>GeoSuite</a:t>
            </a:r>
            <a:r>
              <a:rPr lang="sv-SE" sz="1000" b="1" dirty="0"/>
              <a:t>-projekt med </a:t>
            </a:r>
            <a:r>
              <a:rPr lang="sv-SE" sz="1000" b="1" dirty="0" smtClean="0"/>
              <a:t>korrekt plansymbol</a:t>
            </a:r>
            <a:r>
              <a:rPr lang="sv-SE" sz="1000" b="1" dirty="0"/>
              <a:t>, profilritning samt ev. </a:t>
            </a:r>
            <a:r>
              <a:rPr lang="sv-SE" sz="1000" b="1" dirty="0" err="1"/>
              <a:t>RGeo</a:t>
            </a:r>
            <a:r>
              <a:rPr lang="sv-SE" sz="1000" b="1" dirty="0"/>
              <a:t>/MUR</a:t>
            </a:r>
          </a:p>
        </p:txBody>
      </p:sp>
    </p:spTree>
    <p:extLst>
      <p:ext uri="{BB962C8B-B14F-4D97-AF65-F5344CB8AC3E}">
        <p14:creationId xmlns:p14="http://schemas.microsoft.com/office/powerpoint/2010/main" val="3114724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Bildobjekt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3" y="935038"/>
            <a:ext cx="2203450" cy="29384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1" name="textruta 2"/>
          <p:cNvSpPr txBox="1">
            <a:spLocks noChangeArrowheads="1"/>
          </p:cNvSpPr>
          <p:nvPr/>
        </p:nvSpPr>
        <p:spPr bwMode="auto">
          <a:xfrm>
            <a:off x="0" y="473074"/>
            <a:ext cx="851528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sv-SE" sz="2400" b="1" dirty="0">
                <a:solidFill>
                  <a:schemeClr val="tx2"/>
                </a:solidFill>
                <a:latin typeface="+mn-lt"/>
              </a:rPr>
              <a:t>Från borrbandvagn </a:t>
            </a:r>
            <a:r>
              <a:rPr lang="sv-SE" sz="2400" b="1" dirty="0" smtClean="0">
                <a:solidFill>
                  <a:schemeClr val="tx2"/>
                </a:solidFill>
                <a:latin typeface="+mn-lt"/>
                <a:sym typeface="Wingdings" pitchFamily="2" charset="2"/>
              </a:rPr>
              <a:t> BGA </a:t>
            </a:r>
            <a:r>
              <a:rPr lang="sv-SE" sz="2400" b="1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sv-SE" sz="2400" b="1" dirty="0">
                <a:solidFill>
                  <a:schemeClr val="tx2"/>
                </a:solidFill>
                <a:latin typeface="+mn-lt"/>
              </a:rPr>
              <a:t>WMS på Geodataportalen </a:t>
            </a:r>
            <a:endParaRPr lang="sv-SE" sz="2400" b="1" dirty="0" smtClean="0">
              <a:solidFill>
                <a:schemeClr val="tx2"/>
              </a:solidFill>
              <a:latin typeface="+mn-lt"/>
            </a:endParaRPr>
          </a:p>
          <a:p>
            <a:pPr algn="r" eaLnBrk="1" hangingPunct="1"/>
            <a:r>
              <a:rPr lang="sv-SE" sz="2400" b="1" dirty="0" smtClean="0">
                <a:solidFill>
                  <a:schemeClr val="tx2"/>
                </a:solidFill>
                <a:latin typeface="+mn-lt"/>
              </a:rPr>
              <a:t>				(</a:t>
            </a:r>
            <a:r>
              <a:rPr lang="sv-SE" sz="2400" b="1" dirty="0">
                <a:solidFill>
                  <a:schemeClr val="tx2"/>
                </a:solidFill>
                <a:latin typeface="+mn-lt"/>
              </a:rPr>
              <a:t>och andra webbsidor)</a:t>
            </a:r>
          </a:p>
        </p:txBody>
      </p:sp>
      <p:pic>
        <p:nvPicPr>
          <p:cNvPr id="12292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0" y="1449388"/>
            <a:ext cx="3468688" cy="2424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535" y="1420812"/>
            <a:ext cx="2880784" cy="3088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upp 7"/>
          <p:cNvGrpSpPr/>
          <p:nvPr/>
        </p:nvGrpSpPr>
        <p:grpSpPr>
          <a:xfrm>
            <a:off x="119063" y="4074715"/>
            <a:ext cx="7989885" cy="2701530"/>
            <a:chOff x="119063" y="4074715"/>
            <a:chExt cx="7989885" cy="2701530"/>
          </a:xfrm>
        </p:grpSpPr>
        <p:grpSp>
          <p:nvGrpSpPr>
            <p:cNvPr id="4" name="Grupp 3"/>
            <p:cNvGrpSpPr/>
            <p:nvPr/>
          </p:nvGrpSpPr>
          <p:grpSpPr>
            <a:xfrm>
              <a:off x="119063" y="4074715"/>
              <a:ext cx="2035969" cy="2120107"/>
              <a:chOff x="6060281" y="3359150"/>
              <a:chExt cx="2035969" cy="2120107"/>
            </a:xfrm>
          </p:grpSpPr>
          <p:pic>
            <p:nvPicPr>
              <p:cNvPr id="2052" name="Picture 4" descr="stockholm.se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88856" y="3397250"/>
                <a:ext cx="1762125" cy="60007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" name="Rektangel 2"/>
              <p:cNvSpPr/>
              <p:nvPr/>
            </p:nvSpPr>
            <p:spPr bwMode="auto">
              <a:xfrm>
                <a:off x="6060281" y="3359150"/>
                <a:ext cx="2035969" cy="2120107"/>
              </a:xfrm>
              <a:prstGeom prst="rect">
                <a:avLst/>
              </a:prstGeom>
              <a:noFill/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0000" tIns="46800" rIns="90000" bIns="4680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pic>
          <p:nvPicPr>
            <p:cNvPr id="12294" name="Picture 7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6419" y="4603751"/>
              <a:ext cx="2303462" cy="2151062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296" name="textruta 1"/>
            <p:cNvSpPr txBox="1">
              <a:spLocks noChangeArrowheads="1"/>
            </p:cNvSpPr>
            <p:nvPr/>
          </p:nvSpPr>
          <p:spPr bwMode="auto">
            <a:xfrm>
              <a:off x="7172323" y="5976937"/>
              <a:ext cx="936625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sv-SE" sz="2400" dirty="0">
                  <a:solidFill>
                    <a:srgbClr val="FF0000"/>
                  </a:solidFill>
                </a:rPr>
                <a:t>WMS</a:t>
              </a:r>
              <a:endParaRPr lang="en-US" sz="2400" dirty="0">
                <a:solidFill>
                  <a:srgbClr val="FF0000"/>
                </a:solidFill>
              </a:endParaRPr>
            </a:p>
          </p:txBody>
        </p:sp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33210" y="4844257"/>
              <a:ext cx="2253341" cy="19319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12" name="Bildobjekt 11"/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1146" b="60831"/>
            <a:stretch/>
          </p:blipFill>
          <p:spPr>
            <a:xfrm>
              <a:off x="5497297" y="4926691"/>
              <a:ext cx="1044475" cy="1767119"/>
            </a:xfrm>
            <a:prstGeom prst="rect">
              <a:avLst/>
            </a:prstGeom>
          </p:spPr>
        </p:pic>
        <p:cxnSp>
          <p:nvCxnSpPr>
            <p:cNvPr id="5" name="Rak pil 4"/>
            <p:cNvCxnSpPr/>
            <p:nvPr/>
          </p:nvCxnSpPr>
          <p:spPr bwMode="auto">
            <a:xfrm>
              <a:off x="3986551" y="6194822"/>
              <a:ext cx="1718924" cy="0"/>
            </a:xfrm>
            <a:prstGeom prst="straightConnector1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" name="Rak pil 14"/>
            <p:cNvCxnSpPr/>
            <p:nvPr/>
          </p:nvCxnSpPr>
          <p:spPr bwMode="auto">
            <a:xfrm>
              <a:off x="6417276" y="6207919"/>
              <a:ext cx="755047" cy="0"/>
            </a:xfrm>
            <a:prstGeom prst="straightConnector1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1348334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670416"/>
            <a:ext cx="8858250" cy="539009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3176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extruta 2"/>
          <p:cNvSpPr txBox="1">
            <a:spLocks noChangeArrowheads="1"/>
          </p:cNvSpPr>
          <p:nvPr/>
        </p:nvSpPr>
        <p:spPr bwMode="auto">
          <a:xfrm>
            <a:off x="0" y="473075"/>
            <a:ext cx="91440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sv-SE" sz="2800" b="1" dirty="0" smtClean="0">
                <a:solidFill>
                  <a:schemeClr val="tx2"/>
                </a:solidFill>
                <a:latin typeface="+mn-lt"/>
              </a:rPr>
              <a:t>Visning av individuella borrhål från </a:t>
            </a:r>
          </a:p>
          <a:p>
            <a:pPr eaLnBrk="1" hangingPunct="1"/>
            <a:r>
              <a:rPr lang="sv-SE" sz="2800" b="1" dirty="0" smtClean="0">
                <a:solidFill>
                  <a:schemeClr val="tx2"/>
                </a:solidFill>
                <a:latin typeface="+mn-lt"/>
              </a:rPr>
              <a:t>Branschens Geotekniska Arkiv (BGA)</a:t>
            </a:r>
            <a:endParaRPr lang="sv-SE" sz="2800" b="1" dirty="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9" y="1402598"/>
            <a:ext cx="6615503" cy="539825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ruta 2"/>
          <p:cNvSpPr txBox="1">
            <a:spLocks noChangeArrowheads="1"/>
          </p:cNvSpPr>
          <p:nvPr/>
        </p:nvSpPr>
        <p:spPr bwMode="auto">
          <a:xfrm>
            <a:off x="4486664" y="5020409"/>
            <a:ext cx="4486276" cy="116955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xtLst/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sv-SE" sz="1400" dirty="0" smtClean="0">
                <a:solidFill>
                  <a:schemeClr val="tx2"/>
                </a:solidFill>
                <a:latin typeface="+mn-lt"/>
              </a:rPr>
              <a:t>Det finns tydliga </a:t>
            </a:r>
            <a:r>
              <a:rPr lang="sv-SE" sz="1400" dirty="0" smtClean="0">
                <a:solidFill>
                  <a:schemeClr val="tx2"/>
                </a:solidFill>
                <a:latin typeface="+mn-lt"/>
              </a:rPr>
              <a:t>instruktioner </a:t>
            </a:r>
            <a:r>
              <a:rPr lang="sv-SE" sz="1400" dirty="0" smtClean="0">
                <a:solidFill>
                  <a:schemeClr val="tx2"/>
                </a:solidFill>
                <a:latin typeface="+mn-lt"/>
              </a:rPr>
              <a:t>för: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sv-SE" sz="1400" b="1" dirty="0" smtClean="0">
                <a:solidFill>
                  <a:schemeClr val="tx2"/>
                </a:solidFill>
                <a:latin typeface="+mn-lt"/>
              </a:rPr>
              <a:t>Nedladdning</a:t>
            </a:r>
            <a:r>
              <a:rPr lang="sv-SE" sz="1400" dirty="0" smtClean="0">
                <a:solidFill>
                  <a:schemeClr val="tx2"/>
                </a:solidFill>
                <a:latin typeface="+mn-lt"/>
              </a:rPr>
              <a:t> av </a:t>
            </a:r>
            <a:r>
              <a:rPr lang="sv-SE" sz="1400" dirty="0" err="1" smtClean="0">
                <a:solidFill>
                  <a:schemeClr val="tx2"/>
                </a:solidFill>
                <a:latin typeface="+mn-lt"/>
              </a:rPr>
              <a:t>Geosuite</a:t>
            </a:r>
            <a:r>
              <a:rPr lang="sv-SE" sz="1400" dirty="0" smtClean="0">
                <a:solidFill>
                  <a:schemeClr val="tx2"/>
                </a:solidFill>
                <a:latin typeface="+mn-lt"/>
              </a:rPr>
              <a:t> borrhål </a:t>
            </a:r>
            <a:endParaRPr lang="sv-SE" sz="1400" dirty="0" smtClean="0">
              <a:solidFill>
                <a:schemeClr val="tx2"/>
              </a:solidFill>
              <a:latin typeface="+mn-lt"/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sv-SE" sz="1400" b="1" dirty="0" smtClean="0">
                <a:solidFill>
                  <a:schemeClr val="tx2"/>
                </a:solidFill>
                <a:latin typeface="+mn-lt"/>
              </a:rPr>
              <a:t>Uppladdning</a:t>
            </a:r>
            <a:r>
              <a:rPr lang="sv-SE" sz="1400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sv-SE" sz="1400" dirty="0" smtClean="0">
                <a:solidFill>
                  <a:schemeClr val="tx2"/>
                </a:solidFill>
                <a:latin typeface="+mn-lt"/>
              </a:rPr>
              <a:t>av </a:t>
            </a:r>
            <a:r>
              <a:rPr lang="sv-SE" sz="1400" dirty="0" err="1" smtClean="0">
                <a:solidFill>
                  <a:schemeClr val="tx2"/>
                </a:solidFill>
                <a:latin typeface="+mn-lt"/>
              </a:rPr>
              <a:t>Geosuite</a:t>
            </a:r>
            <a:r>
              <a:rPr lang="sv-SE" sz="1400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sv-SE" sz="1400" dirty="0" smtClean="0">
                <a:solidFill>
                  <a:schemeClr val="tx2"/>
                </a:solidFill>
                <a:latin typeface="+mn-lt"/>
              </a:rPr>
              <a:t>borrhål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endParaRPr lang="sv-SE" sz="1400" dirty="0">
              <a:solidFill>
                <a:schemeClr val="tx2"/>
              </a:solidFill>
              <a:latin typeface="+mn-lt"/>
            </a:endParaRPr>
          </a:p>
          <a:p>
            <a:pPr eaLnBrk="1" hangingPunct="1"/>
            <a:r>
              <a:rPr lang="sv-SE" sz="1400" dirty="0" smtClean="0">
                <a:solidFill>
                  <a:schemeClr val="tx2"/>
                </a:solidFill>
              </a:rPr>
              <a:t>Juridik/friskrivningar </a:t>
            </a:r>
            <a:r>
              <a:rPr lang="sv-SE" sz="1400" dirty="0">
                <a:solidFill>
                  <a:schemeClr val="tx2"/>
                </a:solidFill>
              </a:rPr>
              <a:t>, </a:t>
            </a:r>
            <a:r>
              <a:rPr lang="sv-SE" sz="1400" dirty="0" smtClean="0">
                <a:solidFill>
                  <a:schemeClr val="tx2"/>
                </a:solidFill>
              </a:rPr>
              <a:t>diskuterade </a:t>
            </a:r>
            <a:r>
              <a:rPr lang="sv-SE" sz="1400" dirty="0">
                <a:solidFill>
                  <a:schemeClr val="tx2"/>
                </a:solidFill>
              </a:rPr>
              <a:t>med </a:t>
            </a:r>
            <a:r>
              <a:rPr lang="sv-SE" sz="1400" dirty="0" err="1">
                <a:solidFill>
                  <a:schemeClr val="tx2"/>
                </a:solidFill>
              </a:rPr>
              <a:t>bl</a:t>
            </a:r>
            <a:r>
              <a:rPr lang="sv-SE" sz="1400" dirty="0">
                <a:solidFill>
                  <a:schemeClr val="tx2"/>
                </a:solidFill>
              </a:rPr>
              <a:t> a </a:t>
            </a:r>
            <a:r>
              <a:rPr lang="sv-SE" sz="1400" dirty="0" smtClean="0">
                <a:solidFill>
                  <a:schemeClr val="tx2"/>
                </a:solidFill>
              </a:rPr>
              <a:t>STD</a:t>
            </a:r>
            <a:endParaRPr lang="sv-SE" sz="1400" dirty="0" smtClean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2" name="Rektangel 1"/>
          <p:cNvSpPr/>
          <p:nvPr/>
        </p:nvSpPr>
        <p:spPr bwMode="auto">
          <a:xfrm>
            <a:off x="714375" y="2895600"/>
            <a:ext cx="1504950" cy="144000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29"/>
          <a:stretch/>
        </p:blipFill>
        <p:spPr bwMode="auto">
          <a:xfrm>
            <a:off x="4572000" y="1612806"/>
            <a:ext cx="4400940" cy="269893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9" name="Rektangel 8"/>
          <p:cNvSpPr/>
          <p:nvPr/>
        </p:nvSpPr>
        <p:spPr bwMode="auto">
          <a:xfrm>
            <a:off x="1543050" y="2000250"/>
            <a:ext cx="971550" cy="144000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0" name="Vinklad  9"/>
          <p:cNvCxnSpPr>
            <a:stCxn id="9" idx="3"/>
            <a:endCxn id="7" idx="1"/>
          </p:cNvCxnSpPr>
          <p:nvPr/>
        </p:nvCxnSpPr>
        <p:spPr bwMode="auto">
          <a:xfrm>
            <a:off x="2514600" y="2072250"/>
            <a:ext cx="2057400" cy="890025"/>
          </a:xfrm>
          <a:prstGeom prst="bentConnector3">
            <a:avLst>
              <a:gd name="adj1" fmla="val 60648"/>
            </a:avLst>
          </a:prstGeom>
          <a:noFill/>
          <a:ln w="31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581452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17"/>
          <p:cNvSpPr>
            <a:spLocks noChangeArrowheads="1"/>
          </p:cNvSpPr>
          <p:nvPr/>
        </p:nvSpPr>
        <p:spPr bwMode="auto">
          <a:xfrm>
            <a:off x="0" y="477838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sv-SE" sz="2800" b="1" dirty="0" smtClean="0"/>
              <a:t>Exempel på tematisering av WMS-tjänster </a:t>
            </a:r>
            <a:endParaRPr lang="en-US" sz="2800" b="1" dirty="0"/>
          </a:p>
        </p:txBody>
      </p:sp>
      <p:sp>
        <p:nvSpPr>
          <p:cNvPr id="2" name="Rektangel 1"/>
          <p:cNvSpPr/>
          <p:nvPr/>
        </p:nvSpPr>
        <p:spPr>
          <a:xfrm>
            <a:off x="7572375" y="5084088"/>
            <a:ext cx="148828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200" dirty="0" smtClean="0"/>
              <a:t>Detta </a:t>
            </a:r>
            <a:r>
              <a:rPr lang="sv-SE" sz="1200" dirty="0" smtClean="0"/>
              <a:t>är utfört i </a:t>
            </a:r>
            <a:r>
              <a:rPr lang="sv-SE" sz="1200" dirty="0" smtClean="0"/>
              <a:t>MSB2:4-projektet ”</a:t>
            </a:r>
            <a:r>
              <a:rPr lang="sv-SE" sz="1200" dirty="0" smtClean="0"/>
              <a:t>Räddningstjänst-tillämpningar </a:t>
            </a:r>
            <a:r>
              <a:rPr lang="sv-SE" sz="1200" dirty="0" smtClean="0"/>
              <a:t>i Geoteknisk sektorsportal/ Naturolyckor”</a:t>
            </a:r>
            <a:endParaRPr lang="en-US" sz="1200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52" r="1504" b="2691"/>
          <a:stretch/>
        </p:blipFill>
        <p:spPr bwMode="auto">
          <a:xfrm>
            <a:off x="157161" y="1001059"/>
            <a:ext cx="7291389" cy="574684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6770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extruta 2"/>
          <p:cNvSpPr txBox="1">
            <a:spLocks noChangeArrowheads="1"/>
          </p:cNvSpPr>
          <p:nvPr/>
        </p:nvSpPr>
        <p:spPr bwMode="auto">
          <a:xfrm>
            <a:off x="0" y="527705"/>
            <a:ext cx="9144000" cy="5416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sv-SE" sz="2800" b="1" dirty="0" smtClean="0">
                <a:solidFill>
                  <a:schemeClr val="tx2"/>
                </a:solidFill>
                <a:latin typeface="+mn-lt"/>
              </a:rPr>
              <a:t>Likheter/skillnader </a:t>
            </a:r>
            <a:r>
              <a:rPr lang="sv-SE" sz="2800" b="1" dirty="0" smtClean="0">
                <a:solidFill>
                  <a:schemeClr val="tx2"/>
                </a:solidFill>
                <a:latin typeface="+mn-lt"/>
              </a:rPr>
              <a:t>webbapplikationerna för Trafikverkets Geotekniska Databas, Sthlm Stads Geoarkiv och BGA</a:t>
            </a:r>
          </a:p>
          <a:p>
            <a:pPr eaLnBrk="1" hangingPunct="1"/>
            <a:endParaRPr lang="sv-SE" sz="1800" dirty="0" smtClean="0">
              <a:solidFill>
                <a:schemeClr val="tx2"/>
              </a:solidFill>
              <a:latin typeface="+mj-lt"/>
            </a:endParaRPr>
          </a:p>
          <a:p>
            <a:pPr eaLnBrk="1" hangingPunct="1"/>
            <a:r>
              <a:rPr lang="sv-SE" sz="1800" u="sng" dirty="0" smtClean="0">
                <a:solidFill>
                  <a:schemeClr val="tx2"/>
                </a:solidFill>
                <a:latin typeface="+mj-lt"/>
              </a:rPr>
              <a:t>Gemensamt</a:t>
            </a:r>
            <a:r>
              <a:rPr lang="sv-SE" sz="1800" dirty="0" smtClean="0">
                <a:solidFill>
                  <a:schemeClr val="tx2"/>
                </a:solidFill>
                <a:latin typeface="+mj-lt"/>
              </a:rPr>
              <a:t>: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sv-SE" sz="1800" dirty="0" err="1" smtClean="0">
                <a:solidFill>
                  <a:schemeClr val="tx2"/>
                </a:solidFill>
                <a:latin typeface="+mj-lt"/>
              </a:rPr>
              <a:t>Vianovas</a:t>
            </a:r>
            <a:r>
              <a:rPr lang="sv-SE" sz="1800" dirty="0" smtClean="0">
                <a:solidFill>
                  <a:schemeClr val="tx2"/>
                </a:solidFill>
                <a:latin typeface="+mj-lt"/>
              </a:rPr>
              <a:t> </a:t>
            </a:r>
            <a:r>
              <a:rPr lang="sv-SE" sz="1800" dirty="0" err="1" smtClean="0">
                <a:solidFill>
                  <a:schemeClr val="tx2"/>
                </a:solidFill>
                <a:latin typeface="+mj-lt"/>
              </a:rPr>
              <a:t>GeoSuite</a:t>
            </a:r>
            <a:r>
              <a:rPr lang="sv-SE" sz="1800" dirty="0" smtClean="0">
                <a:solidFill>
                  <a:schemeClr val="tx2"/>
                </a:solidFill>
                <a:latin typeface="+mj-lt"/>
              </a:rPr>
              <a:t> databaslösning i SQL </a:t>
            </a:r>
            <a:r>
              <a:rPr lang="sv-SE" sz="1800" dirty="0" smtClean="0">
                <a:solidFill>
                  <a:schemeClr val="tx2"/>
                </a:solidFill>
                <a:latin typeface="+mj-lt"/>
              </a:rPr>
              <a:t>Server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sv-SE" sz="1800" dirty="0" smtClean="0">
                <a:solidFill>
                  <a:schemeClr val="tx2"/>
                </a:solidFill>
                <a:latin typeface="+mj-lt"/>
              </a:rPr>
              <a:t>SWECO Position webbutveckling</a:t>
            </a:r>
            <a:endParaRPr lang="sv-SE" sz="1800" dirty="0" smtClean="0">
              <a:solidFill>
                <a:schemeClr val="tx2"/>
              </a:solidFill>
              <a:latin typeface="+mj-lt"/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sv-SE" sz="1800" dirty="0" smtClean="0">
                <a:solidFill>
                  <a:schemeClr val="tx2"/>
                </a:solidFill>
                <a:latin typeface="+mj-lt"/>
              </a:rPr>
              <a:t>korrekt geoteknisk plansymbol 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sv-SE" sz="1800" dirty="0" smtClean="0">
                <a:solidFill>
                  <a:schemeClr val="tx2"/>
                </a:solidFill>
                <a:latin typeface="+mj-lt"/>
              </a:rPr>
              <a:t>möjlighet till återexport till </a:t>
            </a:r>
            <a:r>
              <a:rPr lang="sv-SE" sz="1800" dirty="0" err="1" smtClean="0">
                <a:solidFill>
                  <a:schemeClr val="tx2"/>
                </a:solidFill>
                <a:latin typeface="+mj-lt"/>
              </a:rPr>
              <a:t>GeoSuite</a:t>
            </a:r>
            <a:endParaRPr lang="sv-SE" sz="1800" b="1" dirty="0" smtClean="0">
              <a:solidFill>
                <a:schemeClr val="tx2"/>
              </a:solidFill>
              <a:latin typeface="+mj-lt"/>
            </a:endParaRPr>
          </a:p>
          <a:p>
            <a:pPr eaLnBrk="1" hangingPunct="1"/>
            <a:endParaRPr lang="sv-SE" sz="1000" b="1" dirty="0" smtClean="0">
              <a:solidFill>
                <a:schemeClr val="tx2"/>
              </a:solidFill>
              <a:latin typeface="+mn-lt"/>
            </a:endParaRPr>
          </a:p>
          <a:p>
            <a:pPr eaLnBrk="1" hangingPunct="1"/>
            <a:r>
              <a:rPr lang="sv-SE" sz="1800" u="sng" dirty="0" smtClean="0">
                <a:solidFill>
                  <a:schemeClr val="tx2"/>
                </a:solidFill>
                <a:latin typeface="+mn-lt"/>
              </a:rPr>
              <a:t>Skillnader</a:t>
            </a:r>
            <a:r>
              <a:rPr lang="sv-SE" sz="1800" b="1" dirty="0" smtClean="0">
                <a:solidFill>
                  <a:schemeClr val="tx2"/>
                </a:solidFill>
                <a:latin typeface="+mn-lt"/>
              </a:rPr>
              <a:t>: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sv-SE" sz="1800" b="1" dirty="0" smtClean="0">
                <a:solidFill>
                  <a:schemeClr val="tx2"/>
                </a:solidFill>
                <a:latin typeface="+mn-lt"/>
              </a:rPr>
              <a:t>TRV</a:t>
            </a:r>
            <a:r>
              <a:rPr lang="sv-SE" sz="1800" dirty="0" smtClean="0">
                <a:solidFill>
                  <a:schemeClr val="tx2"/>
                </a:solidFill>
                <a:latin typeface="+mn-lt"/>
              </a:rPr>
              <a:t>: internt (och test? ej officiellt), endast exponering av profilritning. </a:t>
            </a:r>
            <a:endParaRPr lang="sv-SE" sz="1800" dirty="0" smtClean="0">
              <a:solidFill>
                <a:schemeClr val="tx2"/>
              </a:solidFill>
              <a:latin typeface="+mn-lt"/>
            </a:endParaRPr>
          </a:p>
          <a:p>
            <a:pPr eaLnBrk="1" hangingPunct="1"/>
            <a:r>
              <a:rPr lang="sv-SE" sz="1800" dirty="0" smtClean="0">
                <a:solidFill>
                  <a:schemeClr val="tx2"/>
                </a:solidFill>
                <a:latin typeface="+mn-lt"/>
              </a:rPr>
              <a:t>	Ca</a:t>
            </a:r>
            <a:r>
              <a:rPr lang="sv-SE" sz="1800" dirty="0" smtClean="0">
                <a:solidFill>
                  <a:schemeClr val="tx2"/>
                </a:solidFill>
              </a:rPr>
              <a:t> 100.000 borrhål</a:t>
            </a:r>
            <a:r>
              <a:rPr lang="sv-SE" sz="1800" dirty="0">
                <a:solidFill>
                  <a:schemeClr val="tx2"/>
                </a:solidFill>
              </a:rPr>
              <a:t>. </a:t>
            </a:r>
            <a:endParaRPr lang="sv-SE" sz="1800" dirty="0">
              <a:solidFill>
                <a:schemeClr val="tx2"/>
              </a:solidFill>
              <a:latin typeface="+mn-lt"/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sv-SE" sz="1800" b="1" dirty="0" smtClean="0">
                <a:solidFill>
                  <a:schemeClr val="tx2"/>
                </a:solidFill>
                <a:latin typeface="+mn-lt"/>
              </a:rPr>
              <a:t>Sthlm Stad</a:t>
            </a:r>
            <a:r>
              <a:rPr lang="sv-SE" sz="1800" dirty="0" smtClean="0">
                <a:solidFill>
                  <a:schemeClr val="tx2"/>
                </a:solidFill>
                <a:latin typeface="+mn-lt"/>
              </a:rPr>
              <a:t>: publikt, kan ladda ner </a:t>
            </a:r>
            <a:r>
              <a:rPr lang="sv-SE" sz="1800" dirty="0" smtClean="0">
                <a:solidFill>
                  <a:schemeClr val="tx2"/>
                </a:solidFill>
                <a:latin typeface="+mn-lt"/>
              </a:rPr>
              <a:t>borrhål och (uppladdade</a:t>
            </a:r>
            <a:r>
              <a:rPr lang="sv-SE" sz="1800" dirty="0" smtClean="0">
                <a:solidFill>
                  <a:schemeClr val="tx2"/>
                </a:solidFill>
                <a:latin typeface="+mn-lt"/>
              </a:rPr>
              <a:t>) arkivhandlingar. </a:t>
            </a:r>
            <a:endParaRPr lang="sv-SE" sz="1800" dirty="0" smtClean="0">
              <a:solidFill>
                <a:schemeClr val="tx2"/>
              </a:solidFill>
              <a:latin typeface="+mn-lt"/>
            </a:endParaRPr>
          </a:p>
          <a:p>
            <a:pPr eaLnBrk="1" hangingPunct="1"/>
            <a:r>
              <a:rPr lang="sv-SE" sz="1800" dirty="0" smtClean="0">
                <a:solidFill>
                  <a:schemeClr val="tx2"/>
                </a:solidFill>
                <a:latin typeface="+mn-lt"/>
              </a:rPr>
              <a:t>	&gt; </a:t>
            </a:r>
            <a:r>
              <a:rPr lang="sv-SE" sz="1800" dirty="0" smtClean="0">
                <a:solidFill>
                  <a:schemeClr val="tx2"/>
                </a:solidFill>
                <a:latin typeface="+mn-lt"/>
              </a:rPr>
              <a:t>100.000 borrhål. 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sv-SE" sz="1800" b="1" dirty="0" smtClean="0">
                <a:solidFill>
                  <a:schemeClr val="tx2"/>
                </a:solidFill>
                <a:latin typeface="+mn-lt"/>
              </a:rPr>
              <a:t>BGA: </a:t>
            </a:r>
            <a:r>
              <a:rPr lang="sv-SE" sz="1800" dirty="0">
                <a:solidFill>
                  <a:schemeClr val="tx2"/>
                </a:solidFill>
              </a:rPr>
              <a:t>publikt, </a:t>
            </a:r>
            <a:r>
              <a:rPr lang="sv-SE" sz="1800" dirty="0" smtClean="0">
                <a:solidFill>
                  <a:schemeClr val="tx2"/>
                </a:solidFill>
              </a:rPr>
              <a:t>exponerar profilritningar och </a:t>
            </a:r>
            <a:r>
              <a:rPr lang="sv-SE" sz="1800" dirty="0" smtClean="0"/>
              <a:t>över 20 parameterar ur </a:t>
            </a:r>
            <a:r>
              <a:rPr lang="sv-SE" sz="1800" dirty="0" err="1" smtClean="0"/>
              <a:t>GeoSuite</a:t>
            </a:r>
            <a:r>
              <a:rPr lang="sv-SE" sz="1800" dirty="0" smtClean="0"/>
              <a:t> databas, inklusive ’</a:t>
            </a:r>
            <a:r>
              <a:rPr lang="sv-SE" sz="1800" dirty="0" err="1" smtClean="0"/>
              <a:t>max_sensit</a:t>
            </a:r>
            <a:r>
              <a:rPr lang="sv-SE" sz="1800" dirty="0" smtClean="0"/>
              <a:t>’ </a:t>
            </a:r>
            <a:r>
              <a:rPr lang="sv-SE" sz="1800" dirty="0" smtClean="0">
                <a:solidFill>
                  <a:schemeClr val="tx2"/>
                </a:solidFill>
              </a:rPr>
              <a:t>Kan </a:t>
            </a:r>
            <a:r>
              <a:rPr lang="sv-SE" sz="1800" dirty="0">
                <a:solidFill>
                  <a:schemeClr val="tx2"/>
                </a:solidFill>
              </a:rPr>
              <a:t>ladda ner </a:t>
            </a:r>
            <a:r>
              <a:rPr lang="sv-SE" sz="1800" dirty="0" smtClean="0">
                <a:solidFill>
                  <a:schemeClr val="tx2"/>
                </a:solidFill>
              </a:rPr>
              <a:t>borrhål och (uppladdade</a:t>
            </a:r>
            <a:r>
              <a:rPr lang="sv-SE" sz="1800" dirty="0">
                <a:solidFill>
                  <a:schemeClr val="tx2"/>
                </a:solidFill>
              </a:rPr>
              <a:t>) arkivhandlingar. </a:t>
            </a:r>
            <a:endParaRPr lang="sv-SE" sz="1800" dirty="0" smtClean="0">
              <a:solidFill>
                <a:schemeClr val="tx2"/>
              </a:solidFill>
            </a:endParaRPr>
          </a:p>
          <a:p>
            <a:pPr eaLnBrk="1" hangingPunct="1"/>
            <a:r>
              <a:rPr lang="sv-SE" sz="1800" dirty="0" smtClean="0">
                <a:solidFill>
                  <a:schemeClr val="tx2"/>
                </a:solidFill>
              </a:rPr>
              <a:t>	Ca 4.000 </a:t>
            </a:r>
            <a:r>
              <a:rPr lang="sv-SE" sz="1800" dirty="0">
                <a:solidFill>
                  <a:schemeClr val="tx2"/>
                </a:solidFill>
              </a:rPr>
              <a:t>borrhål. </a:t>
            </a:r>
            <a:endParaRPr lang="sv-SE" sz="1800" b="1" dirty="0">
              <a:solidFill>
                <a:schemeClr val="tx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88482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formgivning">
  <a:themeElements>
    <a:clrScheme name="Standardformgivning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formgivning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FF0000"/>
          </a:solidFill>
          <a:prstDash val="solid"/>
          <a:round/>
          <a:headEnd type="none" w="med" len="med"/>
          <a:tailEnd type="triangl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99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noFill/>
        <a:ln w="317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99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Standardformgivnin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Standardformgivning">
  <a:themeElements>
    <a:clrScheme name="1_Standardformgivning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Standardformgivning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FF0000"/>
          </a:solidFill>
          <a:prstDash val="solid"/>
          <a:round/>
          <a:headEnd type="none" w="med" len="med"/>
          <a:tailEnd type="triangl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99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FF0000"/>
          </a:solidFill>
          <a:prstDash val="solid"/>
          <a:round/>
          <a:headEnd type="none" w="med" len="med"/>
          <a:tailEnd type="triangl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99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Standardformgivnin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formgivning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formgivning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formgivning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formgivning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formgivning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formgivning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formgivning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formgivning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formgivning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formgivning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formgivning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1014</TotalTime>
  <Words>333</Words>
  <Application>Microsoft Office PowerPoint</Application>
  <PresentationFormat>Bildspel på skärmen (4:3)</PresentationFormat>
  <Paragraphs>55</Paragraphs>
  <Slides>10</Slides>
  <Notes>9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Bildrubriker</vt:lpstr>
      </vt:variant>
      <vt:variant>
        <vt:i4>10</vt:i4>
      </vt:variant>
    </vt:vector>
  </HeadingPairs>
  <TitlesOfParts>
    <vt:vector size="12" baseType="lpstr">
      <vt:lpstr>Standardformgivning</vt:lpstr>
      <vt:lpstr>1_Standardformgivning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>SGI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Bild 1</dc:title>
  <dc:creator>Administratör</dc:creator>
  <cp:lastModifiedBy>Mats Öberg</cp:lastModifiedBy>
  <cp:revision>190</cp:revision>
  <cp:lastPrinted>2014-06-02T07:26:40Z</cp:lastPrinted>
  <dcterms:created xsi:type="dcterms:W3CDTF">2011-04-28T14:03:35Z</dcterms:created>
  <dcterms:modified xsi:type="dcterms:W3CDTF">2015-03-27T14:39:32Z</dcterms:modified>
</cp:coreProperties>
</file>