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71" r:id="rId14"/>
    <p:sldId id="270" r:id="rId15"/>
    <p:sldId id="272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napToGrid="0">
      <p:cViewPr>
        <p:scale>
          <a:sx n="100" d="100"/>
          <a:sy n="100" d="100"/>
        </p:scale>
        <p:origin x="-132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 userDrawn="1"/>
        </p:nvSpPr>
        <p:spPr>
          <a:xfrm>
            <a:off x="7378773" y="6642556"/>
            <a:ext cx="1765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mats.oberg@swedgeo.se/SGI/130626</a:t>
            </a:r>
            <a:endParaRPr lang="en-US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8/16/2013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8/16/2013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8/16/2013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8/16/2013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8/16/2013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8/16/2013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8/16/2013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8/16/2013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8/16/2013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8/16/2013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35044" y="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D716212-CEEF-4815-B5F1-9CA8CF763D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eodata.se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sgi.geosuitecloud.s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79512" y="531515"/>
            <a:ext cx="5784276" cy="5828437"/>
            <a:chOff x="179512" y="531515"/>
            <a:chExt cx="5784276" cy="58284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31515"/>
              <a:ext cx="5784276" cy="367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74002"/>
              <a:ext cx="5610225" cy="18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ruta 4"/>
          <p:cNvSpPr txBox="1"/>
          <p:nvPr/>
        </p:nvSpPr>
        <p:spPr>
          <a:xfrm>
            <a:off x="0" y="12079"/>
            <a:ext cx="265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1. </a:t>
            </a:r>
            <a:r>
              <a:rPr lang="sv-SE" b="1" dirty="0" err="1" smtClean="0"/>
              <a:t>Geosuite</a:t>
            </a:r>
            <a:r>
              <a:rPr lang="sv-SE" b="1" dirty="0" smtClean="0"/>
              <a:t> version 2.0.31</a:t>
            </a:r>
            <a:endParaRPr lang="en-US" b="1" dirty="0"/>
          </a:p>
        </p:txBody>
      </p:sp>
      <p:sp>
        <p:nvSpPr>
          <p:cNvPr id="6" name="Ellips 5"/>
          <p:cNvSpPr/>
          <p:nvPr/>
        </p:nvSpPr>
        <p:spPr>
          <a:xfrm>
            <a:off x="2348777" y="2384653"/>
            <a:ext cx="144574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 6"/>
          <p:cNvSpPr/>
          <p:nvPr/>
        </p:nvSpPr>
        <p:spPr>
          <a:xfrm>
            <a:off x="4118311" y="5275097"/>
            <a:ext cx="80929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ruta 8"/>
          <p:cNvSpPr txBox="1"/>
          <p:nvPr/>
        </p:nvSpPr>
        <p:spPr>
          <a:xfrm>
            <a:off x="6257925" y="89023"/>
            <a:ext cx="2537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b="1" dirty="0"/>
              <a:t>L:\GIS_arb\teknik\pm\geosuite2.0.31_test130626.pptx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textruta 9"/>
          <p:cNvSpPr txBox="1"/>
          <p:nvPr/>
        </p:nvSpPr>
        <p:spPr>
          <a:xfrm>
            <a:off x="343430" y="831920"/>
            <a:ext cx="8524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smtClean="0">
                <a:solidFill>
                  <a:srgbClr val="F907A8"/>
                </a:solidFill>
              </a:rPr>
              <a:t>David test </a:t>
            </a:r>
            <a:r>
              <a:rPr lang="sv-SE" sz="1400" i="1" dirty="0" err="1" smtClean="0">
                <a:solidFill>
                  <a:srgbClr val="F907A8"/>
                </a:solidFill>
              </a:rPr>
              <a:t>upload</a:t>
            </a:r>
            <a:r>
              <a:rPr lang="sv-SE" sz="1400" i="1" dirty="0" smtClean="0">
                <a:solidFill>
                  <a:srgbClr val="F907A8"/>
                </a:solidFill>
              </a:rPr>
              <a:t> 27/6 </a:t>
            </a:r>
            <a:r>
              <a:rPr lang="sv-SE" sz="1400" i="1" dirty="0" err="1" smtClean="0">
                <a:solidFill>
                  <a:srgbClr val="F907A8"/>
                </a:solidFill>
              </a:rPr>
              <a:t>kl</a:t>
            </a:r>
            <a:r>
              <a:rPr lang="sv-SE" sz="1400" i="1" dirty="0" smtClean="0">
                <a:solidFill>
                  <a:srgbClr val="F907A8"/>
                </a:solidFill>
              </a:rPr>
              <a:t> 10.45, funkar med två bilagor - OK</a:t>
            </a:r>
          </a:p>
          <a:p>
            <a:r>
              <a:rPr lang="sv-SE" sz="1400" i="1" dirty="0" smtClean="0">
                <a:solidFill>
                  <a:srgbClr val="F907A8"/>
                </a:solidFill>
              </a:rPr>
              <a:t>Mail kommer till David och Mats efter ca 5 minuter</a:t>
            </a:r>
          </a:p>
          <a:p>
            <a:r>
              <a:rPr lang="sv-SE" sz="1400" i="1" dirty="0" smtClean="0">
                <a:solidFill>
                  <a:srgbClr val="F907A8"/>
                </a:solidFill>
              </a:rPr>
              <a:t>Data syns i WMS efter ca 10 minuter</a:t>
            </a:r>
          </a:p>
          <a:p>
            <a:endParaRPr lang="sv-SE" sz="1400" i="1" dirty="0">
              <a:solidFill>
                <a:srgbClr val="F907A8"/>
              </a:solidFill>
            </a:endParaRPr>
          </a:p>
          <a:p>
            <a:r>
              <a:rPr lang="sv-SE" sz="1400" i="1" dirty="0" smtClean="0">
                <a:solidFill>
                  <a:srgbClr val="F907A8"/>
                </a:solidFill>
              </a:rPr>
              <a:t>Testa även med DO 4 att ta många bilagor och att INTE  behöva vara inloggad på </a:t>
            </a:r>
            <a:r>
              <a:rPr lang="sv-SE" sz="1400" i="1" dirty="0" err="1" smtClean="0">
                <a:solidFill>
                  <a:srgbClr val="F907A8"/>
                </a:solidFill>
              </a:rPr>
              <a:t>geosuitecloud</a:t>
            </a:r>
            <a:r>
              <a:rPr lang="sv-SE" sz="1400" i="1" dirty="0" smtClean="0">
                <a:solidFill>
                  <a:srgbClr val="F907A8"/>
                </a:solidFill>
              </a:rPr>
              <a:t> innan – OK</a:t>
            </a:r>
          </a:p>
          <a:p>
            <a:r>
              <a:rPr lang="sv-SE" sz="1400" i="1" dirty="0" smtClean="0">
                <a:solidFill>
                  <a:srgbClr val="F907A8"/>
                </a:solidFill>
              </a:rPr>
              <a:t>Även här kommer WMS efter 5minuter men Martin säger det är </a:t>
            </a:r>
            <a:r>
              <a:rPr lang="sv-SE" sz="1400" i="1" dirty="0" err="1" smtClean="0">
                <a:solidFill>
                  <a:srgbClr val="F907A8"/>
                </a:solidFill>
              </a:rPr>
              <a:t>odeterministiskt</a:t>
            </a:r>
            <a:r>
              <a:rPr lang="sv-SE" sz="1400" i="1" dirty="0" smtClean="0">
                <a:solidFill>
                  <a:srgbClr val="F907A8"/>
                </a:solidFill>
              </a:rPr>
              <a:t>…de skall kolla på en trigger som talar om…</a:t>
            </a:r>
          </a:p>
          <a:p>
            <a:endParaRPr lang="sv-SE" sz="1400" i="1" dirty="0">
              <a:solidFill>
                <a:srgbClr val="F907A8"/>
              </a:solidFill>
            </a:endParaRPr>
          </a:p>
          <a:p>
            <a:r>
              <a:rPr lang="sv-SE" sz="1400" i="1" dirty="0" smtClean="0">
                <a:solidFill>
                  <a:srgbClr val="F907A8"/>
                </a:solidFill>
              </a:rPr>
              <a:t> </a:t>
            </a:r>
            <a:endParaRPr lang="en-US" sz="1400" i="1" dirty="0">
              <a:solidFill>
                <a:srgbClr val="F907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4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11</a:t>
            </a:fld>
            <a:endParaRPr lang="en-US" dirty="0"/>
          </a:p>
        </p:txBody>
      </p:sp>
      <p:sp>
        <p:nvSpPr>
          <p:cNvPr id="13" name="textruta 12"/>
          <p:cNvSpPr txBox="1"/>
          <p:nvPr/>
        </p:nvSpPr>
        <p:spPr>
          <a:xfrm>
            <a:off x="-2" y="399840"/>
            <a:ext cx="7552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Borrhålen för uppladdat projekt läggs nu automatiskt till den WMS-tjänst som visar innehållet i BGA: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43404" y="678031"/>
            <a:ext cx="6271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 smtClean="0">
                <a:solidFill>
                  <a:srgbClr val="F907A8"/>
                </a:solidFill>
              </a:rPr>
              <a:t>Ersätts senare med annan bild från gis.swedgeo.se/</a:t>
            </a:r>
            <a:r>
              <a:rPr lang="sv-SE" sz="1400" i="1" dirty="0" err="1" smtClean="0">
                <a:solidFill>
                  <a:srgbClr val="F907A8"/>
                </a:solidFill>
              </a:rPr>
              <a:t>startgsp</a:t>
            </a:r>
            <a:r>
              <a:rPr lang="sv-SE" sz="1400" i="1" dirty="0" smtClean="0">
                <a:solidFill>
                  <a:srgbClr val="F907A8"/>
                </a:solidFill>
              </a:rPr>
              <a:t>/ samt </a:t>
            </a:r>
            <a:r>
              <a:rPr lang="sv-SE" sz="1400" i="1" dirty="0" smtClean="0">
                <a:solidFill>
                  <a:srgbClr val="F907A8"/>
                </a:solidFill>
                <a:hlinkClick r:id="rId2"/>
              </a:rPr>
              <a:t>www.geodata.se</a:t>
            </a:r>
            <a:r>
              <a:rPr lang="sv-SE" sz="1400" i="1" dirty="0" smtClean="0">
                <a:solidFill>
                  <a:srgbClr val="F907A8"/>
                </a:solidFill>
              </a:rPr>
              <a:t>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0" y="12079"/>
            <a:ext cx="294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4</a:t>
            </a:r>
            <a:r>
              <a:rPr lang="sv-SE" b="1" dirty="0" smtClean="0"/>
              <a:t>. Publicering av WMS-tjänst</a:t>
            </a:r>
            <a:endParaRPr lang="en-US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4" y="985808"/>
            <a:ext cx="8610600" cy="512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53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4729"/>
            <a:ext cx="8743950" cy="398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114300" y="4341971"/>
            <a:ext cx="3711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 smtClean="0">
                <a:solidFill>
                  <a:srgbClr val="F907A8"/>
                </a:solidFill>
              </a:rPr>
              <a:t>PDF har samma namn </a:t>
            </a:r>
            <a:r>
              <a:rPr lang="sv-SE" sz="1000" i="1" dirty="0">
                <a:solidFill>
                  <a:srgbClr val="F907A8"/>
                </a:solidFill>
              </a:rPr>
              <a:t>som fältet </a:t>
            </a:r>
            <a:r>
              <a:rPr lang="sv-SE" sz="1000" i="1" dirty="0" err="1">
                <a:solidFill>
                  <a:srgbClr val="F907A8"/>
                </a:solidFill>
              </a:rPr>
              <a:t>ProfileDocument_GeoDocumentId</a:t>
            </a:r>
            <a:endParaRPr lang="sv-SE" sz="1000" i="1" dirty="0" smtClean="0">
              <a:solidFill>
                <a:srgbClr val="F907A8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14300" y="-1067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Profilritning</a:t>
            </a:r>
          </a:p>
        </p:txBody>
      </p:sp>
    </p:spTree>
    <p:extLst>
      <p:ext uri="{BB962C8B-B14F-4D97-AF65-F5344CB8AC3E}">
        <p14:creationId xmlns:p14="http://schemas.microsoft.com/office/powerpoint/2010/main" val="204718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6" r="-571" b="7600"/>
          <a:stretch/>
        </p:blipFill>
        <p:spPr bwMode="auto">
          <a:xfrm>
            <a:off x="126641" y="371475"/>
            <a:ext cx="4699056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114300" y="-10673"/>
            <a:ext cx="6580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ZIP-arkiv med samtliga PDF-er inkl. </a:t>
            </a:r>
            <a:r>
              <a:rPr lang="sv-SE" sz="1400" b="1" dirty="0" err="1" smtClean="0"/>
              <a:t>ev</a:t>
            </a:r>
            <a:r>
              <a:rPr lang="sv-SE" sz="1400" b="1" dirty="0" smtClean="0"/>
              <a:t> MUR mm (vad som nu uppladdaren har lagt till)</a:t>
            </a:r>
          </a:p>
        </p:txBody>
      </p:sp>
    </p:spTree>
    <p:extLst>
      <p:ext uri="{BB962C8B-B14F-4D97-AF65-F5344CB8AC3E}">
        <p14:creationId xmlns:p14="http://schemas.microsoft.com/office/powerpoint/2010/main" val="288539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3162300" y="2924175"/>
            <a:ext cx="3018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Tekniska noteringar</a:t>
            </a:r>
          </a:p>
        </p:txBody>
      </p:sp>
    </p:spTree>
    <p:extLst>
      <p:ext uri="{BB962C8B-B14F-4D97-AF65-F5344CB8AC3E}">
        <p14:creationId xmlns:p14="http://schemas.microsoft.com/office/powerpoint/2010/main" val="402554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ruta 5"/>
          <p:cNvSpPr txBox="1"/>
          <p:nvPr/>
        </p:nvSpPr>
        <p:spPr>
          <a:xfrm>
            <a:off x="114300" y="-10673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FTL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409"/>
            <a:ext cx="11830050" cy="405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74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0" y="12079"/>
            <a:ext cx="482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2</a:t>
            </a:r>
            <a:r>
              <a:rPr lang="sv-SE" b="1" dirty="0" smtClean="0"/>
              <a:t>. Eventuell intern hantering av </a:t>
            </a:r>
            <a:r>
              <a:rPr lang="sv-SE" b="1" dirty="0" err="1" smtClean="0"/>
              <a:t>GeoSuite</a:t>
            </a:r>
            <a:r>
              <a:rPr lang="sv-SE" b="1" dirty="0" smtClean="0"/>
              <a:t>-projekt</a:t>
            </a:r>
            <a:endParaRPr lang="en-US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17541" y="382233"/>
            <a:ext cx="884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 GÄU finns ett </a:t>
            </a:r>
            <a:r>
              <a:rPr lang="sv-SE" sz="1200" dirty="0" err="1" smtClean="0"/>
              <a:t>Geosuite</a:t>
            </a:r>
            <a:r>
              <a:rPr lang="sv-SE" sz="1200" dirty="0" smtClean="0"/>
              <a:t>-projekt för var och ett av delområdena. Projekten innehåller inte bara SGI-beställda (U***) borrhål utan även andra. Särskilda </a:t>
            </a:r>
            <a:r>
              <a:rPr lang="sv-SE" sz="1200" b="1" dirty="0" smtClean="0"/>
              <a:t>BGA leveransprojekt skapades härför </a:t>
            </a:r>
            <a:r>
              <a:rPr lang="sv-SE" sz="1200" dirty="0" smtClean="0"/>
              <a:t>med en kopia av endast U***-borrhål.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691680" y="5465935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>
                <a:solidFill>
                  <a:srgbClr val="FF0000"/>
                </a:solidFill>
              </a:rPr>
              <a:t>Kopia: Leverans BGA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grpSp>
        <p:nvGrpSpPr>
          <p:cNvPr id="8" name="Grupp 7"/>
          <p:cNvGrpSpPr/>
          <p:nvPr/>
        </p:nvGrpSpPr>
        <p:grpSpPr>
          <a:xfrm>
            <a:off x="245934" y="937035"/>
            <a:ext cx="7839732" cy="5104672"/>
            <a:chOff x="245934" y="937035"/>
            <a:chExt cx="7839732" cy="5104672"/>
          </a:xfrm>
        </p:grpSpPr>
        <p:grpSp>
          <p:nvGrpSpPr>
            <p:cNvPr id="7" name="Grupp 6"/>
            <p:cNvGrpSpPr/>
            <p:nvPr/>
          </p:nvGrpSpPr>
          <p:grpSpPr>
            <a:xfrm>
              <a:off x="245934" y="937035"/>
              <a:ext cx="2219055" cy="4791949"/>
              <a:chOff x="245934" y="937035"/>
              <a:chExt cx="2219055" cy="479194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937035"/>
                <a:ext cx="2213469" cy="4754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Ellips 3"/>
              <p:cNvSpPr/>
              <p:nvPr/>
            </p:nvSpPr>
            <p:spPr>
              <a:xfrm>
                <a:off x="245934" y="5512960"/>
                <a:ext cx="1445746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529" y="961966"/>
              <a:ext cx="4103137" cy="5079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Ellips 10"/>
          <p:cNvSpPr/>
          <p:nvPr/>
        </p:nvSpPr>
        <p:spPr>
          <a:xfrm>
            <a:off x="4098267" y="5327846"/>
            <a:ext cx="144574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ruta 9"/>
          <p:cNvSpPr txBox="1"/>
          <p:nvPr/>
        </p:nvSpPr>
        <p:spPr>
          <a:xfrm>
            <a:off x="0" y="-9635"/>
            <a:ext cx="3768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Nytt projekt inklusive metadata i </a:t>
            </a:r>
            <a:r>
              <a:rPr lang="sv-SE" sz="1200" dirty="0" err="1" smtClean="0"/>
              <a:t>Geosuite</a:t>
            </a:r>
            <a:r>
              <a:rPr lang="sv-SE" sz="1200" dirty="0" smtClean="0"/>
              <a:t> skapas så här: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25942" y="383116"/>
            <a:ext cx="8459255" cy="2790136"/>
            <a:chOff x="125942" y="383116"/>
            <a:chExt cx="8459255" cy="27901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42" y="383116"/>
              <a:ext cx="2303991" cy="77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 6"/>
            <p:cNvGrpSpPr/>
            <p:nvPr/>
          </p:nvGrpSpPr>
          <p:grpSpPr>
            <a:xfrm>
              <a:off x="2963330" y="445037"/>
              <a:ext cx="5621867" cy="2728215"/>
              <a:chOff x="254000" y="1534583"/>
              <a:chExt cx="5621867" cy="2728215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000" y="1534583"/>
                <a:ext cx="5621867" cy="2481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Ellips 12"/>
              <p:cNvSpPr/>
              <p:nvPr/>
            </p:nvSpPr>
            <p:spPr>
              <a:xfrm>
                <a:off x="1669989" y="2692969"/>
                <a:ext cx="1445746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Ellips 13"/>
              <p:cNvSpPr/>
              <p:nvPr/>
            </p:nvSpPr>
            <p:spPr>
              <a:xfrm>
                <a:off x="4091456" y="2800981"/>
                <a:ext cx="1445746" cy="47289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667213" y="4016577"/>
                <a:ext cx="17716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000" b="1" dirty="0" smtClean="0">
                    <a:solidFill>
                      <a:srgbClr val="FF0000"/>
                    </a:solidFill>
                  </a:rPr>
                  <a:t>Peka ut läge för </a:t>
                </a:r>
                <a:r>
                  <a:rPr lang="sv-SE" sz="1000" b="1" dirty="0" err="1" smtClean="0">
                    <a:solidFill>
                      <a:srgbClr val="FF0000"/>
                    </a:solidFill>
                  </a:rPr>
                  <a:t>Geosuite</a:t>
                </a:r>
                <a:r>
                  <a:rPr lang="sv-SE" sz="1000" b="1" dirty="0" smtClean="0">
                    <a:solidFill>
                      <a:srgbClr val="FF0000"/>
                    </a:solidFill>
                  </a:rPr>
                  <a:t>-filer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237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4</a:t>
            </a:fld>
            <a:endParaRPr lang="en-US" dirty="0"/>
          </a:p>
        </p:txBody>
      </p:sp>
      <p:sp>
        <p:nvSpPr>
          <p:cNvPr id="17" name="textruta 16"/>
          <p:cNvSpPr txBox="1"/>
          <p:nvPr/>
        </p:nvSpPr>
        <p:spPr>
          <a:xfrm>
            <a:off x="0" y="2183"/>
            <a:ext cx="8669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Kopiera in urval till leveransprojektet: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9" y="508000"/>
            <a:ext cx="8730406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2438321" y="4289068"/>
            <a:ext cx="4360489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000" b="1" dirty="0" smtClean="0">
                <a:solidFill>
                  <a:srgbClr val="FF0000"/>
                </a:solidFill>
              </a:rPr>
              <a:t>Urval </a:t>
            </a:r>
            <a:r>
              <a:rPr lang="sv-SE" sz="1000" b="1" dirty="0">
                <a:solidFill>
                  <a:srgbClr val="FF0000"/>
                </a:solidFill>
              </a:rPr>
              <a:t>av original i GS Arkiv, dra och släpp till Leveransprojekt i GS Presentation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4" name="Rak pil 3"/>
          <p:cNvCxnSpPr/>
          <p:nvPr/>
        </p:nvCxnSpPr>
        <p:spPr>
          <a:xfrm flipV="1">
            <a:off x="3953933" y="3801533"/>
            <a:ext cx="1329267" cy="8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37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textruta 16"/>
          <p:cNvSpPr txBox="1"/>
          <p:nvPr/>
        </p:nvSpPr>
        <p:spPr>
          <a:xfrm>
            <a:off x="0" y="2183"/>
            <a:ext cx="8669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Fyll i </a:t>
            </a:r>
            <a:r>
              <a:rPr lang="sv-SE" sz="1200" dirty="0" err="1" smtClean="0"/>
              <a:t>Geosuite</a:t>
            </a:r>
            <a:r>
              <a:rPr lang="sv-SE" sz="1200" dirty="0" smtClean="0"/>
              <a:t>-projektets </a:t>
            </a:r>
            <a:r>
              <a:rPr lang="sv-SE" sz="1200" b="1" dirty="0" smtClean="0"/>
              <a:t>metadata och koordinatsystem </a:t>
            </a:r>
            <a:r>
              <a:rPr lang="sv-SE" sz="1200" dirty="0" smtClean="0"/>
              <a:t>– vissa av dessa krävs i BGA: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418042"/>
            <a:ext cx="1471613" cy="10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28" y="431006"/>
            <a:ext cx="3612970" cy="282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34" y="439472"/>
            <a:ext cx="3636226" cy="28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169334" y="3813177"/>
            <a:ext cx="8134770" cy="2833960"/>
            <a:chOff x="169334" y="3813177"/>
            <a:chExt cx="8134770" cy="2833960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218" y="3897049"/>
              <a:ext cx="3304496" cy="275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34" y="3886201"/>
              <a:ext cx="1471613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61"/>
            <a:stretch/>
          </p:blipFill>
          <p:spPr bwMode="auto">
            <a:xfrm>
              <a:off x="1882775" y="3886201"/>
              <a:ext cx="2145761" cy="276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ruta 13"/>
            <p:cNvSpPr txBox="1"/>
            <p:nvPr/>
          </p:nvSpPr>
          <p:spPr>
            <a:xfrm>
              <a:off x="5785466" y="5948933"/>
              <a:ext cx="2518638" cy="2462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sz="1000" b="1" dirty="0" smtClean="0">
                  <a:solidFill>
                    <a:srgbClr val="FF0000"/>
                  </a:solidFill>
                </a:rPr>
                <a:t>Projektets </a:t>
              </a:r>
              <a:r>
                <a:rPr lang="sv-SE" sz="1000" b="1" dirty="0" err="1" smtClean="0">
                  <a:solidFill>
                    <a:srgbClr val="FF0000"/>
                  </a:solidFill>
                </a:rPr>
                <a:t>bounding</a:t>
              </a:r>
              <a:r>
                <a:rPr lang="sv-SE" sz="1000" b="1" dirty="0" smtClean="0">
                  <a:solidFill>
                    <a:srgbClr val="FF0000"/>
                  </a:solidFill>
                </a:rPr>
                <a:t> box samt borrhål visas 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Ellips 14"/>
            <p:cNvSpPr/>
            <p:nvPr/>
          </p:nvSpPr>
          <p:spPr>
            <a:xfrm>
              <a:off x="1882775" y="4675065"/>
              <a:ext cx="722873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 15"/>
            <p:cNvSpPr/>
            <p:nvPr/>
          </p:nvSpPr>
          <p:spPr>
            <a:xfrm>
              <a:off x="1781175" y="4871511"/>
              <a:ext cx="722873" cy="3270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 17"/>
            <p:cNvSpPr/>
            <p:nvPr/>
          </p:nvSpPr>
          <p:spPr>
            <a:xfrm>
              <a:off x="6714841" y="3813177"/>
              <a:ext cx="722873" cy="3270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458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ruta 10"/>
          <p:cNvSpPr txBox="1"/>
          <p:nvPr/>
        </p:nvSpPr>
        <p:spPr>
          <a:xfrm>
            <a:off x="0" y="12079"/>
            <a:ext cx="248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3. Uppladdning till BGA</a:t>
            </a:r>
            <a:endParaRPr lang="en-US" b="1" dirty="0"/>
          </a:p>
        </p:txBody>
      </p:sp>
      <p:grpSp>
        <p:nvGrpSpPr>
          <p:cNvPr id="3" name="Grupp 2"/>
          <p:cNvGrpSpPr/>
          <p:nvPr/>
        </p:nvGrpSpPr>
        <p:grpSpPr>
          <a:xfrm>
            <a:off x="101599" y="381411"/>
            <a:ext cx="3496733" cy="4355306"/>
            <a:chOff x="101599" y="381411"/>
            <a:chExt cx="3496733" cy="435530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96"/>
            <a:stretch/>
          </p:blipFill>
          <p:spPr bwMode="auto">
            <a:xfrm>
              <a:off x="101599" y="381411"/>
              <a:ext cx="3496733" cy="4355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Ellips 14"/>
            <p:cNvSpPr/>
            <p:nvPr/>
          </p:nvSpPr>
          <p:spPr>
            <a:xfrm>
              <a:off x="2485873" y="832912"/>
              <a:ext cx="722873" cy="1635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 15"/>
            <p:cNvSpPr/>
            <p:nvPr/>
          </p:nvSpPr>
          <p:spPr>
            <a:xfrm>
              <a:off x="101599" y="4287312"/>
              <a:ext cx="1141337" cy="1635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21" y="996423"/>
            <a:ext cx="26384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ruta 17"/>
          <p:cNvSpPr txBox="1"/>
          <p:nvPr/>
        </p:nvSpPr>
        <p:spPr>
          <a:xfrm>
            <a:off x="4920721" y="3072873"/>
            <a:ext cx="2638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 smtClean="0">
                <a:solidFill>
                  <a:srgbClr val="FF0000"/>
                </a:solidFill>
              </a:rPr>
              <a:t>Det kan komma varningar (som har med ofullständigt ifylla uppgifter i </a:t>
            </a:r>
            <a:r>
              <a:rPr lang="sv-SE" sz="1000" b="1" dirty="0" err="1" smtClean="0">
                <a:solidFill>
                  <a:srgbClr val="FF0000"/>
                </a:solidFill>
              </a:rPr>
              <a:t>GeoSuite</a:t>
            </a:r>
            <a:r>
              <a:rPr lang="sv-SE" sz="1000" b="1" dirty="0" smtClean="0">
                <a:solidFill>
                  <a:srgbClr val="FF0000"/>
                </a:solidFill>
              </a:rPr>
              <a:t>) – har i sig inget med BGA-uppladdningen att göra.</a:t>
            </a:r>
          </a:p>
        </p:txBody>
      </p:sp>
    </p:spTree>
    <p:extLst>
      <p:ext uri="{BB962C8B-B14F-4D97-AF65-F5344CB8AC3E}">
        <p14:creationId xmlns:p14="http://schemas.microsoft.com/office/powerpoint/2010/main" val="386232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textruta 17"/>
          <p:cNvSpPr txBox="1"/>
          <p:nvPr/>
        </p:nvSpPr>
        <p:spPr>
          <a:xfrm>
            <a:off x="0" y="9726"/>
            <a:ext cx="2638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BGA försättsblad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7" y="286725"/>
            <a:ext cx="4410074" cy="472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5106679" y="795522"/>
            <a:ext cx="3161443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000" b="1" dirty="0" smtClean="0">
                <a:solidFill>
                  <a:srgbClr val="FF0000"/>
                </a:solidFill>
              </a:rPr>
              <a:t>Dessa data kommer från metadataregistering i </a:t>
            </a:r>
            <a:r>
              <a:rPr lang="sv-SE" sz="1000" b="1" dirty="0" err="1" smtClean="0">
                <a:solidFill>
                  <a:srgbClr val="FF0000"/>
                </a:solidFill>
              </a:rPr>
              <a:t>Geosuite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3491633" y="5950376"/>
            <a:ext cx="2265364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000" b="1" dirty="0" smtClean="0">
                <a:solidFill>
                  <a:srgbClr val="FF0000"/>
                </a:solidFill>
              </a:rPr>
              <a:t>Dessa data måste fyllas i försättsbladet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5331815" y="3200056"/>
            <a:ext cx="2953053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000" b="1" dirty="0" smtClean="0">
                <a:solidFill>
                  <a:srgbClr val="FF0000"/>
                </a:solidFill>
              </a:rPr>
              <a:t>Som en option kan en eller flera </a:t>
            </a:r>
            <a:r>
              <a:rPr lang="sv-SE" sz="1000" b="1" dirty="0" err="1" smtClean="0">
                <a:solidFill>
                  <a:srgbClr val="FF0000"/>
                </a:solidFill>
              </a:rPr>
              <a:t>pdf</a:t>
            </a:r>
            <a:r>
              <a:rPr lang="sv-SE" sz="1000" b="1" dirty="0" smtClean="0">
                <a:solidFill>
                  <a:srgbClr val="FF0000"/>
                </a:solidFill>
              </a:rPr>
              <a:t>-er laddas upp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" name="Höger klammerparentes 3"/>
          <p:cNvSpPr/>
          <p:nvPr/>
        </p:nvSpPr>
        <p:spPr>
          <a:xfrm>
            <a:off x="4572001" y="491067"/>
            <a:ext cx="338667" cy="85513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öger klammerparentes 18"/>
          <p:cNvSpPr/>
          <p:nvPr/>
        </p:nvSpPr>
        <p:spPr>
          <a:xfrm>
            <a:off x="4648201" y="2345267"/>
            <a:ext cx="338667" cy="1955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 19"/>
          <p:cNvSpPr/>
          <p:nvPr/>
        </p:nvSpPr>
        <p:spPr>
          <a:xfrm>
            <a:off x="203198" y="1346200"/>
            <a:ext cx="819679" cy="242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 20"/>
          <p:cNvSpPr/>
          <p:nvPr/>
        </p:nvSpPr>
        <p:spPr>
          <a:xfrm>
            <a:off x="105308" y="4394200"/>
            <a:ext cx="507730" cy="242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Vinklad  5"/>
          <p:cNvCxnSpPr>
            <a:endCxn id="14" idx="1"/>
          </p:cNvCxnSpPr>
          <p:nvPr/>
        </p:nvCxnSpPr>
        <p:spPr>
          <a:xfrm rot="16200000" flipH="1">
            <a:off x="-190131" y="2391723"/>
            <a:ext cx="4484932" cy="287859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inklad  21"/>
          <p:cNvCxnSpPr>
            <a:stCxn id="21" idx="4"/>
            <a:endCxn id="14" idx="1"/>
          </p:cNvCxnSpPr>
          <p:nvPr/>
        </p:nvCxnSpPr>
        <p:spPr>
          <a:xfrm rot="16200000" flipH="1">
            <a:off x="1206937" y="3788791"/>
            <a:ext cx="1436932" cy="313246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32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textruta 14"/>
          <p:cNvSpPr txBox="1"/>
          <p:nvPr/>
        </p:nvSpPr>
        <p:spPr>
          <a:xfrm>
            <a:off x="0" y="9726"/>
            <a:ext cx="2638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Uppladdningsprocess..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7" y="286725"/>
            <a:ext cx="3848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7" y="1902355"/>
            <a:ext cx="39433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ruta 22"/>
          <p:cNvSpPr txBox="1"/>
          <p:nvPr/>
        </p:nvSpPr>
        <p:spPr>
          <a:xfrm>
            <a:off x="4177434" y="1902355"/>
            <a:ext cx="283296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b="1" dirty="0" smtClean="0">
                <a:solidFill>
                  <a:srgbClr val="FF0000"/>
                </a:solidFill>
              </a:rPr>
              <a:t>Logga in med registerat </a:t>
            </a:r>
            <a:r>
              <a:rPr lang="sv-SE" sz="1000" b="1" dirty="0" err="1" smtClean="0">
                <a:solidFill>
                  <a:srgbClr val="FF0000"/>
                </a:solidFill>
              </a:rPr>
              <a:t>username</a:t>
            </a:r>
            <a:r>
              <a:rPr lang="sv-SE" sz="1000" b="1" dirty="0" smtClean="0">
                <a:solidFill>
                  <a:srgbClr val="FF0000"/>
                </a:solidFill>
              </a:rPr>
              <a:t>/</a:t>
            </a:r>
            <a:r>
              <a:rPr lang="sv-SE" sz="1000" b="1" dirty="0" err="1" smtClean="0">
                <a:solidFill>
                  <a:srgbClr val="FF0000"/>
                </a:solidFill>
              </a:rPr>
              <a:t>password</a:t>
            </a:r>
            <a:r>
              <a:rPr lang="sv-SE" sz="10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sv-SE" sz="1000" b="1" dirty="0" smtClean="0">
                <a:solidFill>
                  <a:srgbClr val="FF0000"/>
                </a:solidFill>
              </a:rPr>
              <a:t>Om du inte redan är registrerad, gå till ”Register”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593917" y="3110300"/>
            <a:ext cx="20760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hlinkClick r:id="rId4"/>
              </a:rPr>
              <a:t>https://sgi.geosuitecloud.se</a:t>
            </a:r>
            <a:r>
              <a:rPr lang="en-US" sz="1200" b="1" dirty="0" smtClean="0">
                <a:hlinkClick r:id="rId4"/>
              </a:rPr>
              <a:t>/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04" y="3424387"/>
            <a:ext cx="4327525" cy="322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Rak pil 6"/>
          <p:cNvCxnSpPr/>
          <p:nvPr/>
        </p:nvCxnSpPr>
        <p:spPr>
          <a:xfrm>
            <a:off x="6631957" y="2260602"/>
            <a:ext cx="1" cy="8920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7" y="4273021"/>
            <a:ext cx="3943350" cy="20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Rak pil 24"/>
          <p:cNvCxnSpPr/>
          <p:nvPr/>
        </p:nvCxnSpPr>
        <p:spPr>
          <a:xfrm>
            <a:off x="2088092" y="1651376"/>
            <a:ext cx="0" cy="2340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2071160" y="4030509"/>
            <a:ext cx="0" cy="2340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6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8" y="677534"/>
            <a:ext cx="4171421" cy="5202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2869"/>
            <a:ext cx="2133600" cy="365125"/>
          </a:xfrm>
        </p:spPr>
        <p:txBody>
          <a:bodyPr/>
          <a:lstStyle/>
          <a:p>
            <a:fld id="{8D716212-CEEF-4815-B5F1-9CA8CF763D6B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textruta 12"/>
          <p:cNvSpPr txBox="1"/>
          <p:nvPr/>
        </p:nvSpPr>
        <p:spPr>
          <a:xfrm>
            <a:off x="0" y="9726"/>
            <a:ext cx="7552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Du skall nu få ett mail ”Nytt projekt mottaget” (till registerad mailadress enligt föregående bild) som talar om att du laddat upp ett projekt:</a:t>
            </a:r>
          </a:p>
        </p:txBody>
      </p:sp>
      <p:sp>
        <p:nvSpPr>
          <p:cNvPr id="19" name="Ellips 18"/>
          <p:cNvSpPr/>
          <p:nvPr/>
        </p:nvSpPr>
        <p:spPr>
          <a:xfrm>
            <a:off x="40466" y="4362862"/>
            <a:ext cx="4371983" cy="567266"/>
          </a:xfrm>
          <a:prstGeom prst="ellipse">
            <a:avLst/>
          </a:prstGeom>
          <a:noFill/>
          <a:ln>
            <a:solidFill>
              <a:srgbClr val="F90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ruta 19"/>
          <p:cNvSpPr txBox="1"/>
          <p:nvPr/>
        </p:nvSpPr>
        <p:spPr>
          <a:xfrm>
            <a:off x="4412449" y="4275275"/>
            <a:ext cx="4235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smtClean="0">
                <a:solidFill>
                  <a:srgbClr val="F907A8"/>
                </a:solidFill>
              </a:rPr>
              <a:t>Janne, det skall </a:t>
            </a:r>
            <a:r>
              <a:rPr lang="sv-SE" sz="1400" i="1" dirty="0">
                <a:solidFill>
                  <a:srgbClr val="F907A8"/>
                </a:solidFill>
              </a:rPr>
              <a:t>stå ...kommer att vara allmänt tillgänglig </a:t>
            </a:r>
            <a:r>
              <a:rPr lang="sv-SE" sz="1400" i="1" dirty="0" smtClean="0">
                <a:solidFill>
                  <a:srgbClr val="F907A8"/>
                </a:solidFill>
              </a:rPr>
              <a:t>från 1 </a:t>
            </a:r>
            <a:r>
              <a:rPr lang="sv-SE" sz="1400" i="1" dirty="0">
                <a:solidFill>
                  <a:srgbClr val="F907A8"/>
                </a:solidFill>
              </a:rPr>
              <a:t>oktober 2013 </a:t>
            </a:r>
            <a:r>
              <a:rPr lang="sv-SE" sz="1400" i="1" dirty="0" smtClean="0">
                <a:solidFill>
                  <a:srgbClr val="F907A8"/>
                </a:solidFill>
              </a:rPr>
              <a:t>via Nationella </a:t>
            </a:r>
            <a:r>
              <a:rPr lang="sv-SE" sz="1400" i="1" dirty="0">
                <a:solidFill>
                  <a:srgbClr val="F907A8"/>
                </a:solidFill>
              </a:rPr>
              <a:t>Geodataportalen www.geodata.se och </a:t>
            </a:r>
            <a:r>
              <a:rPr lang="sv-SE" sz="1400" i="1" dirty="0" smtClean="0">
                <a:solidFill>
                  <a:srgbClr val="F907A8"/>
                </a:solidFill>
              </a:rPr>
              <a:t>projektsidan </a:t>
            </a:r>
            <a:r>
              <a:rPr lang="sv-SE" sz="1400" i="1" dirty="0">
                <a:solidFill>
                  <a:srgbClr val="F907A8"/>
                </a:solidFill>
              </a:rPr>
              <a:t>för Geoteknisk </a:t>
            </a:r>
            <a:r>
              <a:rPr lang="sv-SE" sz="1400" i="1" dirty="0" smtClean="0">
                <a:solidFill>
                  <a:srgbClr val="F907A8"/>
                </a:solidFill>
              </a:rPr>
              <a:t>Sektorsportal </a:t>
            </a:r>
            <a:r>
              <a:rPr lang="sv-SE" sz="1400" i="1" dirty="0">
                <a:solidFill>
                  <a:srgbClr val="F907A8"/>
                </a:solidFill>
              </a:rPr>
              <a:t>gis.swedgeo.se/</a:t>
            </a:r>
            <a:r>
              <a:rPr lang="sv-SE" sz="1400" i="1" dirty="0" err="1">
                <a:solidFill>
                  <a:srgbClr val="F907A8"/>
                </a:solidFill>
              </a:rPr>
              <a:t>startgsp</a:t>
            </a:r>
            <a:r>
              <a:rPr lang="sv-SE" sz="1400" i="1" dirty="0">
                <a:solidFill>
                  <a:srgbClr val="F907A8"/>
                </a:solidFill>
              </a:rPr>
              <a:t>/ </a:t>
            </a:r>
            <a:endParaRPr lang="en-US" sz="1400" i="1" dirty="0">
              <a:solidFill>
                <a:srgbClr val="F907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47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395</Words>
  <Application>Microsoft Office PowerPoint</Application>
  <PresentationFormat>Bildspel på skärmen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53</cp:revision>
  <cp:lastPrinted>2013-06-27T09:47:24Z</cp:lastPrinted>
  <dcterms:created xsi:type="dcterms:W3CDTF">2013-06-26T10:22:31Z</dcterms:created>
  <dcterms:modified xsi:type="dcterms:W3CDTF">2013-08-16T12:11:37Z</dcterms:modified>
</cp:coreProperties>
</file>