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273" r:id="rId3"/>
    <p:sldId id="298" r:id="rId4"/>
    <p:sldId id="296" r:id="rId5"/>
    <p:sldId id="277" r:id="rId6"/>
    <p:sldId id="271" r:id="rId7"/>
    <p:sldId id="276" r:id="rId8"/>
    <p:sldId id="300" r:id="rId9"/>
    <p:sldId id="301" r:id="rId10"/>
    <p:sldId id="274" r:id="rId11"/>
    <p:sldId id="302" r:id="rId12"/>
    <p:sldId id="294" r:id="rId13"/>
    <p:sldId id="295" r:id="rId14"/>
    <p:sldId id="303" r:id="rId15"/>
    <p:sldId id="280" r:id="rId16"/>
    <p:sldId id="304" r:id="rId17"/>
    <p:sldId id="305" r:id="rId18"/>
    <p:sldId id="283" r:id="rId19"/>
    <p:sldId id="299" r:id="rId20"/>
    <p:sldId id="306" r:id="rId21"/>
  </p:sldIdLst>
  <p:sldSz cx="9144000" cy="6858000" type="screen4x3"/>
  <p:notesSz cx="6669088" cy="97758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>
      <p:cViewPr>
        <p:scale>
          <a:sx n="100" d="100"/>
          <a:sy n="100" d="100"/>
        </p:scale>
        <p:origin x="-170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473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35588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5288"/>
            <a:ext cx="28892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33FF0-30F5-4DFB-99F6-EABD8BEC75E1}" type="slidenum">
              <a:rPr lang="sv-SE" sz="1200" smtClean="0"/>
              <a:pPr eaLnBrk="1" hangingPunct="1"/>
              <a:t>5</a:t>
            </a:fld>
            <a:endParaRPr lang="sv-SE" sz="12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616700"/>
            <a:ext cx="10191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58C1-6EA7-47E7-92B5-AC95B7762D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669088"/>
            <a:ext cx="213360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88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31396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14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mats.oberg@swedgeo.se/2013-11-14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gi.geosuitecloud.s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ata.se/GeodataExplorer/?site=GeoteknikUser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wedgeo.se/startgs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298450" y="1673225"/>
            <a:ext cx="8340725" cy="120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600" b="1" dirty="0" smtClean="0">
                <a:solidFill>
                  <a:schemeClr val="tx2"/>
                </a:solidFill>
                <a:latin typeface="+mn-lt"/>
              </a:rPr>
              <a:t>Geoteknisk sektorsportal </a:t>
            </a:r>
          </a:p>
          <a:p>
            <a:pPr eaLnBrk="1" hangingPunct="1"/>
            <a:r>
              <a:rPr lang="sv-SE" sz="3600" b="1" dirty="0" smtClean="0">
                <a:solidFill>
                  <a:schemeClr val="tx2"/>
                </a:solidFill>
                <a:latin typeface="+mn-lt"/>
              </a:rPr>
              <a:t>– översikt och demonstration</a:t>
            </a:r>
            <a:endParaRPr lang="sv-SE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190500" y="5829717"/>
            <a:ext cx="7574509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</a:t>
            </a:r>
            <a:r>
              <a:rPr lang="sv-SE" sz="1900" dirty="0" smtClean="0">
                <a:solidFill>
                  <a:srgbClr val="FF0000"/>
                </a:solidFill>
              </a:rPr>
              <a:t>Öberg, GIS-arkitekt, SGI</a:t>
            </a:r>
            <a:endParaRPr lang="sv-SE" sz="1900" dirty="0">
              <a:solidFill>
                <a:srgbClr val="FF0000"/>
              </a:solidFill>
            </a:endParaRP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Bättre planrings- och beslutsunderlag med Geoteknisk Sektorsportal</a:t>
            </a:r>
          </a:p>
          <a:p>
            <a:pPr eaLnBrk="1" hangingPunct="1"/>
            <a:r>
              <a:rPr lang="sv-SE" sz="1900" dirty="0" smtClean="0">
                <a:solidFill>
                  <a:srgbClr val="FF0000"/>
                </a:solidFill>
              </a:rPr>
              <a:t>Stockholm, 21nov 2013 </a:t>
            </a:r>
            <a:endParaRPr lang="sv-SE" sz="1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6071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Visning av individuella borrhål från BGA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4740"/>
            <a:ext cx="8867775" cy="5421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23874"/>
            <a:ext cx="7448550" cy="616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619125"/>
            <a:ext cx="8837507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95312"/>
            <a:ext cx="8850956" cy="594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85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88950"/>
            <a:ext cx="3053192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>
                <a:solidFill>
                  <a:schemeClr val="tx2"/>
                </a:solidFill>
                <a:latin typeface="+mn-lt"/>
              </a:rPr>
              <a:t>Dataleverantörer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7650" y="1177250"/>
            <a:ext cx="8763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Kommuner – planeringsunderlag och bygglov 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Byggherrar inom offentliga och privata sektorn –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projektering och byggande</a:t>
            </a:r>
          </a:p>
          <a:p>
            <a:pPr eaLnBrk="1" hangingPunct="1">
              <a:buFontTx/>
              <a:buChar char="-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Myndigheter – utredningar om t.ex. risker för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naturolyckor, karteringar av geologi och geoteknik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 smtClean="0">
                <a:solidFill>
                  <a:srgbClr val="FF0000"/>
                </a:solidFill>
              </a:rPr>
              <a:t>  Data </a:t>
            </a:r>
            <a:r>
              <a:rPr lang="sv-SE" sz="2400" dirty="0">
                <a:solidFill>
                  <a:srgbClr val="FF0000"/>
                </a:solidFill>
              </a:rPr>
              <a:t>levereras av utförare av </a:t>
            </a:r>
            <a:r>
              <a:rPr lang="sv-SE" sz="2400" dirty="0" smtClean="0">
                <a:solidFill>
                  <a:srgbClr val="FF0000"/>
                </a:solidFill>
              </a:rPr>
              <a:t>undersökningar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 smtClean="0"/>
              <a:t>(Juridiska förhållanden – vad gäller för nyttjande av data – i stort utredda i samråd med jurister på LM, TRV, SKL och från branschföreträdare som STD). 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46038" y="454024"/>
            <a:ext cx="8000059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Återexport till </a:t>
            </a:r>
            <a:r>
              <a:rPr lang="sv-SE" sz="2400" b="1" dirty="0" err="1" smtClean="0">
                <a:solidFill>
                  <a:schemeClr val="tx2"/>
                </a:solidFill>
                <a:latin typeface="+mn-lt"/>
              </a:rPr>
              <a:t>GeoSuite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(det finns en manual/lathund)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6" name="Bildobjekt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971550"/>
            <a:ext cx="6477000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38" y="2364581"/>
            <a:ext cx="3910564" cy="369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/>
          <p:cNvSpPr txBox="1"/>
          <p:nvPr/>
        </p:nvSpPr>
        <p:spPr>
          <a:xfrm>
            <a:off x="5046581" y="1325653"/>
            <a:ext cx="313776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Logga in med registerat </a:t>
            </a:r>
            <a:r>
              <a:rPr lang="sv-SE" sz="1000" b="1" dirty="0" err="1" smtClean="0">
                <a:solidFill>
                  <a:srgbClr val="FF0000"/>
                </a:solidFill>
              </a:rPr>
              <a:t>username</a:t>
            </a:r>
            <a:r>
              <a:rPr lang="sv-SE" sz="1000" b="1" dirty="0" smtClean="0">
                <a:solidFill>
                  <a:srgbClr val="FF0000"/>
                </a:solidFill>
              </a:rPr>
              <a:t>/</a:t>
            </a:r>
            <a:r>
              <a:rPr lang="sv-SE" sz="1000" b="1" dirty="0" err="1" smtClean="0">
                <a:solidFill>
                  <a:srgbClr val="FF0000"/>
                </a:solidFill>
              </a:rPr>
              <a:t>password</a:t>
            </a:r>
            <a:r>
              <a:rPr lang="sv-SE" sz="1000" b="1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593917" y="2234000"/>
            <a:ext cx="2076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hlinkClick r:id="rId2"/>
              </a:rPr>
              <a:t>https://sgi.geosuitecloud.se</a:t>
            </a:r>
            <a:r>
              <a:rPr lang="en-US" sz="1200" b="1" dirty="0" smtClean="0">
                <a:hlinkClick r:id="rId2"/>
              </a:rPr>
              <a:t>/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04" y="2548087"/>
            <a:ext cx="4327525" cy="322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Rak pil 18"/>
          <p:cNvCxnSpPr>
            <a:stCxn id="16" idx="2"/>
          </p:cNvCxnSpPr>
          <p:nvPr/>
        </p:nvCxnSpPr>
        <p:spPr>
          <a:xfrm>
            <a:off x="6615464" y="1571874"/>
            <a:ext cx="1" cy="517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>
            <a:grpSpLocks noChangeAspect="1"/>
          </p:cNvGrpSpPr>
          <p:nvPr/>
        </p:nvGrpSpPr>
        <p:grpSpPr>
          <a:xfrm>
            <a:off x="120376" y="940329"/>
            <a:ext cx="3815566" cy="5864535"/>
            <a:chOff x="116417" y="286725"/>
            <a:chExt cx="3943350" cy="606094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286725"/>
              <a:ext cx="38481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1902355"/>
              <a:ext cx="394335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4282546"/>
              <a:ext cx="3943350" cy="206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Rak pil 20"/>
            <p:cNvCxnSpPr/>
            <p:nvPr/>
          </p:nvCxnSpPr>
          <p:spPr>
            <a:xfrm>
              <a:off x="2088092" y="1651376"/>
              <a:ext cx="0" cy="234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21"/>
            <p:cNvCxnSpPr/>
            <p:nvPr/>
          </p:nvCxnSpPr>
          <p:spPr>
            <a:xfrm>
              <a:off x="2071160" y="4030509"/>
              <a:ext cx="0" cy="234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55563" y="453348"/>
            <a:ext cx="8543478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Uppladdning från </a:t>
            </a:r>
            <a:r>
              <a:rPr lang="sv-SE" sz="2400" b="1" dirty="0" err="1" smtClean="0">
                <a:solidFill>
                  <a:schemeClr val="tx2"/>
                </a:solidFill>
                <a:latin typeface="+mn-lt"/>
              </a:rPr>
              <a:t>GeoSuite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(det finns en manual/lathund)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92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" y="1116416"/>
            <a:ext cx="6626604" cy="541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textruta 1"/>
          <p:cNvSpPr txBox="1">
            <a:spLocks noChangeArrowheads="1"/>
          </p:cNvSpPr>
          <p:nvPr/>
        </p:nvSpPr>
        <p:spPr bwMode="auto">
          <a:xfrm>
            <a:off x="0" y="6605430"/>
            <a:ext cx="3938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/>
              <a:t>Geoteknisk sektorportal – tematiskt urval av hundratals </a:t>
            </a:r>
            <a:r>
              <a:rPr lang="sv-SE" sz="1000" dirty="0" smtClean="0"/>
              <a:t>WMS-er</a:t>
            </a:r>
            <a:endParaRPr lang="en-US" sz="10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424773"/>
            <a:ext cx="7523968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Exponering på nationella Geodataportalen 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839417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http://www.geodata.se/GeodataExplorer/?</a:t>
            </a:r>
            <a:r>
              <a:rPr lang="en-US" sz="1200" dirty="0" smtClean="0">
                <a:hlinkClick r:id="rId3"/>
              </a:rPr>
              <a:t>site=GeoteknikUser</a:t>
            </a:r>
            <a:endParaRPr lang="en-US" sz="1200" dirty="0" smtClean="0"/>
          </a:p>
        </p:txBody>
      </p:sp>
      <p:sp>
        <p:nvSpPr>
          <p:cNvPr id="10" name="textruta 1"/>
          <p:cNvSpPr txBox="1">
            <a:spLocks noChangeArrowheads="1"/>
          </p:cNvSpPr>
          <p:nvPr/>
        </p:nvSpPr>
        <p:spPr bwMode="auto">
          <a:xfrm>
            <a:off x="3754046" y="3449827"/>
            <a:ext cx="5294704" cy="20313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800" dirty="0" smtClean="0"/>
              <a:t>Här skall ytterligare komma in:</a:t>
            </a:r>
          </a:p>
          <a:p>
            <a:pPr eaLnBrk="1" hangingPunct="1"/>
            <a:endParaRPr lang="sv-SE" sz="1800" dirty="0" smtClean="0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BGA Branschens Geotekniska 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TRV Trafikverket Geotekniska Databas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Sthlm Stad Geoarkiv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Göteborgs Stad?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800" dirty="0" smtClean="0"/>
              <a:t>Annat geoteknisk tematiskt?</a:t>
            </a:r>
            <a:endParaRPr lang="en-US" sz="1800" dirty="0"/>
          </a:p>
        </p:txBody>
      </p:sp>
      <p:cxnSp>
        <p:nvCxnSpPr>
          <p:cNvPr id="7" name="Rak pil 6"/>
          <p:cNvCxnSpPr>
            <a:stCxn id="10" idx="1"/>
          </p:cNvCxnSpPr>
          <p:nvPr/>
        </p:nvCxnSpPr>
        <p:spPr bwMode="auto">
          <a:xfrm flipH="1" flipV="1">
            <a:off x="2933700" y="4465489"/>
            <a:ext cx="820346" cy="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ktangel 8"/>
          <p:cNvSpPr/>
          <p:nvPr/>
        </p:nvSpPr>
        <p:spPr>
          <a:xfrm>
            <a:off x="7743393" y="6190875"/>
            <a:ext cx="1305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>
                <a:solidFill>
                  <a:schemeClr val="tx2"/>
                </a:solidFill>
              </a:rPr>
              <a:t>Ev.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" y="609600"/>
            <a:ext cx="8993605" cy="5759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 2"/>
          <p:cNvSpPr/>
          <p:nvPr/>
        </p:nvSpPr>
        <p:spPr bwMode="auto">
          <a:xfrm>
            <a:off x="3067050" y="1409700"/>
            <a:ext cx="2219325" cy="4667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is.swedgeo.se/dokument/bga_tgd_ss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522052"/>
            <a:ext cx="8529705" cy="61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783722"/>
            <a:ext cx="2650811" cy="1864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107632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171450" y="5995929"/>
            <a:ext cx="58432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sv-SE" sz="1600" dirty="0" smtClean="0"/>
              <a:t>Skredriskanalys är ett 3D problem och GIS/data-intensivt…</a:t>
            </a:r>
          </a:p>
          <a:p>
            <a:pPr>
              <a:buClrTx/>
              <a:buFontTx/>
              <a:buNone/>
            </a:pPr>
            <a:r>
              <a:rPr lang="sv-SE" sz="1600" dirty="0" smtClean="0"/>
              <a:t>(där ett av de viktigare datakällorna är geotekniska borrningar)</a:t>
            </a:r>
            <a:endParaRPr lang="sv-SE" sz="1600" dirty="0"/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6341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800" b="1" dirty="0" smtClean="0"/>
              <a:t>Påverkansfaktorer för skred och ras</a:t>
            </a:r>
            <a:endParaRPr lang="sv-SE" sz="28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161500" y="1583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Uppdrag: Minska </a:t>
            </a:r>
            <a:r>
              <a:rPr lang="sv-SE" sz="1200" dirty="0">
                <a:solidFill>
                  <a:schemeClr val="bg1"/>
                </a:solidFill>
              </a:rPr>
              <a:t>riskerna för ras, skred och stranderosion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6315303" cy="5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Geoteknisk sektorportal</a:t>
            </a:r>
            <a:r>
              <a:rPr lang="sv-SE" sz="2800" b="1" baseline="30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800" b="1" dirty="0" smtClean="0">
                <a:solidFill>
                  <a:schemeClr val="tx2"/>
                </a:solidFill>
                <a:latin typeface="+mn-lt"/>
              </a:rPr>
              <a:t>– bakgrund</a:t>
            </a:r>
            <a:endParaRPr lang="sv-SE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194485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/>
              <a:t>borras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ungefär</a:t>
            </a:r>
            <a:r>
              <a:rPr lang="en-US" sz="2400" dirty="0"/>
              <a:t> 500 </a:t>
            </a:r>
            <a:r>
              <a:rPr lang="en-US" sz="2400" dirty="0" err="1"/>
              <a:t>Mkr</a:t>
            </a:r>
            <a:r>
              <a:rPr lang="en-US" sz="2400" dirty="0"/>
              <a:t> per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Sverige</a:t>
            </a:r>
            <a:r>
              <a:rPr lang="en-US" sz="2400" dirty="0"/>
              <a:t>, </a:t>
            </a:r>
            <a:r>
              <a:rPr lang="en-US" sz="2400" dirty="0" err="1"/>
              <a:t>varav</a:t>
            </a:r>
            <a:r>
              <a:rPr lang="en-US" sz="2400" dirty="0"/>
              <a:t> TRV </a:t>
            </a:r>
            <a:r>
              <a:rPr lang="en-US" sz="2400" dirty="0" err="1"/>
              <a:t>står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 smtClean="0"/>
              <a:t>hälften</a:t>
            </a:r>
            <a:r>
              <a:rPr lang="en-US" sz="2400" dirty="0" smtClean="0"/>
              <a:t>. </a:t>
            </a:r>
            <a:r>
              <a:rPr lang="en-US" sz="2400" dirty="0" err="1"/>
              <a:t>Utförda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redovisas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branschstandard</a:t>
            </a:r>
            <a:r>
              <a:rPr lang="en-US" sz="2400" dirty="0" smtClean="0"/>
              <a:t>- </a:t>
            </a:r>
            <a:r>
              <a:rPr lang="en-US" sz="2400" dirty="0" err="1" smtClean="0"/>
              <a:t>systemet</a:t>
            </a:r>
            <a:r>
              <a:rPr lang="en-US" sz="2400" dirty="0" smtClean="0"/>
              <a:t> </a:t>
            </a:r>
            <a:r>
              <a:rPr lang="en-US" sz="2400" dirty="0" err="1"/>
              <a:t>Geosuite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S</a:t>
            </a:r>
            <a:r>
              <a:rPr lang="en-US" sz="2400" dirty="0" err="1" smtClean="0"/>
              <a:t>amla</a:t>
            </a:r>
            <a:r>
              <a:rPr lang="en-US" sz="2400" dirty="0"/>
              <a:t>, </a:t>
            </a:r>
            <a:r>
              <a:rPr lang="en-US" sz="2400" dirty="0" err="1"/>
              <a:t>digitalt</a:t>
            </a:r>
            <a:r>
              <a:rPr lang="en-US" sz="2400" dirty="0"/>
              <a:t> </a:t>
            </a:r>
            <a:r>
              <a:rPr lang="en-US" sz="2400" dirty="0" err="1"/>
              <a:t>arkivera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WMS-</a:t>
            </a:r>
            <a:r>
              <a:rPr lang="en-US" sz="2400" dirty="0" err="1"/>
              <a:t>exponera</a:t>
            </a:r>
            <a:r>
              <a:rPr lang="en-US" sz="2400" dirty="0"/>
              <a:t>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stort</a:t>
            </a:r>
            <a:r>
              <a:rPr lang="en-US" sz="2400" dirty="0"/>
              <a:t> </a:t>
            </a:r>
            <a:r>
              <a:rPr lang="en-US" sz="2400" dirty="0" err="1"/>
              <a:t>antal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geotekniska</a:t>
            </a:r>
            <a:r>
              <a:rPr lang="en-US" sz="2400" dirty="0"/>
              <a:t> </a:t>
            </a:r>
            <a:r>
              <a:rPr lang="en-US" sz="2400" dirty="0" err="1"/>
              <a:t>undersökningsområden</a:t>
            </a:r>
            <a:r>
              <a:rPr lang="en-US" sz="2400" dirty="0"/>
              <a:t> </a:t>
            </a:r>
            <a:r>
              <a:rPr lang="en-US" sz="2400" dirty="0" err="1"/>
              <a:t>nationellt</a:t>
            </a:r>
            <a:r>
              <a:rPr lang="en-US" sz="2400" dirty="0"/>
              <a:t>. </a:t>
            </a:r>
            <a:r>
              <a:rPr lang="en-US" sz="2400" dirty="0" err="1"/>
              <a:t>Exponering</a:t>
            </a:r>
            <a:r>
              <a:rPr lang="en-US" sz="2400" dirty="0"/>
              <a:t> </a:t>
            </a:r>
            <a:r>
              <a:rPr lang="en-US" sz="2400" dirty="0" err="1"/>
              <a:t>sker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bl</a:t>
            </a:r>
            <a:r>
              <a:rPr lang="en-US" sz="2400" dirty="0"/>
              <a:t> a geodata.se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 smtClean="0"/>
              <a:t>webb-applikationer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utbyggt</a:t>
            </a:r>
            <a:r>
              <a:rPr lang="en-US" sz="2400" dirty="0"/>
              <a:t> </a:t>
            </a:r>
            <a:r>
              <a:rPr lang="en-US" sz="2400" dirty="0" err="1" smtClean="0"/>
              <a:t>skede</a:t>
            </a:r>
            <a:r>
              <a:rPr lang="en-US" sz="2400" dirty="0" smtClean="0"/>
              <a:t> </a:t>
            </a:r>
            <a:r>
              <a:rPr lang="en-US" sz="2400" dirty="0" err="1" smtClean="0"/>
              <a:t>är</a:t>
            </a:r>
            <a:r>
              <a:rPr lang="en-US" sz="2400" dirty="0" smtClean="0"/>
              <a:t> </a:t>
            </a:r>
            <a:r>
              <a:rPr lang="en-US" sz="2400" dirty="0" err="1" smtClean="0"/>
              <a:t>nyttoeffekterna</a:t>
            </a:r>
            <a:r>
              <a:rPr lang="en-US" sz="2400" dirty="0" smtClean="0"/>
              <a:t> </a:t>
            </a:r>
            <a:r>
              <a:rPr lang="en-US" sz="2400" dirty="0" err="1" smtClean="0"/>
              <a:t>bl</a:t>
            </a:r>
            <a:r>
              <a:rPr lang="en-US" sz="2400" dirty="0" smtClean="0"/>
              <a:t> a </a:t>
            </a:r>
            <a:r>
              <a:rPr lang="en-US" sz="2400" dirty="0" err="1" smtClean="0"/>
              <a:t>lägre</a:t>
            </a:r>
            <a:r>
              <a:rPr lang="en-US" sz="2400" dirty="0" smtClean="0"/>
              <a:t> </a:t>
            </a:r>
            <a:r>
              <a:rPr lang="en-US" sz="2400" dirty="0" err="1"/>
              <a:t>undersöknings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markbyggnadskostnader</a:t>
            </a:r>
            <a:r>
              <a:rPr lang="en-US" sz="2400" dirty="0" smtClean="0"/>
              <a:t>. </a:t>
            </a:r>
            <a:r>
              <a:rPr lang="en-US" sz="2400" dirty="0" err="1" smtClean="0"/>
              <a:t>Räddningstjänstrelaterade</a:t>
            </a:r>
            <a:r>
              <a:rPr lang="en-US" sz="2400" dirty="0" smtClean="0"/>
              <a:t> </a:t>
            </a:r>
            <a:r>
              <a:rPr lang="en-US" sz="2400" dirty="0" err="1" smtClean="0"/>
              <a:t>tillämpningar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78165"/>
            <a:ext cx="7527623" cy="6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/>
          <p:cNvGrpSpPr/>
          <p:nvPr/>
        </p:nvGrpSpPr>
        <p:grpSpPr>
          <a:xfrm>
            <a:off x="469814" y="752475"/>
            <a:ext cx="7182086" cy="5391150"/>
            <a:chOff x="469814" y="752475"/>
            <a:chExt cx="7182086" cy="5391150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814" y="752475"/>
              <a:ext cx="6232685" cy="5133975"/>
            </a:xfrm>
            <a:prstGeom prst="rect">
              <a:avLst/>
            </a:prstGeom>
          </p:spPr>
        </p:pic>
        <p:pic>
          <p:nvPicPr>
            <p:cNvPr id="4" name="Picture 4" descr="stockholm.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50" y="5789216"/>
              <a:ext cx="1040724" cy="35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4" t="17098" r="57664" b="27038"/>
            <a:stretch/>
          </p:blipFill>
          <p:spPr bwMode="auto">
            <a:xfrm>
              <a:off x="932614" y="5748337"/>
              <a:ext cx="1533526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536"/>
            <a:stretch/>
          </p:blipFill>
          <p:spPr bwMode="auto">
            <a:xfrm>
              <a:off x="865521" y="2724869"/>
              <a:ext cx="486611" cy="63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 9"/>
            <p:cNvGrpSpPr/>
            <p:nvPr/>
          </p:nvGrpSpPr>
          <p:grpSpPr>
            <a:xfrm>
              <a:off x="5232314" y="2495161"/>
              <a:ext cx="2419586" cy="630866"/>
              <a:chOff x="4904539" y="3190486"/>
              <a:chExt cx="2419586" cy="630866"/>
            </a:xfrm>
          </p:grpSpPr>
          <p:pic>
            <p:nvPicPr>
              <p:cNvPr id="8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376"/>
              <a:stretch/>
            </p:blipFill>
            <p:spPr bwMode="auto">
              <a:xfrm>
                <a:off x="4904539" y="3190486"/>
                <a:ext cx="1477211" cy="630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43" r="42738"/>
              <a:stretch/>
            </p:blipFill>
            <p:spPr bwMode="auto">
              <a:xfrm>
                <a:off x="6381750" y="3190486"/>
                <a:ext cx="942375" cy="630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56" t="27642" r="10288" b="24043"/>
            <a:stretch/>
          </p:blipFill>
          <p:spPr bwMode="auto">
            <a:xfrm>
              <a:off x="2275640" y="4391023"/>
              <a:ext cx="1743075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2" y="552450"/>
            <a:ext cx="7208857" cy="604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extruta 3"/>
          <p:cNvSpPr txBox="1">
            <a:spLocks noChangeArrowheads="1"/>
          </p:cNvSpPr>
          <p:nvPr/>
        </p:nvSpPr>
        <p:spPr bwMode="auto">
          <a:xfrm>
            <a:off x="5673725" y="5929313"/>
            <a:ext cx="3375025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Projektets startsida: </a:t>
            </a:r>
            <a:r>
              <a:rPr lang="sv-SE" sz="1400" b="1">
                <a:hlinkClick r:id="rId4"/>
              </a:rPr>
              <a:t>http://gis.swedgeo.se/startgsp/</a:t>
            </a:r>
            <a:r>
              <a:rPr lang="sv-SE" sz="1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73" y="571500"/>
            <a:ext cx="4331002" cy="379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146" name="Grupp 2"/>
          <p:cNvGrpSpPr>
            <a:grpSpLocks/>
          </p:cNvGrpSpPr>
          <p:nvPr/>
        </p:nvGrpSpPr>
        <p:grpSpPr bwMode="auto">
          <a:xfrm>
            <a:off x="47625" y="561975"/>
            <a:ext cx="4352925" cy="3590925"/>
            <a:chOff x="47625" y="857250"/>
            <a:chExt cx="4075698" cy="3419475"/>
          </a:xfrm>
        </p:grpSpPr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857250"/>
              <a:ext cx="4075698" cy="34194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4" name="textruta 1"/>
            <p:cNvSpPr txBox="1">
              <a:spLocks noChangeArrowheads="1"/>
            </p:cNvSpPr>
            <p:nvPr/>
          </p:nvSpPr>
          <p:spPr bwMode="auto">
            <a:xfrm>
              <a:off x="123825" y="2690305"/>
              <a:ext cx="3585978" cy="2344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Geotekniska </a:t>
              </a:r>
              <a:r>
                <a:rPr lang="sv-SE" sz="1000" b="1" dirty="0" smtClean="0"/>
                <a:t>undersökningsområden, ca 7000 registreringar</a:t>
              </a:r>
              <a:endParaRPr lang="sv-SE" sz="1000" b="1" dirty="0"/>
            </a:p>
          </p:txBody>
        </p:sp>
      </p:grpSp>
      <p:grpSp>
        <p:nvGrpSpPr>
          <p:cNvPr id="6147" name="Grupp 5"/>
          <p:cNvGrpSpPr>
            <a:grpSpLocks/>
          </p:cNvGrpSpPr>
          <p:nvPr/>
        </p:nvGrpSpPr>
        <p:grpSpPr bwMode="auto">
          <a:xfrm>
            <a:off x="701675" y="3195638"/>
            <a:ext cx="5302797" cy="3567112"/>
            <a:chOff x="701462" y="3195638"/>
            <a:chExt cx="5303548" cy="356711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ruta 7"/>
            <p:cNvSpPr txBox="1">
              <a:spLocks noChangeArrowheads="1"/>
            </p:cNvSpPr>
            <p:nvPr/>
          </p:nvSpPr>
          <p:spPr bwMode="auto">
            <a:xfrm>
              <a:off x="806235" y="6255662"/>
              <a:ext cx="5023579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Geodata.se – </a:t>
              </a:r>
              <a:r>
                <a:rPr lang="sv-SE" sz="1000" b="1" dirty="0" smtClean="0"/>
                <a:t>Geoteknisk sektorsportal är några tematiska WMS-er </a:t>
              </a:r>
              <a:r>
                <a:rPr lang="sv-SE" sz="1000" b="1" dirty="0"/>
                <a:t>av hundratals andra från svenska myndigheter och dataleverantörer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1371"/>
            <a:ext cx="2813892" cy="1474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7" t="28267"/>
          <a:stretch/>
        </p:blipFill>
        <p:spPr bwMode="auto">
          <a:xfrm>
            <a:off x="7162800" y="3361895"/>
            <a:ext cx="1638299" cy="959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50" name="textruta 6"/>
          <p:cNvSpPr txBox="1">
            <a:spLocks noChangeArrowheads="1"/>
          </p:cNvSpPr>
          <p:nvPr/>
        </p:nvSpPr>
        <p:spPr bwMode="auto">
          <a:xfrm>
            <a:off x="6115051" y="520352"/>
            <a:ext cx="2984516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/>
              <a:t>GeoSuite</a:t>
            </a:r>
            <a:r>
              <a:rPr lang="sv-SE" sz="1000" b="1" dirty="0"/>
              <a:t>-projekt med </a:t>
            </a:r>
            <a:r>
              <a:rPr lang="sv-SE" sz="1000" b="1" dirty="0" smtClean="0"/>
              <a:t>korrekt plansymbol</a:t>
            </a:r>
            <a:r>
              <a:rPr lang="sv-SE" sz="1000" b="1" dirty="0"/>
              <a:t>, profilritning samt ev. </a:t>
            </a:r>
            <a:r>
              <a:rPr lang="sv-SE" sz="1000" b="1" dirty="0" err="1"/>
              <a:t>RGeo</a:t>
            </a:r>
            <a:r>
              <a:rPr lang="sv-SE" sz="1000" b="1" dirty="0"/>
              <a:t>/MUR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14300" y="966788"/>
            <a:ext cx="8972550" cy="5691187"/>
            <a:chOff x="123825" y="642938"/>
            <a:chExt cx="8972550" cy="569118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" y="642938"/>
              <a:ext cx="8972550" cy="5691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lips 1"/>
            <p:cNvSpPr/>
            <p:nvPr/>
          </p:nvSpPr>
          <p:spPr bwMode="auto">
            <a:xfrm>
              <a:off x="6753225" y="733425"/>
              <a:ext cx="1228725" cy="25717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Ellips 3"/>
            <p:cNvSpPr/>
            <p:nvPr/>
          </p:nvSpPr>
          <p:spPr bwMode="auto">
            <a:xfrm>
              <a:off x="8058150" y="733424"/>
              <a:ext cx="1038225" cy="25717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484188"/>
            <a:ext cx="9020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Geotekniska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undersökningsområden </a:t>
            </a:r>
          </a:p>
        </p:txBody>
      </p:sp>
      <p:sp>
        <p:nvSpPr>
          <p:cNvPr id="9" name="textruta 1"/>
          <p:cNvSpPr txBox="1">
            <a:spLocks noChangeArrowheads="1"/>
          </p:cNvSpPr>
          <p:nvPr/>
        </p:nvSpPr>
        <p:spPr bwMode="auto">
          <a:xfrm>
            <a:off x="2838439" y="2271919"/>
            <a:ext cx="2946640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smtClean="0"/>
              <a:t>Manuell registrering eller uppladdning av </a:t>
            </a:r>
            <a:r>
              <a:rPr lang="sv-SE" sz="1000" b="1" dirty="0" err="1" smtClean="0"/>
              <a:t>shp</a:t>
            </a:r>
            <a:endParaRPr lang="sv-SE" sz="1000" b="1" dirty="0"/>
          </a:p>
        </p:txBody>
      </p:sp>
    </p:spTree>
    <p:extLst>
      <p:ext uri="{BB962C8B-B14F-4D97-AF65-F5344CB8AC3E}">
        <p14:creationId xmlns:p14="http://schemas.microsoft.com/office/powerpoint/2010/main" val="8372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0500" y="558800"/>
            <a:ext cx="7462838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/>
              <a:t>Webbapplikation – punkter, linjer, ytor. Rita eller ladda upp shp enligt fastlagt attributstruktur  </a:t>
            </a: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274638" y="1016000"/>
            <a:ext cx="2373312" cy="5775325"/>
            <a:chOff x="75" y="306"/>
            <a:chExt cx="1650" cy="3789"/>
          </a:xfrm>
        </p:grpSpPr>
        <p:pic>
          <p:nvPicPr>
            <p:cNvPr id="1025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306"/>
              <a:ext cx="1643" cy="3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3396"/>
              <a:ext cx="1622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4" name="Oval 9"/>
          <p:cNvSpPr>
            <a:spLocks noChangeArrowheads="1"/>
          </p:cNvSpPr>
          <p:nvPr/>
        </p:nvSpPr>
        <p:spPr bwMode="auto">
          <a:xfrm>
            <a:off x="295275" y="1271588"/>
            <a:ext cx="1519238" cy="12350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45" name="Oval 10"/>
          <p:cNvSpPr>
            <a:spLocks noChangeArrowheads="1"/>
          </p:cNvSpPr>
          <p:nvPr/>
        </p:nvSpPr>
        <p:spPr bwMode="auto">
          <a:xfrm>
            <a:off x="209550" y="6008688"/>
            <a:ext cx="1519238" cy="3032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46" name="Oval 16"/>
          <p:cNvSpPr>
            <a:spLocks noChangeArrowheads="1"/>
          </p:cNvSpPr>
          <p:nvPr/>
        </p:nvSpPr>
        <p:spPr bwMode="auto">
          <a:xfrm>
            <a:off x="2005013" y="1019175"/>
            <a:ext cx="428625" cy="295275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1024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166813"/>
            <a:ext cx="4367213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8" name="Grupp 1"/>
          <p:cNvGrpSpPr>
            <a:grpSpLocks/>
          </p:cNvGrpSpPr>
          <p:nvPr/>
        </p:nvGrpSpPr>
        <p:grpSpPr bwMode="auto">
          <a:xfrm>
            <a:off x="3286125" y="4708525"/>
            <a:ext cx="2511425" cy="1871663"/>
            <a:chOff x="4660900" y="5211763"/>
            <a:chExt cx="2511425" cy="1871662"/>
          </a:xfrm>
        </p:grpSpPr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4660900" y="5211763"/>
              <a:ext cx="2511425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>
                  <a:solidFill>
                    <a:srgbClr val="FF0000"/>
                  </a:solidFill>
                </a:rPr>
                <a:t>Om vissa obligatoriska fält ej fylls i rödmarkeras dessa vid försök att spara</a:t>
              </a:r>
            </a:p>
          </p:txBody>
        </p:sp>
        <p:pic>
          <p:nvPicPr>
            <p:cNvPr id="10250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5" y="5870575"/>
              <a:ext cx="2171700" cy="121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166813"/>
            <a:ext cx="1238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19063" y="4074715"/>
            <a:ext cx="2035969" cy="2120107"/>
            <a:chOff x="6060281" y="3359150"/>
            <a:chExt cx="2035969" cy="2120107"/>
          </a:xfrm>
        </p:grpSpPr>
        <p:pic>
          <p:nvPicPr>
            <p:cNvPr id="2052" name="Picture 4" descr="stockholm.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856" y="3397250"/>
              <a:ext cx="176212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ktangel 2"/>
            <p:cNvSpPr/>
            <p:nvPr/>
          </p:nvSpPr>
          <p:spPr bwMode="auto">
            <a:xfrm>
              <a:off x="6060281" y="3359150"/>
              <a:ext cx="2035969" cy="2120107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29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35038"/>
            <a:ext cx="2203450" cy="293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4"/>
            <a:ext cx="8515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Från borrbandvagn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BGA 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WMS på Geodataportalen </a:t>
            </a:r>
            <a:endParaRPr lang="sv-SE" sz="2400" b="1" dirty="0" smtClean="0">
              <a:solidFill>
                <a:schemeClr val="tx2"/>
              </a:solidFill>
              <a:latin typeface="+mn-lt"/>
            </a:endParaRPr>
          </a:p>
          <a:p>
            <a:pPr algn="r"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				(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och andra webbsidor)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449388"/>
            <a:ext cx="3468688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9" y="4603751"/>
            <a:ext cx="2303462" cy="215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4109244" y="4430713"/>
            <a:ext cx="4791075" cy="1655762"/>
            <a:chOff x="2838450" y="4764088"/>
            <a:chExt cx="4791075" cy="1655762"/>
          </a:xfrm>
        </p:grpSpPr>
        <p:pic>
          <p:nvPicPr>
            <p:cNvPr id="12295" name="Bildobjekt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" t="60181" r="47371" b="12563"/>
            <a:stretch>
              <a:fillRect/>
            </a:stretch>
          </p:blipFill>
          <p:spPr bwMode="auto">
            <a:xfrm>
              <a:off x="2838450" y="4764088"/>
              <a:ext cx="390207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ruta 1"/>
            <p:cNvSpPr txBox="1">
              <a:spLocks noChangeArrowheads="1"/>
            </p:cNvSpPr>
            <p:nvPr/>
          </p:nvSpPr>
          <p:spPr bwMode="auto">
            <a:xfrm>
              <a:off x="6692900" y="5562600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2400">
                  <a:solidFill>
                    <a:srgbClr val="FF0000"/>
                  </a:solidFill>
                </a:rPr>
                <a:t>WMS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10" y="4844257"/>
            <a:ext cx="2253341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35" y="1239837"/>
            <a:ext cx="2880784" cy="30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465</Words>
  <Application>Microsoft Office PowerPoint</Application>
  <PresentationFormat>Bildspel på skärmen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19</vt:i4>
      </vt:variant>
    </vt:vector>
  </HeadingPairs>
  <TitlesOfParts>
    <vt:vector size="21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155</cp:revision>
  <dcterms:created xsi:type="dcterms:W3CDTF">2011-04-28T14:03:35Z</dcterms:created>
  <dcterms:modified xsi:type="dcterms:W3CDTF">2013-11-15T11:21:21Z</dcterms:modified>
</cp:coreProperties>
</file>