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5"/>
  </p:notesMasterIdLst>
  <p:handoutMasterIdLst>
    <p:handoutMasterId r:id="rId16"/>
  </p:handoutMasterIdLst>
  <p:sldIdLst>
    <p:sldId id="273" r:id="rId3"/>
    <p:sldId id="298" r:id="rId4"/>
    <p:sldId id="296" r:id="rId5"/>
    <p:sldId id="277" r:id="rId6"/>
    <p:sldId id="271" r:id="rId7"/>
    <p:sldId id="276" r:id="rId8"/>
    <p:sldId id="274" r:id="rId9"/>
    <p:sldId id="294" r:id="rId10"/>
    <p:sldId id="295" r:id="rId11"/>
    <p:sldId id="280" r:id="rId12"/>
    <p:sldId id="283" r:id="rId13"/>
    <p:sldId id="299" r:id="rId14"/>
  </p:sldIdLst>
  <p:sldSz cx="9144000" cy="6858000" type="screen4x3"/>
  <p:notesSz cx="6669088" cy="97758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6" autoAdjust="0"/>
    <p:restoredTop sz="94660"/>
  </p:normalViewPr>
  <p:slideViewPr>
    <p:cSldViewPr snapToGrid="0">
      <p:cViewPr>
        <p:scale>
          <a:sx n="100" d="100"/>
          <a:sy n="100" d="100"/>
        </p:scale>
        <p:origin x="-170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150" y="-102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5363E5-90A2-49D5-934C-6990BAAE84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689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473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35588" cy="43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F1FCE-4DBD-4CE7-84EA-59B16E3756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62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333FF0-30F5-4DFB-99F6-EABD8BEC75E1}" type="slidenum">
              <a:rPr lang="sv-SE" sz="1200" smtClean="0"/>
              <a:pPr eaLnBrk="1" hangingPunct="1"/>
              <a:t>5</a:t>
            </a:fld>
            <a:endParaRPr lang="sv-SE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75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9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11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7625" y="6616700"/>
            <a:ext cx="1019175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258C1-6EA7-47E7-92B5-AC95B7762D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669088"/>
            <a:ext cx="2133600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88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79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059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57224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2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9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185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58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577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43794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06529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238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61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5262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47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17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7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8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608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143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4"/>
          <p:cNvSpPr txBox="1">
            <a:spLocks noChangeArrowheads="1"/>
          </p:cNvSpPr>
          <p:nvPr userDrawn="1"/>
        </p:nvSpPr>
        <p:spPr bwMode="auto">
          <a:xfrm>
            <a:off x="5176838" y="4565650"/>
            <a:ext cx="1971675" cy="22066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sv-SE" sz="8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 userDrawn="1"/>
        </p:nvSpPr>
        <p:spPr bwMode="auto">
          <a:xfrm>
            <a:off x="8083550" y="1012825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C73D0DB-0D8E-4E32-A075-F8D697A0736D}" type="slidenum">
              <a:rPr lang="sv-SE" sz="1000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1029" name="textruta 1"/>
          <p:cNvSpPr txBox="1">
            <a:spLocks noChangeArrowheads="1"/>
          </p:cNvSpPr>
          <p:nvPr userDrawn="1"/>
        </p:nvSpPr>
        <p:spPr bwMode="auto">
          <a:xfrm>
            <a:off x="7229475" y="6642100"/>
            <a:ext cx="19720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dirty="0" smtClean="0">
                <a:solidFill>
                  <a:srgbClr val="0000FF"/>
                </a:solidFill>
              </a:rPr>
              <a:t>mats.oberg@swedgeo.se/2013-11-05</a:t>
            </a:r>
            <a:endParaRPr lang="en-US" sz="800" dirty="0" smtClean="0">
              <a:solidFill>
                <a:srgbClr val="0000FF"/>
              </a:solidFill>
            </a:endParaRPr>
          </a:p>
        </p:txBody>
      </p:sp>
      <p:sp>
        <p:nvSpPr>
          <p:cNvPr id="2" name="Rektangel 1"/>
          <p:cNvSpPr/>
          <p:nvPr userDrawn="1"/>
        </p:nvSpPr>
        <p:spPr>
          <a:xfrm>
            <a:off x="8771782" y="3969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94B0683-8D09-4B51-B5A0-D220E32CF7B0}" type="slidenum">
              <a:rPr lang="sv-SE" sz="1200" baseline="0" smtClean="0">
                <a:solidFill>
                  <a:schemeClr val="bg1"/>
                </a:solidFill>
              </a:rPr>
              <a:pPr/>
              <a:t>‹#›</a:t>
            </a:fld>
            <a:endParaRPr lang="en-US" sz="1200" baseline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 userDrawn="1"/>
        </p:nvSpPr>
        <p:spPr bwMode="auto">
          <a:xfrm>
            <a:off x="7250113" y="6643688"/>
            <a:ext cx="18938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smtClean="0">
                <a:solidFill>
                  <a:schemeClr val="accent2"/>
                </a:solidFill>
              </a:rPr>
              <a:t>mats.oberg@swedgeo.se/2012-08-15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data.se/GeodataExplorer/?site=GeoteknikUser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s.swedgeo.se/startgs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3"/>
          <p:cNvSpPr txBox="1">
            <a:spLocks noChangeArrowheads="1"/>
          </p:cNvSpPr>
          <p:nvPr/>
        </p:nvSpPr>
        <p:spPr bwMode="auto">
          <a:xfrm>
            <a:off x="298450" y="1673225"/>
            <a:ext cx="8340725" cy="175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3600" b="1" dirty="0" smtClean="0">
                <a:solidFill>
                  <a:schemeClr val="tx2"/>
                </a:solidFill>
                <a:latin typeface="+mn-lt"/>
              </a:rPr>
              <a:t>Geoteknisk sektorsportal – nationellt digitalt arkiv och WMS-exponering av geotekniska borrningar</a:t>
            </a:r>
            <a:endParaRPr lang="sv-SE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100" name="Text Box 24"/>
          <p:cNvSpPr txBox="1">
            <a:spLocks noChangeArrowheads="1"/>
          </p:cNvSpPr>
          <p:nvPr/>
        </p:nvSpPr>
        <p:spPr bwMode="auto">
          <a:xfrm>
            <a:off x="190500" y="5829717"/>
            <a:ext cx="57159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900" dirty="0">
                <a:solidFill>
                  <a:srgbClr val="FF0000"/>
                </a:solidFill>
              </a:rPr>
              <a:t>Mats Öberg, </a:t>
            </a:r>
            <a:r>
              <a:rPr lang="sv-SE" sz="1900" dirty="0" smtClean="0">
                <a:solidFill>
                  <a:srgbClr val="FF0000"/>
                </a:solidFill>
              </a:rPr>
              <a:t>GIS-arkitekt, SGI</a:t>
            </a:r>
            <a:endParaRPr lang="sv-SE" sz="1900" dirty="0">
              <a:solidFill>
                <a:srgbClr val="FF0000"/>
              </a:solidFill>
            </a:endParaRPr>
          </a:p>
          <a:p>
            <a:pPr eaLnBrk="1" hangingPunct="1"/>
            <a:r>
              <a:rPr lang="sv-SE" sz="1900" dirty="0" smtClean="0">
                <a:solidFill>
                  <a:srgbClr val="FF0000"/>
                </a:solidFill>
              </a:rPr>
              <a:t>Plan- bygg- och bostadsdagar, Luleå, 20 nov 2013 </a:t>
            </a:r>
            <a:endParaRPr lang="sv-SE" sz="1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488950"/>
            <a:ext cx="3053192" cy="52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800" b="1" dirty="0">
                <a:solidFill>
                  <a:schemeClr val="tx2"/>
                </a:solidFill>
                <a:latin typeface="+mn-lt"/>
              </a:rPr>
              <a:t>Dataleverantörer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47650" y="1177250"/>
            <a:ext cx="8763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Kommuner – planeringsunderlag och bygglov 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endParaRPr lang="sv-SE" sz="2400" dirty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Byggherrar inom offentliga och privata sektorn – </a:t>
            </a:r>
          </a:p>
          <a:p>
            <a:pPr eaLnBrk="1" hangingPunct="1">
              <a:buClr>
                <a:schemeClr val="tx1"/>
              </a:buClr>
            </a:pPr>
            <a:r>
              <a:rPr lang="sv-SE" sz="2400" dirty="0"/>
              <a:t>  projektering och byggande</a:t>
            </a:r>
          </a:p>
          <a:p>
            <a:pPr eaLnBrk="1" hangingPunct="1">
              <a:buFontTx/>
              <a:buChar char="-"/>
            </a:pPr>
            <a:endParaRPr lang="sv-SE" sz="2400" dirty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Myndigheter – utredningar om t.ex. risker för </a:t>
            </a:r>
          </a:p>
          <a:p>
            <a:pPr eaLnBrk="1" hangingPunct="1">
              <a:buClr>
                <a:schemeClr val="tx1"/>
              </a:buClr>
            </a:pPr>
            <a:r>
              <a:rPr lang="sv-SE" sz="2400" dirty="0"/>
              <a:t>  naturolyckor, karteringar av geologi och geoteknik</a:t>
            </a:r>
          </a:p>
          <a:p>
            <a:pPr eaLnBrk="1" hangingPunct="1">
              <a:buClr>
                <a:schemeClr val="tx1"/>
              </a:buClr>
            </a:pPr>
            <a:endParaRPr lang="sv-SE" sz="2400" dirty="0"/>
          </a:p>
          <a:p>
            <a:pPr eaLnBrk="1" hangingPunct="1">
              <a:buClr>
                <a:schemeClr val="tx1"/>
              </a:buClr>
            </a:pPr>
            <a:r>
              <a:rPr lang="sv-SE" sz="2400" dirty="0" smtClean="0">
                <a:solidFill>
                  <a:srgbClr val="FF0000"/>
                </a:solidFill>
              </a:rPr>
              <a:t>  Data </a:t>
            </a:r>
            <a:r>
              <a:rPr lang="sv-SE" sz="2400" dirty="0">
                <a:solidFill>
                  <a:srgbClr val="FF0000"/>
                </a:solidFill>
              </a:rPr>
              <a:t>levereras av utförare av </a:t>
            </a:r>
            <a:r>
              <a:rPr lang="sv-SE" sz="2400" dirty="0" smtClean="0">
                <a:solidFill>
                  <a:srgbClr val="FF0000"/>
                </a:solidFill>
              </a:rPr>
              <a:t>undersökningar</a:t>
            </a:r>
          </a:p>
          <a:p>
            <a:pPr eaLnBrk="1" hangingPunct="1">
              <a:buClr>
                <a:schemeClr val="tx1"/>
              </a:buClr>
            </a:pPr>
            <a:endParaRPr lang="sv-SE" sz="2400" dirty="0"/>
          </a:p>
          <a:p>
            <a:pPr eaLnBrk="1" hangingPunct="1">
              <a:buClr>
                <a:schemeClr val="tx1"/>
              </a:buClr>
            </a:pPr>
            <a:r>
              <a:rPr lang="sv-SE" sz="2400" dirty="0" smtClean="0"/>
              <a:t>(Juridiska förhållanden – vad gäller för nyttjande av data – i stort utredda i samråd med jurister på LM, TRV, SKL och från branschföreträdare som STD). Vi kommer att tillhandahålla underlag lämpligt för att infoga i avtal med utförare.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8" y="1116416"/>
            <a:ext cx="6626604" cy="5417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15" name="textruta 1"/>
          <p:cNvSpPr txBox="1">
            <a:spLocks noChangeArrowheads="1"/>
          </p:cNvSpPr>
          <p:nvPr/>
        </p:nvSpPr>
        <p:spPr bwMode="auto">
          <a:xfrm>
            <a:off x="0" y="6605430"/>
            <a:ext cx="39388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dirty="0"/>
              <a:t>Geoteknisk sektorportal – tematiskt urval av hundratals </a:t>
            </a:r>
            <a:r>
              <a:rPr lang="sv-SE" sz="1000" dirty="0" smtClean="0"/>
              <a:t>WMS-er</a:t>
            </a:r>
            <a:endParaRPr lang="en-US" sz="10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7938" y="424773"/>
            <a:ext cx="7523968" cy="52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tx2"/>
                </a:solidFill>
                <a:latin typeface="+mn-lt"/>
              </a:rPr>
              <a:t>Exponering på nationella Geodataportalen </a:t>
            </a:r>
            <a:endParaRPr lang="sv-SE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0" y="839417"/>
            <a:ext cx="48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http://www.geodata.se/GeodataExplorer/?</a:t>
            </a:r>
            <a:r>
              <a:rPr lang="en-US" sz="1200" dirty="0" smtClean="0">
                <a:hlinkClick r:id="rId3"/>
              </a:rPr>
              <a:t>site=GeoteknikUser</a:t>
            </a:r>
            <a:endParaRPr lang="en-US" sz="1200" dirty="0" smtClean="0"/>
          </a:p>
        </p:txBody>
      </p:sp>
      <p:sp>
        <p:nvSpPr>
          <p:cNvPr id="10" name="textruta 1"/>
          <p:cNvSpPr txBox="1">
            <a:spLocks noChangeArrowheads="1"/>
          </p:cNvSpPr>
          <p:nvPr/>
        </p:nvSpPr>
        <p:spPr bwMode="auto">
          <a:xfrm>
            <a:off x="3754046" y="3449827"/>
            <a:ext cx="5294704" cy="20313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800" dirty="0" smtClean="0"/>
              <a:t>Här skall ytterligare komma in:</a:t>
            </a:r>
          </a:p>
          <a:p>
            <a:pPr eaLnBrk="1" hangingPunct="1"/>
            <a:endParaRPr lang="sv-SE" sz="1800" dirty="0" smtClean="0"/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800" dirty="0" smtClean="0"/>
              <a:t>BGA Branschens Geotekniska Arkiv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800" dirty="0" smtClean="0"/>
              <a:t>TRV Trafikverket Geotekniska Databas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800" dirty="0" smtClean="0"/>
              <a:t>Sthlm Stad Geoarkiv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800" dirty="0" smtClean="0"/>
              <a:t>Göteborgs Stad?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800" dirty="0" smtClean="0"/>
              <a:t>Annat geoteknisk tematiskt?</a:t>
            </a:r>
            <a:endParaRPr lang="en-US" sz="1800" dirty="0"/>
          </a:p>
        </p:txBody>
      </p:sp>
      <p:cxnSp>
        <p:nvCxnSpPr>
          <p:cNvPr id="7" name="Rak pil 6"/>
          <p:cNvCxnSpPr>
            <a:stCxn id="10" idx="1"/>
          </p:cNvCxnSpPr>
          <p:nvPr/>
        </p:nvCxnSpPr>
        <p:spPr bwMode="auto">
          <a:xfrm flipH="1" flipV="1">
            <a:off x="2933700" y="4465489"/>
            <a:ext cx="820346" cy="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ktangel 8"/>
          <p:cNvSpPr/>
          <p:nvPr/>
        </p:nvSpPr>
        <p:spPr>
          <a:xfrm>
            <a:off x="7743393" y="6190875"/>
            <a:ext cx="1305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solidFill>
                  <a:schemeClr val="tx2"/>
                </a:solidFill>
              </a:rPr>
              <a:t>Ev. 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" y="609600"/>
            <a:ext cx="8993605" cy="5759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llips 2"/>
          <p:cNvSpPr/>
          <p:nvPr/>
        </p:nvSpPr>
        <p:spPr bwMode="auto">
          <a:xfrm>
            <a:off x="3067050" y="1409700"/>
            <a:ext cx="2219325" cy="4667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ChangeArrowheads="1"/>
          </p:cNvSpPr>
          <p:nvPr/>
        </p:nvSpPr>
        <p:spPr bwMode="auto">
          <a:xfrm>
            <a:off x="108439" y="1076326"/>
            <a:ext cx="61590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Char char="•"/>
            </a:pPr>
            <a:r>
              <a:rPr lang="sv-SE" sz="1600" dirty="0"/>
              <a:t> Jordartgeologi och topografi/geometri (lutning) är två viktiga parametrar för att bedöma </a:t>
            </a:r>
            <a:r>
              <a:rPr lang="sv-SE" sz="1600" b="1" dirty="0"/>
              <a:t>förutsättningar</a:t>
            </a:r>
            <a:r>
              <a:rPr lang="sv-SE" sz="1600" dirty="0"/>
              <a:t> för skred. </a:t>
            </a:r>
            <a:r>
              <a:rPr lang="sv-SE" sz="1600" b="1" dirty="0"/>
              <a:t>Skredriskkartering/analys</a:t>
            </a:r>
            <a:r>
              <a:rPr lang="sv-SE" sz="1600" dirty="0"/>
              <a:t> (</a:t>
            </a:r>
            <a:r>
              <a:rPr lang="sv-SE" sz="1600" b="1" dirty="0"/>
              <a:t>sannolikheten</a:t>
            </a:r>
            <a:r>
              <a:rPr lang="sv-SE" sz="1600" dirty="0"/>
              <a:t> för och </a:t>
            </a:r>
            <a:r>
              <a:rPr lang="sv-SE" sz="1600" b="1" dirty="0"/>
              <a:t>konsekvensen</a:t>
            </a:r>
            <a:r>
              <a:rPr lang="sv-SE" sz="1600" dirty="0"/>
              <a:t> av ett skred) är däremot mer omfattande. </a:t>
            </a:r>
          </a:p>
        </p:txBody>
      </p:sp>
      <p:sp>
        <p:nvSpPr>
          <p:cNvPr id="5123" name="Rectangle 19"/>
          <p:cNvSpPr>
            <a:spLocks noChangeArrowheads="1"/>
          </p:cNvSpPr>
          <p:nvPr/>
        </p:nvSpPr>
        <p:spPr bwMode="auto">
          <a:xfrm>
            <a:off x="171450" y="5995929"/>
            <a:ext cx="58432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sv-SE" sz="1600" dirty="0" smtClean="0"/>
              <a:t>Skredriskanalys är ett 3D problem och GIS/data-intensivt…</a:t>
            </a:r>
          </a:p>
          <a:p>
            <a:pPr>
              <a:buClrTx/>
              <a:buFontTx/>
              <a:buNone/>
            </a:pPr>
            <a:r>
              <a:rPr lang="sv-SE" sz="1600" dirty="0" smtClean="0"/>
              <a:t>(där ett av de viktigare datakällorna är geotekniska borrningar)</a:t>
            </a:r>
            <a:endParaRPr lang="sv-SE" sz="1600" dirty="0"/>
          </a:p>
        </p:txBody>
      </p:sp>
      <p:pic>
        <p:nvPicPr>
          <p:cNvPr id="5124" name="Picture 6" descr="Orsaker till höjning av grundvattennivån kan exempelvis vara riklig nederbörd, kalhuggna områden, omlagda eller igensatta dik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92376"/>
            <a:ext cx="2266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En del av de mothållande jordmassorna vid släntfoten (motvikten) kan eroderas bort av ett vattendrag eller genom schaktningsarbeten och muddringsarbete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97" y="2428875"/>
            <a:ext cx="215997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En avsänkning av vattennivån vid släntfot leder till minskad motvikt. Därmed ökar sannolikheten för ett skre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20" y="3365501"/>
            <a:ext cx="208817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omr57_4_7_geolo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 t="26964" r="26875" b="40022"/>
          <a:stretch>
            <a:fillRect/>
          </a:stretch>
        </p:blipFill>
        <p:spPr bwMode="auto">
          <a:xfrm>
            <a:off x="171450" y="2619375"/>
            <a:ext cx="1664677" cy="146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08439" y="4805363"/>
            <a:ext cx="19431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Topografi/geometri (på land och i vatten)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Geologi, lagerföljder (lösa jordar som </a:t>
            </a:r>
            <a:r>
              <a:rPr lang="sv-SE" sz="1200" dirty="0" err="1"/>
              <a:t>silt</a:t>
            </a:r>
            <a:r>
              <a:rPr lang="sv-SE" sz="1200" dirty="0"/>
              <a:t> och lera)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Hydrologi </a:t>
            </a:r>
          </a:p>
        </p:txBody>
      </p:sp>
      <p:sp>
        <p:nvSpPr>
          <p:cNvPr id="5129" name="Text Box 20"/>
          <p:cNvSpPr txBox="1">
            <a:spLocks noChangeArrowheads="1"/>
          </p:cNvSpPr>
          <p:nvPr/>
        </p:nvSpPr>
        <p:spPr bwMode="auto">
          <a:xfrm>
            <a:off x="2340220" y="4805363"/>
            <a:ext cx="1943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Mekanik – pådrivande och mothållande krafter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(vilka t ex ändras vid bebyggelse resp. ändrade vattennivåer) </a:t>
            </a:r>
          </a:p>
        </p:txBody>
      </p:sp>
      <p:sp>
        <p:nvSpPr>
          <p:cNvPr id="5130" name="Text Box 21"/>
          <p:cNvSpPr txBox="1">
            <a:spLocks noChangeArrowheads="1"/>
          </p:cNvSpPr>
          <p:nvPr/>
        </p:nvSpPr>
        <p:spPr bwMode="auto">
          <a:xfrm>
            <a:off x="4572000" y="4805363"/>
            <a:ext cx="1944566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Erosion – befintliga och ändrade flöden i älven påverkar topografi/ geometri på lång sikt….</a:t>
            </a:r>
          </a:p>
        </p:txBody>
      </p:sp>
      <p:sp>
        <p:nvSpPr>
          <p:cNvPr id="5131" name="Text Box 22"/>
          <p:cNvSpPr txBox="1">
            <a:spLocks noChangeArrowheads="1"/>
          </p:cNvSpPr>
          <p:nvPr/>
        </p:nvSpPr>
        <p:spPr bwMode="auto">
          <a:xfrm>
            <a:off x="6948854" y="4805363"/>
            <a:ext cx="18712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Nederbörd – kan öka grundvatten/portrycket i jordlagren (</a:t>
            </a:r>
            <a:r>
              <a:rPr lang="sv-SE" sz="1200" dirty="0" err="1"/>
              <a:t>silt</a:t>
            </a:r>
            <a:r>
              <a:rPr lang="sv-SE" sz="1200" dirty="0"/>
              <a:t>/lera)</a:t>
            </a:r>
          </a:p>
        </p:txBody>
      </p:sp>
      <p:sp>
        <p:nvSpPr>
          <p:cNvPr id="5132" name="Line 23"/>
          <p:cNvSpPr>
            <a:spLocks noChangeShapeType="1"/>
          </p:cNvSpPr>
          <p:nvPr/>
        </p:nvSpPr>
        <p:spPr bwMode="auto">
          <a:xfrm>
            <a:off x="901212" y="4086225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3" name="Line 24"/>
          <p:cNvSpPr>
            <a:spLocks noChangeShapeType="1"/>
          </p:cNvSpPr>
          <p:nvPr/>
        </p:nvSpPr>
        <p:spPr bwMode="auto">
          <a:xfrm>
            <a:off x="3132992" y="4446589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4" name="Line 25"/>
          <p:cNvSpPr>
            <a:spLocks noChangeShapeType="1"/>
          </p:cNvSpPr>
          <p:nvPr/>
        </p:nvSpPr>
        <p:spPr bwMode="auto">
          <a:xfrm>
            <a:off x="5435112" y="3581400"/>
            <a:ext cx="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5" name="Line 26"/>
          <p:cNvSpPr>
            <a:spLocks noChangeShapeType="1"/>
          </p:cNvSpPr>
          <p:nvPr/>
        </p:nvSpPr>
        <p:spPr bwMode="auto">
          <a:xfrm>
            <a:off x="7791450" y="4143376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6" name="Rektangel 17"/>
          <p:cNvSpPr>
            <a:spLocks noChangeArrowheads="1"/>
          </p:cNvSpPr>
          <p:nvPr/>
        </p:nvSpPr>
        <p:spPr bwMode="auto">
          <a:xfrm>
            <a:off x="0" y="477838"/>
            <a:ext cx="6341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 b="1" dirty="0" smtClean="0"/>
              <a:t>Påverkansfaktorer för skred och ras</a:t>
            </a:r>
            <a:endParaRPr lang="sv-SE" sz="2800" b="1" dirty="0"/>
          </a:p>
        </p:txBody>
      </p:sp>
      <p:grpSp>
        <p:nvGrpSpPr>
          <p:cNvPr id="5137" name="Group 30"/>
          <p:cNvGrpSpPr>
            <a:grpSpLocks/>
          </p:cNvGrpSpPr>
          <p:nvPr/>
        </p:nvGrpSpPr>
        <p:grpSpPr bwMode="auto">
          <a:xfrm>
            <a:off x="6658708" y="565150"/>
            <a:ext cx="2161443" cy="1639888"/>
            <a:chOff x="4151" y="896"/>
            <a:chExt cx="1766" cy="1224"/>
          </a:xfrm>
        </p:grpSpPr>
        <p:pic>
          <p:nvPicPr>
            <p:cNvPr id="5142" name="Picture 28" descr="Bilden visar ett skred och ett ra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95" r="43306" b="11031"/>
            <a:stretch>
              <a:fillRect/>
            </a:stretch>
          </p:blipFill>
          <p:spPr bwMode="auto">
            <a:xfrm>
              <a:off x="4151" y="896"/>
              <a:ext cx="1760" cy="11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3" name="Picture 29" descr="tuveskr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539" b="100000"/>
            <a:stretch>
              <a:fillRect/>
            </a:stretch>
          </p:blipFill>
          <p:spPr bwMode="auto">
            <a:xfrm>
              <a:off x="4166" y="2049"/>
              <a:ext cx="1751" cy="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9" name="Picture 3" descr="Ny bebyggelse eller utläggning av fyllningsmassor ovanför släntkrönet medför att de pådrivande krafterna blir störr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16" y="2286000"/>
            <a:ext cx="2016369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4161500" y="15832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Uppdrag: Minska </a:t>
            </a:r>
            <a:r>
              <a:rPr lang="sv-SE" sz="1200" dirty="0">
                <a:solidFill>
                  <a:schemeClr val="bg1"/>
                </a:solidFill>
              </a:rPr>
              <a:t>riskerna för ras, skred och stranderosion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488950"/>
            <a:ext cx="6315303" cy="52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tx2"/>
                </a:solidFill>
                <a:latin typeface="+mn-lt"/>
              </a:rPr>
              <a:t>Geoteknisk sektorportal</a:t>
            </a:r>
            <a:r>
              <a:rPr lang="sv-SE" sz="2800" b="1" baseline="30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800" b="1" dirty="0" smtClean="0">
                <a:solidFill>
                  <a:schemeClr val="tx2"/>
                </a:solidFill>
                <a:latin typeface="+mn-lt"/>
              </a:rPr>
              <a:t>– bakgrund</a:t>
            </a:r>
            <a:endParaRPr lang="sv-SE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0" y="194485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Det</a:t>
            </a:r>
            <a:r>
              <a:rPr lang="en-US" sz="2400" dirty="0" smtClean="0"/>
              <a:t> </a:t>
            </a:r>
            <a:r>
              <a:rPr lang="en-US" sz="2400" dirty="0" err="1"/>
              <a:t>borras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/>
              <a:t>ungefär</a:t>
            </a:r>
            <a:r>
              <a:rPr lang="en-US" sz="2400" dirty="0"/>
              <a:t> 500 </a:t>
            </a:r>
            <a:r>
              <a:rPr lang="en-US" sz="2400" dirty="0" err="1"/>
              <a:t>Mkr</a:t>
            </a:r>
            <a:r>
              <a:rPr lang="en-US" sz="2400" dirty="0"/>
              <a:t> per </a:t>
            </a:r>
            <a:r>
              <a:rPr lang="en-US" sz="2400" dirty="0" err="1"/>
              <a:t>år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Sverige</a:t>
            </a:r>
            <a:r>
              <a:rPr lang="en-US" sz="2400" dirty="0"/>
              <a:t>, </a:t>
            </a:r>
            <a:r>
              <a:rPr lang="en-US" sz="2400" dirty="0" err="1"/>
              <a:t>varav</a:t>
            </a:r>
            <a:r>
              <a:rPr lang="en-US" sz="2400" dirty="0"/>
              <a:t> TRV </a:t>
            </a:r>
            <a:r>
              <a:rPr lang="en-US" sz="2400" dirty="0" err="1"/>
              <a:t>står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 smtClean="0"/>
              <a:t>hälften</a:t>
            </a:r>
            <a:r>
              <a:rPr lang="en-US" sz="2400" dirty="0" smtClean="0"/>
              <a:t>. </a:t>
            </a:r>
            <a:r>
              <a:rPr lang="en-US" sz="2400" dirty="0" err="1"/>
              <a:t>Utförda</a:t>
            </a:r>
            <a:r>
              <a:rPr lang="en-US" sz="2400" dirty="0"/>
              <a:t> </a:t>
            </a:r>
            <a:r>
              <a:rPr lang="en-US" sz="2400" dirty="0" err="1"/>
              <a:t>borrningar</a:t>
            </a:r>
            <a:r>
              <a:rPr lang="en-US" sz="2400" dirty="0"/>
              <a:t> </a:t>
            </a:r>
            <a:r>
              <a:rPr lang="en-US" sz="2400" dirty="0" err="1"/>
              <a:t>redovisas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 smtClean="0"/>
              <a:t>branschstandard</a:t>
            </a:r>
            <a:r>
              <a:rPr lang="en-US" sz="2400" dirty="0" smtClean="0"/>
              <a:t>- </a:t>
            </a:r>
            <a:r>
              <a:rPr lang="en-US" sz="2400" dirty="0" err="1" smtClean="0"/>
              <a:t>systemet</a:t>
            </a:r>
            <a:r>
              <a:rPr lang="en-US" sz="2400" dirty="0" smtClean="0"/>
              <a:t> </a:t>
            </a:r>
            <a:r>
              <a:rPr lang="en-US" sz="2400" dirty="0" err="1"/>
              <a:t>Geosuite</a:t>
            </a:r>
            <a:r>
              <a:rPr lang="en-US" sz="2400" dirty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S</a:t>
            </a:r>
            <a:r>
              <a:rPr lang="en-US" sz="2400" dirty="0" err="1" smtClean="0"/>
              <a:t>amla</a:t>
            </a:r>
            <a:r>
              <a:rPr lang="en-US" sz="2400" dirty="0"/>
              <a:t>, </a:t>
            </a:r>
            <a:r>
              <a:rPr lang="en-US" sz="2400" dirty="0" err="1"/>
              <a:t>digitalt</a:t>
            </a:r>
            <a:r>
              <a:rPr lang="en-US" sz="2400" dirty="0"/>
              <a:t> </a:t>
            </a:r>
            <a:r>
              <a:rPr lang="en-US" sz="2400" dirty="0" err="1"/>
              <a:t>arkivera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WMS-</a:t>
            </a:r>
            <a:r>
              <a:rPr lang="en-US" sz="2400" dirty="0" err="1"/>
              <a:t>exponera</a:t>
            </a:r>
            <a:r>
              <a:rPr lang="en-US" sz="2400" dirty="0"/>
              <a:t> </a:t>
            </a:r>
            <a:r>
              <a:rPr lang="en-US" sz="2400" dirty="0" err="1"/>
              <a:t>ett</a:t>
            </a:r>
            <a:r>
              <a:rPr lang="en-US" sz="2400" dirty="0"/>
              <a:t> </a:t>
            </a:r>
            <a:r>
              <a:rPr lang="en-US" sz="2400" dirty="0" err="1"/>
              <a:t>stort</a:t>
            </a:r>
            <a:r>
              <a:rPr lang="en-US" sz="2400" dirty="0"/>
              <a:t> </a:t>
            </a:r>
            <a:r>
              <a:rPr lang="en-US" sz="2400" dirty="0" err="1"/>
              <a:t>antal</a:t>
            </a:r>
            <a:r>
              <a:rPr lang="en-US" sz="2400" dirty="0"/>
              <a:t> </a:t>
            </a:r>
            <a:r>
              <a:rPr lang="en-US" sz="2400" dirty="0" err="1"/>
              <a:t>borrningar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geotekniska</a:t>
            </a:r>
            <a:r>
              <a:rPr lang="en-US" sz="2400" dirty="0"/>
              <a:t> </a:t>
            </a:r>
            <a:r>
              <a:rPr lang="en-US" sz="2400" dirty="0" err="1"/>
              <a:t>undersökningsområden</a:t>
            </a:r>
            <a:r>
              <a:rPr lang="en-US" sz="2400" dirty="0"/>
              <a:t> </a:t>
            </a:r>
            <a:r>
              <a:rPr lang="en-US" sz="2400" dirty="0" err="1"/>
              <a:t>nationellt</a:t>
            </a:r>
            <a:r>
              <a:rPr lang="en-US" sz="2400" dirty="0"/>
              <a:t>. </a:t>
            </a:r>
            <a:r>
              <a:rPr lang="en-US" sz="2400" dirty="0" err="1"/>
              <a:t>Exponering</a:t>
            </a:r>
            <a:r>
              <a:rPr lang="en-US" sz="2400" dirty="0"/>
              <a:t> </a:t>
            </a:r>
            <a:r>
              <a:rPr lang="en-US" sz="2400" dirty="0" err="1"/>
              <a:t>sker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bl</a:t>
            </a:r>
            <a:r>
              <a:rPr lang="en-US" sz="2400" dirty="0"/>
              <a:t> a geodata.se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andra</a:t>
            </a:r>
            <a:r>
              <a:rPr lang="en-US" sz="2400" dirty="0"/>
              <a:t> </a:t>
            </a:r>
            <a:r>
              <a:rPr lang="en-US" sz="2400" dirty="0" err="1" smtClean="0"/>
              <a:t>webb-applikationer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 </a:t>
            </a:r>
            <a:r>
              <a:rPr lang="en-US" sz="2400" dirty="0" err="1"/>
              <a:t>ett</a:t>
            </a:r>
            <a:r>
              <a:rPr lang="en-US" sz="2400" dirty="0"/>
              <a:t> </a:t>
            </a:r>
            <a:r>
              <a:rPr lang="en-US" sz="2400" dirty="0" err="1"/>
              <a:t>utbyggt</a:t>
            </a:r>
            <a:r>
              <a:rPr lang="en-US" sz="2400" dirty="0"/>
              <a:t> </a:t>
            </a:r>
            <a:r>
              <a:rPr lang="en-US" sz="2400" dirty="0" err="1" smtClean="0"/>
              <a:t>skede</a:t>
            </a:r>
            <a:r>
              <a:rPr lang="en-US" sz="2400" dirty="0" smtClean="0"/>
              <a:t> </a:t>
            </a:r>
            <a:r>
              <a:rPr lang="en-US" sz="2400" dirty="0" err="1" smtClean="0"/>
              <a:t>är</a:t>
            </a:r>
            <a:r>
              <a:rPr lang="en-US" sz="2400" dirty="0" smtClean="0"/>
              <a:t> </a:t>
            </a:r>
            <a:r>
              <a:rPr lang="en-US" sz="2400" dirty="0" err="1" smtClean="0"/>
              <a:t>nyttoeffekterna</a:t>
            </a:r>
            <a:r>
              <a:rPr lang="en-US" sz="2400" dirty="0" smtClean="0"/>
              <a:t> </a:t>
            </a:r>
            <a:r>
              <a:rPr lang="en-US" sz="2400" dirty="0" err="1" smtClean="0"/>
              <a:t>bl</a:t>
            </a:r>
            <a:r>
              <a:rPr lang="en-US" sz="2400" dirty="0" smtClean="0"/>
              <a:t> a </a:t>
            </a:r>
            <a:r>
              <a:rPr lang="en-US" sz="2400" dirty="0" err="1" smtClean="0"/>
              <a:t>lägre</a:t>
            </a:r>
            <a:r>
              <a:rPr lang="en-US" sz="2400" dirty="0" smtClean="0"/>
              <a:t> </a:t>
            </a:r>
            <a:r>
              <a:rPr lang="en-US" sz="2400" dirty="0" err="1"/>
              <a:t>undersöknings</a:t>
            </a:r>
            <a:r>
              <a:rPr lang="en-US" sz="2400" dirty="0"/>
              <a:t>-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markbyggnadskostnader</a:t>
            </a:r>
            <a:r>
              <a:rPr lang="en-US" sz="2400" dirty="0" smtClean="0"/>
              <a:t>. </a:t>
            </a:r>
            <a:r>
              <a:rPr lang="en-US" sz="2400" dirty="0" err="1" smtClean="0"/>
              <a:t>Räddningstjänstrelaterade</a:t>
            </a:r>
            <a:r>
              <a:rPr lang="en-US" sz="2400" dirty="0" smtClean="0"/>
              <a:t> </a:t>
            </a:r>
            <a:r>
              <a:rPr lang="en-US" sz="2400" dirty="0" err="1" smtClean="0"/>
              <a:t>tillämpningar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2" descr="http://gis.swedgeo.se/startgsp/images/ngdiparte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178165"/>
            <a:ext cx="7527623" cy="6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/>
          <p:cNvGrpSpPr/>
          <p:nvPr/>
        </p:nvGrpSpPr>
        <p:grpSpPr>
          <a:xfrm>
            <a:off x="469814" y="752475"/>
            <a:ext cx="7182086" cy="5391150"/>
            <a:chOff x="469814" y="752475"/>
            <a:chExt cx="7182086" cy="5391150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14" y="752475"/>
              <a:ext cx="6232685" cy="5133975"/>
            </a:xfrm>
            <a:prstGeom prst="rect">
              <a:avLst/>
            </a:prstGeom>
          </p:spPr>
        </p:pic>
        <p:pic>
          <p:nvPicPr>
            <p:cNvPr id="4" name="Picture 4" descr="stockholm.s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250" y="5789216"/>
              <a:ext cx="1040724" cy="354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4" t="17098" r="57664" b="27038"/>
            <a:stretch/>
          </p:blipFill>
          <p:spPr bwMode="auto">
            <a:xfrm>
              <a:off x="932614" y="5748337"/>
              <a:ext cx="1533526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536"/>
            <a:stretch/>
          </p:blipFill>
          <p:spPr bwMode="auto">
            <a:xfrm>
              <a:off x="865521" y="2724869"/>
              <a:ext cx="486611" cy="630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upp 9"/>
            <p:cNvGrpSpPr/>
            <p:nvPr/>
          </p:nvGrpSpPr>
          <p:grpSpPr>
            <a:xfrm>
              <a:off x="5232314" y="2495161"/>
              <a:ext cx="2419586" cy="630866"/>
              <a:chOff x="4904539" y="3190486"/>
              <a:chExt cx="2419586" cy="630866"/>
            </a:xfrm>
          </p:grpSpPr>
          <p:pic>
            <p:nvPicPr>
              <p:cNvPr id="8" name="Picture 2" descr="http://gis.swedgeo.se/startgsp/images/ngdiparter_logo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376"/>
              <a:stretch/>
            </p:blipFill>
            <p:spPr bwMode="auto">
              <a:xfrm>
                <a:off x="4904539" y="3190486"/>
                <a:ext cx="1477211" cy="6308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gis.swedgeo.se/startgsp/images/ngdiparter_logo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743" r="42738"/>
              <a:stretch/>
            </p:blipFill>
            <p:spPr bwMode="auto">
              <a:xfrm>
                <a:off x="6381750" y="3190486"/>
                <a:ext cx="942375" cy="6308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56" t="27642" r="10288" b="24043"/>
            <a:stretch/>
          </p:blipFill>
          <p:spPr bwMode="auto">
            <a:xfrm>
              <a:off x="2275640" y="4391023"/>
              <a:ext cx="1743075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6" y="581025"/>
            <a:ext cx="7532818" cy="607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95" name="textruta 3"/>
          <p:cNvSpPr txBox="1">
            <a:spLocks noChangeArrowheads="1"/>
          </p:cNvSpPr>
          <p:nvPr/>
        </p:nvSpPr>
        <p:spPr bwMode="auto">
          <a:xfrm>
            <a:off x="6026151" y="5929312"/>
            <a:ext cx="2851150" cy="5222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 dirty="0"/>
              <a:t>Projektets startsida: </a:t>
            </a:r>
            <a:r>
              <a:rPr lang="sv-SE" sz="1400" b="1" dirty="0">
                <a:hlinkClick r:id="rId4"/>
              </a:rPr>
              <a:t>http://gis.swedgeo.se/startgsp/</a:t>
            </a:r>
            <a:r>
              <a:rPr lang="sv-SE" sz="14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73" y="571500"/>
            <a:ext cx="4331002" cy="379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146" name="Grupp 2"/>
          <p:cNvGrpSpPr>
            <a:grpSpLocks/>
          </p:cNvGrpSpPr>
          <p:nvPr/>
        </p:nvGrpSpPr>
        <p:grpSpPr bwMode="auto">
          <a:xfrm>
            <a:off x="47625" y="561975"/>
            <a:ext cx="4352925" cy="3590925"/>
            <a:chOff x="47625" y="857250"/>
            <a:chExt cx="4075698" cy="3419475"/>
          </a:xfrm>
        </p:grpSpPr>
        <p:pic>
          <p:nvPicPr>
            <p:cNvPr id="615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" y="857250"/>
              <a:ext cx="4075698" cy="34194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4" name="textruta 1"/>
            <p:cNvSpPr txBox="1">
              <a:spLocks noChangeArrowheads="1"/>
            </p:cNvSpPr>
            <p:nvPr/>
          </p:nvSpPr>
          <p:spPr bwMode="auto">
            <a:xfrm>
              <a:off x="123825" y="2690305"/>
              <a:ext cx="3585978" cy="23446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 dirty="0"/>
                <a:t>Geotekniska </a:t>
              </a:r>
              <a:r>
                <a:rPr lang="sv-SE" sz="1000" b="1" dirty="0" smtClean="0"/>
                <a:t>undersökningsområden, ca 7000 registreringar</a:t>
              </a:r>
              <a:endParaRPr lang="sv-SE" sz="1000" b="1" dirty="0"/>
            </a:p>
          </p:txBody>
        </p:sp>
      </p:grpSp>
      <p:grpSp>
        <p:nvGrpSpPr>
          <p:cNvPr id="6147" name="Grupp 5"/>
          <p:cNvGrpSpPr>
            <a:grpSpLocks/>
          </p:cNvGrpSpPr>
          <p:nvPr/>
        </p:nvGrpSpPr>
        <p:grpSpPr bwMode="auto">
          <a:xfrm>
            <a:off x="701675" y="3195638"/>
            <a:ext cx="5302797" cy="3567112"/>
            <a:chOff x="701462" y="3195638"/>
            <a:chExt cx="5303548" cy="3567112"/>
          </a:xfrm>
        </p:grpSpPr>
        <p:pic>
          <p:nvPicPr>
            <p:cNvPr id="615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62" y="3195638"/>
              <a:ext cx="5303548" cy="35671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2" name="textruta 7"/>
            <p:cNvSpPr txBox="1">
              <a:spLocks noChangeArrowheads="1"/>
            </p:cNvSpPr>
            <p:nvPr/>
          </p:nvSpPr>
          <p:spPr bwMode="auto">
            <a:xfrm>
              <a:off x="806235" y="6255662"/>
              <a:ext cx="5023579" cy="4001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 dirty="0"/>
                <a:t>Geodata.se – </a:t>
              </a:r>
              <a:r>
                <a:rPr lang="sv-SE" sz="1000" b="1" dirty="0" smtClean="0"/>
                <a:t>Geoteknisk sektorsportal är några tematiska WMS-er </a:t>
              </a:r>
              <a:r>
                <a:rPr lang="sv-SE" sz="1000" b="1" dirty="0"/>
                <a:t>av hundratals andra från svenska myndigheter och dataleverantörer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1371"/>
            <a:ext cx="2813892" cy="1474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7" t="28267"/>
          <a:stretch/>
        </p:blipFill>
        <p:spPr bwMode="auto">
          <a:xfrm>
            <a:off x="7162800" y="3361895"/>
            <a:ext cx="1638299" cy="959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50" name="textruta 6"/>
          <p:cNvSpPr txBox="1">
            <a:spLocks noChangeArrowheads="1"/>
          </p:cNvSpPr>
          <p:nvPr/>
        </p:nvSpPr>
        <p:spPr bwMode="auto">
          <a:xfrm>
            <a:off x="6115051" y="520352"/>
            <a:ext cx="2984516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 err="1"/>
              <a:t>GeoSuite</a:t>
            </a:r>
            <a:r>
              <a:rPr lang="sv-SE" sz="1000" b="1" dirty="0"/>
              <a:t>-projekt med </a:t>
            </a:r>
            <a:r>
              <a:rPr lang="sv-SE" sz="1000" b="1" dirty="0" smtClean="0"/>
              <a:t>korrekt plansymbol</a:t>
            </a:r>
            <a:r>
              <a:rPr lang="sv-SE" sz="1000" b="1" dirty="0"/>
              <a:t>, profilritning samt ev. </a:t>
            </a:r>
            <a:r>
              <a:rPr lang="sv-SE" sz="1000" b="1" dirty="0" err="1"/>
              <a:t>RGeo</a:t>
            </a:r>
            <a:r>
              <a:rPr lang="sv-SE" sz="1000" b="1" dirty="0"/>
              <a:t>/MUR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119063" y="4074715"/>
            <a:ext cx="2035969" cy="2120107"/>
            <a:chOff x="6060281" y="3359150"/>
            <a:chExt cx="2035969" cy="2120107"/>
          </a:xfrm>
        </p:grpSpPr>
        <p:pic>
          <p:nvPicPr>
            <p:cNvPr id="2052" name="Picture 4" descr="stockholm.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856" y="3397250"/>
              <a:ext cx="1762125" cy="600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ktangel 2"/>
            <p:cNvSpPr/>
            <p:nvPr/>
          </p:nvSpPr>
          <p:spPr bwMode="auto">
            <a:xfrm>
              <a:off x="6060281" y="3359150"/>
              <a:ext cx="2035969" cy="2120107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290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935038"/>
            <a:ext cx="2203450" cy="2938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0" y="473074"/>
            <a:ext cx="8515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sz="2400" b="1" dirty="0">
                <a:solidFill>
                  <a:schemeClr val="tx2"/>
                </a:solidFill>
                <a:latin typeface="+mn-lt"/>
              </a:rPr>
              <a:t>Från borrbandvagn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 BGA 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WMS på Geodataportalen </a:t>
            </a:r>
            <a:endParaRPr lang="sv-SE" sz="2400" b="1" dirty="0" smtClean="0">
              <a:solidFill>
                <a:schemeClr val="tx2"/>
              </a:solidFill>
              <a:latin typeface="+mn-lt"/>
            </a:endParaRPr>
          </a:p>
          <a:p>
            <a:pPr algn="r"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				(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och andra webbsidor)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449388"/>
            <a:ext cx="3468688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9" y="4603751"/>
            <a:ext cx="2303462" cy="21510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 1"/>
          <p:cNvGrpSpPr/>
          <p:nvPr/>
        </p:nvGrpSpPr>
        <p:grpSpPr>
          <a:xfrm>
            <a:off x="4109244" y="4430713"/>
            <a:ext cx="4791075" cy="1655762"/>
            <a:chOff x="2838450" y="4764088"/>
            <a:chExt cx="4791075" cy="1655762"/>
          </a:xfrm>
        </p:grpSpPr>
        <p:pic>
          <p:nvPicPr>
            <p:cNvPr id="12295" name="Bildobjekt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6" t="60181" r="47371" b="12563"/>
            <a:stretch>
              <a:fillRect/>
            </a:stretch>
          </p:blipFill>
          <p:spPr bwMode="auto">
            <a:xfrm>
              <a:off x="2838450" y="4764088"/>
              <a:ext cx="3902075" cy="165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ruta 1"/>
            <p:cNvSpPr txBox="1">
              <a:spLocks noChangeArrowheads="1"/>
            </p:cNvSpPr>
            <p:nvPr/>
          </p:nvSpPr>
          <p:spPr bwMode="auto">
            <a:xfrm>
              <a:off x="6692900" y="5562600"/>
              <a:ext cx="9366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2400">
                  <a:solidFill>
                    <a:srgbClr val="FF0000"/>
                  </a:solidFill>
                </a:rPr>
                <a:t>WMS</a:t>
              </a:r>
              <a:endParaRPr lang="en-US" sz="2400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10" y="4844257"/>
            <a:ext cx="2253341" cy="193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35" y="1239837"/>
            <a:ext cx="2880784" cy="30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0" y="473075"/>
            <a:ext cx="7064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tx2"/>
                </a:solidFill>
                <a:latin typeface="+mn-lt"/>
              </a:rPr>
              <a:t>Visning av individuella borrhål från BGA</a:t>
            </a:r>
            <a:endParaRPr lang="sv-SE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934740"/>
            <a:ext cx="6867525" cy="580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4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619125"/>
            <a:ext cx="8837507" cy="584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14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formgivning">
  <a:themeElements>
    <a:clrScheme name="1_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418</Words>
  <Application>Microsoft Office PowerPoint</Application>
  <PresentationFormat>Bildspel på skärmen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14" baseType="lpstr">
      <vt:lpstr>Standardformgivning</vt:lpstr>
      <vt:lpstr>1_Standardformgivning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Administratör</dc:creator>
  <cp:lastModifiedBy>Mats Öberg</cp:lastModifiedBy>
  <cp:revision>152</cp:revision>
  <dcterms:created xsi:type="dcterms:W3CDTF">2011-04-28T14:03:35Z</dcterms:created>
  <dcterms:modified xsi:type="dcterms:W3CDTF">2013-11-18T11:50:37Z</dcterms:modified>
</cp:coreProperties>
</file>