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9"/>
  </p:notesMasterIdLst>
  <p:handoutMasterIdLst>
    <p:handoutMasterId r:id="rId20"/>
  </p:handoutMasterIdLst>
  <p:sldIdLst>
    <p:sldId id="273" r:id="rId3"/>
    <p:sldId id="286" r:id="rId4"/>
    <p:sldId id="287" r:id="rId5"/>
    <p:sldId id="282" r:id="rId6"/>
    <p:sldId id="277" r:id="rId7"/>
    <p:sldId id="271" r:id="rId8"/>
    <p:sldId id="276" r:id="rId9"/>
    <p:sldId id="281" r:id="rId10"/>
    <p:sldId id="262" r:id="rId11"/>
    <p:sldId id="284" r:id="rId12"/>
    <p:sldId id="274" r:id="rId13"/>
    <p:sldId id="288" r:id="rId14"/>
    <p:sldId id="280" r:id="rId15"/>
    <p:sldId id="289" r:id="rId16"/>
    <p:sldId id="283" r:id="rId17"/>
    <p:sldId id="290" r:id="rId18"/>
  </p:sldIdLst>
  <p:sldSz cx="9144000" cy="6858000" type="screen4x3"/>
  <p:notesSz cx="6669088" cy="9775825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66" autoAdjust="0"/>
    <p:restoredTop sz="94660"/>
  </p:normalViewPr>
  <p:slideViewPr>
    <p:cSldViewPr snapToGrid="0">
      <p:cViewPr>
        <p:scale>
          <a:sx n="100" d="100"/>
          <a:sy n="100" d="100"/>
        </p:scale>
        <p:origin x="-148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150" y="-102"/>
      </p:cViewPr>
      <p:guideLst>
        <p:guide orient="horz" pos="3079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5288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285288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25363E5-90A2-49D5-934C-6990BAAE840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9689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733425"/>
            <a:ext cx="4884738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43438"/>
            <a:ext cx="5335588" cy="439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5288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285288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AF1FCE-4DBD-4CE7-84EA-59B16E37562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9625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333FF0-30F5-4DFB-99F6-EABD8BEC75E1}" type="slidenum">
              <a:rPr lang="sv-SE" sz="1200" smtClean="0"/>
              <a:pPr eaLnBrk="1" hangingPunct="1"/>
              <a:t>6</a:t>
            </a:fld>
            <a:endParaRPr lang="sv-SE" sz="120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226E84-2DC1-4E45-B1DB-FE9BB5CE9879}" type="slidenum">
              <a:rPr lang="sv-SE" sz="1200" smtClean="0"/>
              <a:pPr eaLnBrk="1" hangingPunct="1"/>
              <a:t>8</a:t>
            </a:fld>
            <a:endParaRPr lang="sv-SE" sz="120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575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290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5110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67625" y="6616700"/>
            <a:ext cx="1019175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258C1-6EA7-47E7-92B5-AC95B7762DE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669088"/>
            <a:ext cx="2133600" cy="1444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4885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3791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059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257224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622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9693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6185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589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6577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43794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06529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5238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6617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5262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1474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2176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74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882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06087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5143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förslag sid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54" r="14476" b="464"/>
          <a:stretch>
            <a:fillRect/>
          </a:stretch>
        </p:blipFill>
        <p:spPr bwMode="auto">
          <a:xfrm>
            <a:off x="0" y="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4"/>
          <p:cNvSpPr txBox="1">
            <a:spLocks noChangeArrowheads="1"/>
          </p:cNvSpPr>
          <p:nvPr userDrawn="1"/>
        </p:nvSpPr>
        <p:spPr bwMode="auto">
          <a:xfrm>
            <a:off x="5176838" y="4565650"/>
            <a:ext cx="1971675" cy="220663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782" tIns="47891" rIns="95782" bIns="47891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sv-SE" sz="800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6" name="Text Box 35"/>
          <p:cNvSpPr txBox="1">
            <a:spLocks noChangeArrowheads="1"/>
          </p:cNvSpPr>
          <p:nvPr userDrawn="1"/>
        </p:nvSpPr>
        <p:spPr bwMode="auto">
          <a:xfrm>
            <a:off x="8083550" y="1012825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2C73D0DB-0D8E-4E32-A075-F8D697A0736D}" type="slidenum">
              <a:rPr lang="sv-SE" sz="1000">
                <a:solidFill>
                  <a:schemeClr val="bg1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sv-SE" sz="1000" dirty="0">
              <a:solidFill>
                <a:schemeClr val="bg1"/>
              </a:solidFill>
            </a:endParaRPr>
          </a:p>
        </p:txBody>
      </p:sp>
      <p:sp>
        <p:nvSpPr>
          <p:cNvPr id="1029" name="textruta 1"/>
          <p:cNvSpPr txBox="1">
            <a:spLocks noChangeArrowheads="1"/>
          </p:cNvSpPr>
          <p:nvPr userDrawn="1"/>
        </p:nvSpPr>
        <p:spPr bwMode="auto">
          <a:xfrm>
            <a:off x="7229475" y="6642100"/>
            <a:ext cx="191430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v-SE" sz="800" dirty="0" smtClean="0">
                <a:solidFill>
                  <a:srgbClr val="0000FF"/>
                </a:solidFill>
              </a:rPr>
              <a:t>mats.oberg@swedgeo.se/2013-08-20</a:t>
            </a:r>
            <a:endParaRPr lang="en-US" sz="800" dirty="0" smtClean="0">
              <a:solidFill>
                <a:srgbClr val="0000FF"/>
              </a:solidFill>
            </a:endParaRPr>
          </a:p>
        </p:txBody>
      </p:sp>
      <p:sp>
        <p:nvSpPr>
          <p:cNvPr id="2" name="Rektangel 1"/>
          <p:cNvSpPr/>
          <p:nvPr userDrawn="1"/>
        </p:nvSpPr>
        <p:spPr>
          <a:xfrm>
            <a:off x="8771782" y="3969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C94B0683-8D09-4B51-B5A0-D220E32CF7B0}" type="slidenum">
              <a:rPr lang="sv-SE" sz="1200" baseline="0" smtClean="0">
                <a:solidFill>
                  <a:schemeClr val="bg1"/>
                </a:solidFill>
              </a:rPr>
              <a:pPr/>
              <a:t>‹#›</a:t>
            </a:fld>
            <a:endParaRPr lang="en-US" sz="1200" baseline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4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 userDrawn="1"/>
        </p:nvSpPr>
        <p:spPr bwMode="auto">
          <a:xfrm>
            <a:off x="7250113" y="6643688"/>
            <a:ext cx="18938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v-SE" sz="800" smtClean="0">
                <a:solidFill>
                  <a:schemeClr val="accent2"/>
                </a:solidFill>
              </a:rPr>
              <a:t>mats.oberg@swedgeo.se/2012-08-15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data.se/GeodataExplorer/?site=GeoteknikUser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is.swedgeo.se/skred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is.swedgeo.se/startgsp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3"/>
          <p:cNvSpPr txBox="1">
            <a:spLocks noChangeArrowheads="1"/>
          </p:cNvSpPr>
          <p:nvPr/>
        </p:nvSpPr>
        <p:spPr bwMode="auto">
          <a:xfrm>
            <a:off x="374650" y="2330450"/>
            <a:ext cx="8340725" cy="120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3600" b="1" dirty="0">
                <a:solidFill>
                  <a:schemeClr val="tx2"/>
                </a:solidFill>
                <a:latin typeface="+mn-lt"/>
              </a:rPr>
              <a:t>Geoteknisk sektorsportal  - översikt av tekniska system och dataflöde</a:t>
            </a:r>
          </a:p>
        </p:txBody>
      </p:sp>
      <p:pic>
        <p:nvPicPr>
          <p:cNvPr id="4099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15950"/>
            <a:ext cx="7605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24"/>
          <p:cNvSpPr txBox="1">
            <a:spLocks noChangeArrowheads="1"/>
          </p:cNvSpPr>
          <p:nvPr/>
        </p:nvSpPr>
        <p:spPr bwMode="auto">
          <a:xfrm>
            <a:off x="374650" y="5605463"/>
            <a:ext cx="6588663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900" dirty="0">
                <a:solidFill>
                  <a:srgbClr val="FF0000"/>
                </a:solidFill>
              </a:rPr>
              <a:t>Mats Öberg, SGI</a:t>
            </a:r>
          </a:p>
          <a:p>
            <a:pPr eaLnBrk="1" hangingPunct="1"/>
            <a:r>
              <a:rPr lang="sv-SE" sz="1900" dirty="0">
                <a:solidFill>
                  <a:srgbClr val="FF0000"/>
                </a:solidFill>
              </a:rPr>
              <a:t>Information till </a:t>
            </a:r>
            <a:r>
              <a:rPr lang="sv-SE" sz="1900" dirty="0" smtClean="0">
                <a:solidFill>
                  <a:srgbClr val="FF0000"/>
                </a:solidFill>
              </a:rPr>
              <a:t>Lantmäteriets regionala geodatasamordnare</a:t>
            </a:r>
            <a:endParaRPr lang="sv-SE" sz="1900" dirty="0">
              <a:solidFill>
                <a:srgbClr val="FF0000"/>
              </a:solidFill>
            </a:endParaRPr>
          </a:p>
          <a:p>
            <a:pPr eaLnBrk="1" hangingPunct="1"/>
            <a:r>
              <a:rPr lang="sv-SE" sz="1900" dirty="0" smtClean="0">
                <a:solidFill>
                  <a:srgbClr val="FF0000"/>
                </a:solidFill>
              </a:rPr>
              <a:t>22 aug 2013</a:t>
            </a:r>
            <a:r>
              <a:rPr lang="sv-SE" sz="1900" dirty="0">
                <a:solidFill>
                  <a:srgbClr val="FF0000"/>
                </a:solidFill>
              </a:rPr>
              <a:t>, </a:t>
            </a:r>
            <a:r>
              <a:rPr lang="sv-SE" sz="1900" dirty="0" smtClean="0">
                <a:solidFill>
                  <a:srgbClr val="FF0000"/>
                </a:solidFill>
              </a:rPr>
              <a:t>Gävle</a:t>
            </a:r>
            <a:endParaRPr lang="sv-SE" sz="19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/>
          <p:cNvGrpSpPr/>
          <p:nvPr/>
        </p:nvGrpSpPr>
        <p:grpSpPr>
          <a:xfrm>
            <a:off x="114300" y="966788"/>
            <a:ext cx="8972550" cy="5691187"/>
            <a:chOff x="123825" y="642938"/>
            <a:chExt cx="8972550" cy="5691187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25" y="642938"/>
              <a:ext cx="8972550" cy="569118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Ellips 1"/>
            <p:cNvSpPr/>
            <p:nvPr/>
          </p:nvSpPr>
          <p:spPr bwMode="auto">
            <a:xfrm>
              <a:off x="6753225" y="733425"/>
              <a:ext cx="1228725" cy="257175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" name="Ellips 3"/>
            <p:cNvSpPr/>
            <p:nvPr/>
          </p:nvSpPr>
          <p:spPr bwMode="auto">
            <a:xfrm>
              <a:off x="8058150" y="733424"/>
              <a:ext cx="1038225" cy="257175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1" y="484188"/>
            <a:ext cx="90201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400" b="1" dirty="0" smtClean="0">
                <a:solidFill>
                  <a:schemeClr val="tx2"/>
                </a:solidFill>
                <a:latin typeface="+mn-lt"/>
              </a:rPr>
              <a:t>Visning av </a:t>
            </a:r>
            <a:r>
              <a:rPr lang="sv-SE" sz="2400" b="1" dirty="0">
                <a:solidFill>
                  <a:schemeClr val="tx2"/>
                </a:solidFill>
                <a:latin typeface="+mn-lt"/>
              </a:rPr>
              <a:t>geotekniska undersökningsområden 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8112150" y="66675"/>
            <a:ext cx="69210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b="1" dirty="0" smtClean="0">
                <a:solidFill>
                  <a:srgbClr val="FF0000"/>
                </a:solidFill>
              </a:rPr>
              <a:t>1</a:t>
            </a: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2345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/>
          <p:cNvGrpSpPr/>
          <p:nvPr/>
        </p:nvGrpSpPr>
        <p:grpSpPr>
          <a:xfrm>
            <a:off x="119063" y="4074715"/>
            <a:ext cx="2035969" cy="2120107"/>
            <a:chOff x="6060281" y="3359150"/>
            <a:chExt cx="2035969" cy="2120107"/>
          </a:xfrm>
        </p:grpSpPr>
        <p:pic>
          <p:nvPicPr>
            <p:cNvPr id="2052" name="Picture 4" descr="stockholm.s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8856" y="3397250"/>
              <a:ext cx="1762125" cy="600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ktangel 2"/>
            <p:cNvSpPr/>
            <p:nvPr/>
          </p:nvSpPr>
          <p:spPr bwMode="auto">
            <a:xfrm>
              <a:off x="6060281" y="3359150"/>
              <a:ext cx="2035969" cy="2120107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2290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935038"/>
            <a:ext cx="2203450" cy="2938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ruta 2"/>
          <p:cNvSpPr txBox="1">
            <a:spLocks noChangeArrowheads="1"/>
          </p:cNvSpPr>
          <p:nvPr/>
        </p:nvSpPr>
        <p:spPr bwMode="auto">
          <a:xfrm>
            <a:off x="0" y="473074"/>
            <a:ext cx="85152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sv-SE" sz="2400" b="1" dirty="0">
                <a:solidFill>
                  <a:schemeClr val="tx2"/>
                </a:solidFill>
                <a:latin typeface="+mn-lt"/>
              </a:rPr>
              <a:t>Från borrbandvagn </a:t>
            </a:r>
            <a:r>
              <a:rPr lang="sv-SE" sz="2400" b="1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 BGA </a:t>
            </a:r>
            <a:r>
              <a:rPr lang="sv-SE" sz="24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sv-SE" sz="2400" b="1" dirty="0">
                <a:solidFill>
                  <a:schemeClr val="tx2"/>
                </a:solidFill>
                <a:latin typeface="+mn-lt"/>
              </a:rPr>
              <a:t>WMS på Geodataportalen </a:t>
            </a:r>
            <a:endParaRPr lang="sv-SE" sz="2400" b="1" dirty="0" smtClean="0">
              <a:solidFill>
                <a:schemeClr val="tx2"/>
              </a:solidFill>
              <a:latin typeface="+mn-lt"/>
            </a:endParaRPr>
          </a:p>
          <a:p>
            <a:pPr algn="r" eaLnBrk="1" hangingPunct="1"/>
            <a:r>
              <a:rPr lang="sv-SE" sz="2400" b="1" dirty="0" smtClean="0">
                <a:solidFill>
                  <a:schemeClr val="tx2"/>
                </a:solidFill>
                <a:latin typeface="+mn-lt"/>
              </a:rPr>
              <a:t>				(</a:t>
            </a:r>
            <a:r>
              <a:rPr lang="sv-SE" sz="2400" b="1" dirty="0">
                <a:solidFill>
                  <a:schemeClr val="tx2"/>
                </a:solidFill>
                <a:latin typeface="+mn-lt"/>
              </a:rPr>
              <a:t>och andra webbsidor)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1449388"/>
            <a:ext cx="3468688" cy="242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1906588"/>
            <a:ext cx="3148012" cy="196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9" y="4603751"/>
            <a:ext cx="2303462" cy="21510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upp 1"/>
          <p:cNvGrpSpPr/>
          <p:nvPr/>
        </p:nvGrpSpPr>
        <p:grpSpPr>
          <a:xfrm>
            <a:off x="4109244" y="4430713"/>
            <a:ext cx="4791075" cy="1655762"/>
            <a:chOff x="2838450" y="4764088"/>
            <a:chExt cx="4791075" cy="1655762"/>
          </a:xfrm>
        </p:grpSpPr>
        <p:pic>
          <p:nvPicPr>
            <p:cNvPr id="12295" name="Bildobjekt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6" t="60181" r="47371" b="12563"/>
            <a:stretch>
              <a:fillRect/>
            </a:stretch>
          </p:blipFill>
          <p:spPr bwMode="auto">
            <a:xfrm>
              <a:off x="2838450" y="4764088"/>
              <a:ext cx="3902075" cy="1655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6" name="textruta 1"/>
            <p:cNvSpPr txBox="1">
              <a:spLocks noChangeArrowheads="1"/>
            </p:cNvSpPr>
            <p:nvPr/>
          </p:nvSpPr>
          <p:spPr bwMode="auto">
            <a:xfrm>
              <a:off x="6692900" y="5562600"/>
              <a:ext cx="9366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v-SE" sz="2400">
                  <a:solidFill>
                    <a:srgbClr val="FF0000"/>
                  </a:solidFill>
                </a:rPr>
                <a:t>WMS</a:t>
              </a:r>
              <a:endParaRPr lang="en-US" sz="2400">
                <a:solidFill>
                  <a:srgbClr val="FF0000"/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210" y="4844257"/>
            <a:ext cx="2253341" cy="1931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textruta 14"/>
          <p:cNvSpPr txBox="1"/>
          <p:nvPr/>
        </p:nvSpPr>
        <p:spPr>
          <a:xfrm>
            <a:off x="8112150" y="66675"/>
            <a:ext cx="69210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v-SE" sz="1400" b="1" dirty="0" smtClean="0">
                <a:solidFill>
                  <a:srgbClr val="FF0000"/>
                </a:solidFill>
              </a:rPr>
              <a:t>2</a:t>
            </a: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345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ruta 2"/>
          <p:cNvSpPr txBox="1">
            <a:spLocks noChangeArrowheads="1"/>
          </p:cNvSpPr>
          <p:nvPr/>
        </p:nvSpPr>
        <p:spPr bwMode="auto">
          <a:xfrm>
            <a:off x="0" y="473075"/>
            <a:ext cx="76090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400" b="1" dirty="0" smtClean="0">
                <a:solidFill>
                  <a:schemeClr val="tx2"/>
                </a:solidFill>
                <a:latin typeface="+mn-lt"/>
              </a:rPr>
              <a:t>Visning av individuella borrhål (prototyp) från BGA</a:t>
            </a:r>
            <a:endParaRPr lang="sv-SE" sz="24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4" y="934740"/>
            <a:ext cx="6245017" cy="5694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432" y="1402851"/>
            <a:ext cx="5667376" cy="22832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textruta 15"/>
          <p:cNvSpPr txBox="1"/>
          <p:nvPr/>
        </p:nvSpPr>
        <p:spPr>
          <a:xfrm>
            <a:off x="8112150" y="66675"/>
            <a:ext cx="69210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v-SE" sz="1400" b="1" dirty="0" smtClean="0">
                <a:solidFill>
                  <a:srgbClr val="FF0000"/>
                </a:solidFill>
              </a:rPr>
              <a:t>2</a:t>
            </a: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345</a:t>
            </a:r>
          </a:p>
        </p:txBody>
      </p:sp>
    </p:spTree>
    <p:extLst>
      <p:ext uri="{BB962C8B-B14F-4D97-AF65-F5344CB8AC3E}">
        <p14:creationId xmlns:p14="http://schemas.microsoft.com/office/powerpoint/2010/main" val="229173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488950"/>
            <a:ext cx="2642823" cy="46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400" b="1" dirty="0">
                <a:solidFill>
                  <a:schemeClr val="tx2"/>
                </a:solidFill>
                <a:latin typeface="+mn-lt"/>
              </a:rPr>
              <a:t>Dataleverantörer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71450" y="1520150"/>
            <a:ext cx="732472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sv-SE" sz="2400" dirty="0"/>
              <a:t> Kommuner – planeringsunderlag och bygglov </a:t>
            </a:r>
          </a:p>
          <a:p>
            <a:pPr eaLnBrk="1" hangingPunct="1">
              <a:buClr>
                <a:schemeClr val="tx1"/>
              </a:buClr>
              <a:buFontTx/>
              <a:buChar char="•"/>
            </a:pPr>
            <a:endParaRPr lang="sv-SE" sz="2400" dirty="0"/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sv-SE" sz="2400" dirty="0"/>
              <a:t> Byggherrar inom offentliga och privata sektorn – </a:t>
            </a:r>
          </a:p>
          <a:p>
            <a:pPr eaLnBrk="1" hangingPunct="1">
              <a:buClr>
                <a:schemeClr val="tx1"/>
              </a:buClr>
            </a:pPr>
            <a:r>
              <a:rPr lang="sv-SE" sz="2400" dirty="0"/>
              <a:t>  projektering och byggande</a:t>
            </a:r>
          </a:p>
          <a:p>
            <a:pPr eaLnBrk="1" hangingPunct="1">
              <a:buFontTx/>
              <a:buChar char="-"/>
            </a:pPr>
            <a:endParaRPr lang="sv-SE" sz="2400" dirty="0"/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sv-SE" sz="2400" dirty="0"/>
              <a:t> Myndigheter – utredningar om t.ex. risker för </a:t>
            </a:r>
          </a:p>
          <a:p>
            <a:pPr eaLnBrk="1" hangingPunct="1">
              <a:buClr>
                <a:schemeClr val="tx1"/>
              </a:buClr>
            </a:pPr>
            <a:r>
              <a:rPr lang="sv-SE" sz="2400" dirty="0"/>
              <a:t>  naturolyckor, karteringar av geologi och geoteknik</a:t>
            </a:r>
          </a:p>
          <a:p>
            <a:pPr eaLnBrk="1" hangingPunct="1">
              <a:buClr>
                <a:schemeClr val="tx1"/>
              </a:buClr>
            </a:pPr>
            <a:endParaRPr lang="sv-SE" sz="2400" dirty="0"/>
          </a:p>
          <a:p>
            <a:pPr eaLnBrk="1" hangingPunct="1">
              <a:buClr>
                <a:schemeClr val="tx1"/>
              </a:buClr>
            </a:pPr>
            <a:endParaRPr lang="sv-SE" sz="2400" dirty="0"/>
          </a:p>
          <a:p>
            <a:pPr eaLnBrk="1" hangingPunct="1">
              <a:buClr>
                <a:schemeClr val="tx1"/>
              </a:buClr>
            </a:pPr>
            <a:r>
              <a:rPr lang="sv-SE" sz="2400" dirty="0"/>
              <a:t>Data levereras av utförare av undersökningar</a:t>
            </a:r>
          </a:p>
          <a:p>
            <a:pPr eaLnBrk="1" hangingPunct="1">
              <a:buClr>
                <a:schemeClr val="tx1"/>
              </a:buClr>
              <a:buFontTx/>
              <a:buChar char="•"/>
            </a:pPr>
            <a:endParaRPr lang="sv-SE" sz="2400" dirty="0"/>
          </a:p>
          <a:p>
            <a:pPr eaLnBrk="1" hangingPunct="1">
              <a:buClr>
                <a:schemeClr val="tx1"/>
              </a:buClr>
            </a:pPr>
            <a:endParaRPr lang="sv-SE" sz="2400" dirty="0"/>
          </a:p>
        </p:txBody>
      </p:sp>
      <p:sp>
        <p:nvSpPr>
          <p:cNvPr id="18" name="textruta 17"/>
          <p:cNvSpPr txBox="1"/>
          <p:nvPr/>
        </p:nvSpPr>
        <p:spPr>
          <a:xfrm>
            <a:off x="8112150" y="66675"/>
            <a:ext cx="69210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12</a:t>
            </a:r>
            <a:r>
              <a:rPr lang="sv-SE" sz="1400" b="1" dirty="0" smtClean="0">
                <a:solidFill>
                  <a:srgbClr val="FF0000"/>
                </a:solidFill>
              </a:rPr>
              <a:t>3</a:t>
            </a: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45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9"/>
          <p:cNvGrpSpPr>
            <a:grpSpLocks/>
          </p:cNvGrpSpPr>
          <p:nvPr/>
        </p:nvGrpSpPr>
        <p:grpSpPr bwMode="auto">
          <a:xfrm>
            <a:off x="203231" y="1024172"/>
            <a:ext cx="8226424" cy="5563976"/>
            <a:chOff x="31556" y="47625"/>
            <a:chExt cx="8623688" cy="6445072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56" y="47625"/>
              <a:ext cx="8623688" cy="6445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ktangel 5"/>
            <p:cNvSpPr/>
            <p:nvPr/>
          </p:nvSpPr>
          <p:spPr>
            <a:xfrm>
              <a:off x="1979296" y="886588"/>
              <a:ext cx="1061690" cy="287013"/>
            </a:xfrm>
            <a:prstGeom prst="rect">
              <a:avLst/>
            </a:prstGeom>
            <a:solidFill>
              <a:srgbClr val="FFFF99"/>
            </a:solidFill>
            <a:ln cap="rnd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v-SE" sz="1400" b="1" dirty="0"/>
                <a:t>GeoSuite</a:t>
              </a:r>
              <a:endParaRPr lang="sv-SE" sz="1400" b="1" baseline="30000" dirty="0"/>
            </a:p>
          </p:txBody>
        </p:sp>
        <p:sp>
          <p:nvSpPr>
            <p:cNvPr id="7" name="Rektangel 12"/>
            <p:cNvSpPr>
              <a:spLocks noChangeArrowheads="1"/>
            </p:cNvSpPr>
            <p:nvPr/>
          </p:nvSpPr>
          <p:spPr bwMode="auto">
            <a:xfrm>
              <a:off x="1025011" y="540360"/>
              <a:ext cx="281259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sv-SE" sz="1600" b="1" i="1">
                  <a:solidFill>
                    <a:srgbClr val="FF0000"/>
                  </a:solidFill>
                </a:rPr>
                <a:t>Leverantörer (konsulter)</a:t>
              </a:r>
            </a:p>
          </p:txBody>
        </p:sp>
        <p:sp>
          <p:nvSpPr>
            <p:cNvPr id="8" name="Rektangel 13"/>
            <p:cNvSpPr>
              <a:spLocks noChangeArrowheads="1"/>
            </p:cNvSpPr>
            <p:nvPr/>
          </p:nvSpPr>
          <p:spPr bwMode="auto">
            <a:xfrm>
              <a:off x="4581828" y="2303881"/>
              <a:ext cx="24485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sv-SE" sz="1400" b="1">
                  <a:solidFill>
                    <a:srgbClr val="FF0000"/>
                  </a:solidFill>
                </a:rPr>
                <a:t>Markera område (för uttag av x antal borrhål) i webbkarta</a:t>
              </a:r>
            </a:p>
          </p:txBody>
        </p:sp>
        <p:grpSp>
          <p:nvGrpSpPr>
            <p:cNvPr id="9" name="Grupp 14"/>
            <p:cNvGrpSpPr>
              <a:grpSpLocks/>
            </p:cNvGrpSpPr>
            <p:nvPr/>
          </p:nvGrpSpPr>
          <p:grpSpPr bwMode="auto">
            <a:xfrm>
              <a:off x="4686603" y="2827799"/>
              <a:ext cx="1332891" cy="1114425"/>
              <a:chOff x="666751" y="1828800"/>
              <a:chExt cx="1332891" cy="1114425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6" t="18713" r="63599" b="37038"/>
              <a:stretch>
                <a:fillRect/>
              </a:stretch>
            </p:blipFill>
            <p:spPr bwMode="auto">
              <a:xfrm>
                <a:off x="666751" y="1828800"/>
                <a:ext cx="1332891" cy="11144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Rektangel 13"/>
              <p:cNvSpPr/>
              <p:nvPr/>
            </p:nvSpPr>
            <p:spPr>
              <a:xfrm>
                <a:off x="1028466" y="2200683"/>
                <a:ext cx="610041" cy="494207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v-SE" sz="1000" dirty="0"/>
              </a:p>
            </p:txBody>
          </p:sp>
        </p:grpSp>
        <p:sp>
          <p:nvSpPr>
            <p:cNvPr id="10" name="Magnetskiva 9"/>
            <p:cNvSpPr/>
            <p:nvPr/>
          </p:nvSpPr>
          <p:spPr>
            <a:xfrm>
              <a:off x="3316994" y="4719665"/>
              <a:ext cx="740204" cy="747255"/>
            </a:xfrm>
            <a:prstGeom prst="flowChartMagneticDisk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v-SE" sz="1200" b="1" dirty="0"/>
                <a:t>SQL Server</a:t>
              </a:r>
            </a:p>
          </p:txBody>
        </p:sp>
        <p:cxnSp>
          <p:nvCxnSpPr>
            <p:cNvPr id="11" name="Vinklad  10"/>
            <p:cNvCxnSpPr>
              <a:stCxn id="13" idx="1"/>
              <a:endCxn id="10" idx="4"/>
            </p:cNvCxnSpPr>
            <p:nvPr/>
          </p:nvCxnSpPr>
          <p:spPr>
            <a:xfrm rot="10800000" flipV="1">
              <a:off x="4057198" y="3384796"/>
              <a:ext cx="628860" cy="1708496"/>
            </a:xfrm>
            <a:prstGeom prst="bentConnector3">
              <a:avLst>
                <a:gd name="adj1" fmla="val 30338"/>
              </a:avLst>
            </a:prstGeom>
            <a:ln w="28575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Vinklad  11"/>
            <p:cNvCxnSpPr>
              <a:stCxn id="10" idx="2"/>
              <a:endCxn id="6" idx="1"/>
            </p:cNvCxnSpPr>
            <p:nvPr/>
          </p:nvCxnSpPr>
          <p:spPr>
            <a:xfrm rot="10800000">
              <a:off x="1979296" y="1029246"/>
              <a:ext cx="1337698" cy="4064047"/>
            </a:xfrm>
            <a:prstGeom prst="bentConnector3">
              <a:avLst>
                <a:gd name="adj1" fmla="val 224559"/>
              </a:avLst>
            </a:prstGeom>
            <a:ln w="28575">
              <a:solidFill>
                <a:srgbClr val="FF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-7938" y="510498"/>
            <a:ext cx="3595007" cy="46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400" b="1" dirty="0" smtClean="0">
                <a:solidFill>
                  <a:schemeClr val="tx2"/>
                </a:solidFill>
                <a:latin typeface="+mn-lt"/>
              </a:rPr>
              <a:t>Återexport till </a:t>
            </a:r>
            <a:r>
              <a:rPr lang="sv-SE" sz="2400" b="1" dirty="0" err="1" smtClean="0">
                <a:solidFill>
                  <a:schemeClr val="tx2"/>
                </a:solidFill>
                <a:latin typeface="+mn-lt"/>
              </a:rPr>
              <a:t>Geosuite</a:t>
            </a:r>
            <a:endParaRPr lang="sv-SE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textruta 17"/>
          <p:cNvSpPr txBox="1"/>
          <p:nvPr/>
        </p:nvSpPr>
        <p:spPr>
          <a:xfrm>
            <a:off x="8112150" y="66675"/>
            <a:ext cx="69210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123</a:t>
            </a:r>
            <a:r>
              <a:rPr lang="sv-SE" sz="1400" b="1" dirty="0" smtClean="0">
                <a:solidFill>
                  <a:srgbClr val="FF0000"/>
                </a:solidFill>
              </a:rPr>
              <a:t>4</a:t>
            </a: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4525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8" y="1116416"/>
            <a:ext cx="6626604" cy="54177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315" name="textruta 1"/>
          <p:cNvSpPr txBox="1">
            <a:spLocks noChangeArrowheads="1"/>
          </p:cNvSpPr>
          <p:nvPr/>
        </p:nvSpPr>
        <p:spPr bwMode="auto">
          <a:xfrm>
            <a:off x="0" y="6605430"/>
            <a:ext cx="517000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000" dirty="0"/>
              <a:t>Geoteknisk sektorportal – tematiskt urval av hundratals </a:t>
            </a:r>
            <a:r>
              <a:rPr lang="sv-SE" sz="1000" dirty="0" smtClean="0"/>
              <a:t>WMS-er (i praktiken en WMC-fil)</a:t>
            </a:r>
            <a:endParaRPr lang="en-US" sz="1000" dirty="0"/>
          </a:p>
        </p:txBody>
      </p:sp>
      <p:sp>
        <p:nvSpPr>
          <p:cNvPr id="5" name="textruta 4"/>
          <p:cNvSpPr txBox="1"/>
          <p:nvPr/>
        </p:nvSpPr>
        <p:spPr>
          <a:xfrm>
            <a:off x="8112150" y="66675"/>
            <a:ext cx="69210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1234</a:t>
            </a:r>
            <a:r>
              <a:rPr lang="sv-SE" sz="1400" b="1" dirty="0" smtClean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7938" y="510498"/>
            <a:ext cx="6462780" cy="46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400" b="1" dirty="0" smtClean="0">
                <a:solidFill>
                  <a:schemeClr val="tx2"/>
                </a:solidFill>
                <a:latin typeface="+mn-lt"/>
              </a:rPr>
              <a:t>Exponering på nationella Geodataportalen </a:t>
            </a:r>
            <a:endParaRPr lang="sv-SE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0" y="839417"/>
            <a:ext cx="480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http://www.geodata.se/GeodataExplorer/?</a:t>
            </a:r>
            <a:r>
              <a:rPr lang="en-US" sz="1200" dirty="0" smtClean="0">
                <a:hlinkClick r:id="rId3"/>
              </a:rPr>
              <a:t>site=GeoteknikUser</a:t>
            </a:r>
            <a:endParaRPr lang="en-US" sz="1200" dirty="0" smtClean="0"/>
          </a:p>
        </p:txBody>
      </p:sp>
      <p:sp>
        <p:nvSpPr>
          <p:cNvPr id="10" name="textruta 1"/>
          <p:cNvSpPr txBox="1">
            <a:spLocks noChangeArrowheads="1"/>
          </p:cNvSpPr>
          <p:nvPr/>
        </p:nvSpPr>
        <p:spPr bwMode="auto">
          <a:xfrm>
            <a:off x="4800600" y="1776255"/>
            <a:ext cx="4048125" cy="138499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400" dirty="0" smtClean="0"/>
              <a:t>Här skall ytterligare komma in: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sv-SE" sz="1400" dirty="0" smtClean="0"/>
              <a:t>BGA Branschens Geotekniska Arkiv borrhål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sv-SE" sz="1400" dirty="0" smtClean="0"/>
              <a:t>TRV Trafikverket Geotekniska Databas borrhål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sv-SE" sz="1400" dirty="0" smtClean="0"/>
              <a:t>Sthlm Stad Geoarkiv borrhål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sv-SE" sz="1400" dirty="0" smtClean="0"/>
              <a:t>Annat geoteknisk tematiskt?</a:t>
            </a:r>
            <a:endParaRPr lang="en-US" sz="1400" dirty="0"/>
          </a:p>
        </p:txBody>
      </p:sp>
      <p:cxnSp>
        <p:nvCxnSpPr>
          <p:cNvPr id="7" name="Rak pil 6"/>
          <p:cNvCxnSpPr/>
          <p:nvPr/>
        </p:nvCxnSpPr>
        <p:spPr bwMode="auto">
          <a:xfrm flipH="1">
            <a:off x="2333625" y="2468752"/>
            <a:ext cx="246697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ruta 2"/>
          <p:cNvSpPr txBox="1">
            <a:spLocks noChangeArrowheads="1"/>
          </p:cNvSpPr>
          <p:nvPr/>
        </p:nvSpPr>
        <p:spPr bwMode="auto">
          <a:xfrm>
            <a:off x="3021981" y="3349625"/>
            <a:ext cx="30219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400" b="1" dirty="0" smtClean="0">
                <a:solidFill>
                  <a:schemeClr val="tx2"/>
                </a:solidFill>
                <a:latin typeface="+mn-lt"/>
              </a:rPr>
              <a:t>Demo (i mån av tid)</a:t>
            </a:r>
            <a:endParaRPr lang="sv-SE" sz="24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459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tuvesk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758" y="1052513"/>
            <a:ext cx="2284534" cy="2635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9" descr="smårödsk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93" y="4044950"/>
            <a:ext cx="3168162" cy="2439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27" descr="surte1_redigerad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3625"/>
            <a:ext cx="3540369" cy="2624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ktangel 8"/>
          <p:cNvSpPr>
            <a:spLocks noChangeArrowheads="1"/>
          </p:cNvSpPr>
          <p:nvPr/>
        </p:nvSpPr>
        <p:spPr bwMode="auto">
          <a:xfrm>
            <a:off x="0" y="504826"/>
            <a:ext cx="35868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400" b="1" dirty="0" smtClean="0"/>
              <a:t>Vad arbetar SGI med? </a:t>
            </a:r>
            <a:endParaRPr lang="sv-SE" sz="2400" b="1" dirty="0"/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174" y="1052513"/>
            <a:ext cx="2249365" cy="4995862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3" name="textruta 1"/>
          <p:cNvSpPr txBox="1">
            <a:spLocks noChangeArrowheads="1"/>
          </p:cNvSpPr>
          <p:nvPr/>
        </p:nvSpPr>
        <p:spPr bwMode="auto">
          <a:xfrm>
            <a:off x="6589836" y="6008688"/>
            <a:ext cx="21018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000" dirty="0" smtClean="0"/>
              <a:t>Från </a:t>
            </a:r>
            <a:r>
              <a:rPr lang="sv-SE" sz="1000" dirty="0">
                <a:hlinkClick r:id="rId6"/>
              </a:rPr>
              <a:t>http://gis.swedgeo.se/skred/</a:t>
            </a:r>
            <a:r>
              <a:rPr lang="sv-SE" sz="1000" dirty="0"/>
              <a:t> </a:t>
            </a:r>
          </a:p>
          <a:p>
            <a:pPr eaLnBrk="1" hangingPunct="1"/>
            <a:r>
              <a:rPr lang="sv-SE" sz="1000" dirty="0"/>
              <a:t>(~800, </a:t>
            </a:r>
            <a:r>
              <a:rPr lang="sv-SE" sz="1000" dirty="0" err="1" smtClean="0"/>
              <a:t>jmfr</a:t>
            </a:r>
            <a:r>
              <a:rPr lang="sv-SE" sz="1000" dirty="0" smtClean="0"/>
              <a:t>. Norge </a:t>
            </a:r>
            <a:r>
              <a:rPr lang="sv-SE" sz="1000" dirty="0"/>
              <a:t>&gt;10.000) </a:t>
            </a:r>
          </a:p>
        </p:txBody>
      </p:sp>
      <p:sp>
        <p:nvSpPr>
          <p:cNvPr id="4104" name="textruta 11"/>
          <p:cNvSpPr txBox="1">
            <a:spLocks noChangeArrowheads="1"/>
          </p:cNvSpPr>
          <p:nvPr/>
        </p:nvSpPr>
        <p:spPr bwMode="auto">
          <a:xfrm>
            <a:off x="82062" y="3654425"/>
            <a:ext cx="29851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000" b="1" dirty="0"/>
              <a:t>Surte 1950</a:t>
            </a:r>
            <a:r>
              <a:rPr lang="sv-SE" sz="1000" dirty="0"/>
              <a:t>, 1 </a:t>
            </a:r>
            <a:r>
              <a:rPr lang="sv-SE" sz="1000" dirty="0" smtClean="0"/>
              <a:t>död, </a:t>
            </a:r>
            <a:r>
              <a:rPr lang="sv-SE" sz="1000" dirty="0"/>
              <a:t>300 </a:t>
            </a:r>
            <a:r>
              <a:rPr lang="sv-SE" sz="1000" dirty="0" smtClean="0"/>
              <a:t>hemlösa, </a:t>
            </a:r>
            <a:r>
              <a:rPr lang="sv-SE" sz="1000" dirty="0"/>
              <a:t>30 </a:t>
            </a:r>
            <a:r>
              <a:rPr lang="sv-SE" sz="1000" dirty="0" smtClean="0"/>
              <a:t>skadade hus</a:t>
            </a:r>
            <a:endParaRPr lang="sv-SE" sz="1000" dirty="0"/>
          </a:p>
        </p:txBody>
      </p:sp>
      <p:sp>
        <p:nvSpPr>
          <p:cNvPr id="4105" name="textruta 12"/>
          <p:cNvSpPr txBox="1">
            <a:spLocks noChangeArrowheads="1"/>
          </p:cNvSpPr>
          <p:nvPr/>
        </p:nvSpPr>
        <p:spPr bwMode="auto">
          <a:xfrm>
            <a:off x="3966797" y="3668713"/>
            <a:ext cx="212750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000" b="1" dirty="0"/>
              <a:t>Tuve 1977</a:t>
            </a:r>
            <a:r>
              <a:rPr lang="sv-SE" sz="1000" dirty="0"/>
              <a:t>, 9 </a:t>
            </a:r>
            <a:r>
              <a:rPr lang="sv-SE" sz="1000" dirty="0" smtClean="0"/>
              <a:t>döda, </a:t>
            </a:r>
            <a:r>
              <a:rPr lang="sv-SE" sz="1000" dirty="0"/>
              <a:t>300 </a:t>
            </a:r>
            <a:r>
              <a:rPr lang="sv-SE" sz="1000" dirty="0" smtClean="0"/>
              <a:t>skadade</a:t>
            </a:r>
            <a:endParaRPr lang="sv-SE" sz="1000" dirty="0"/>
          </a:p>
        </p:txBody>
      </p:sp>
      <p:sp>
        <p:nvSpPr>
          <p:cNvPr id="4106" name="textruta 13"/>
          <p:cNvSpPr txBox="1">
            <a:spLocks noChangeArrowheads="1"/>
          </p:cNvSpPr>
          <p:nvPr/>
        </p:nvSpPr>
        <p:spPr bwMode="auto">
          <a:xfrm>
            <a:off x="82062" y="6465888"/>
            <a:ext cx="41809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000" b="1" dirty="0" err="1"/>
              <a:t>Småröd</a:t>
            </a:r>
            <a:r>
              <a:rPr lang="sv-SE" sz="1000" b="1" dirty="0"/>
              <a:t> 2006</a:t>
            </a:r>
            <a:r>
              <a:rPr lang="sv-SE" sz="1000" dirty="0"/>
              <a:t>, </a:t>
            </a:r>
            <a:r>
              <a:rPr lang="sv-SE" sz="1000" dirty="0" smtClean="0"/>
              <a:t>samhällskostnad </a:t>
            </a:r>
            <a:r>
              <a:rPr lang="sv-SE" sz="1000" dirty="0"/>
              <a:t>&gt; 500 Mkr</a:t>
            </a:r>
          </a:p>
          <a:p>
            <a:pPr eaLnBrk="1" hangingPunct="1"/>
            <a:r>
              <a:rPr lang="sv-SE" sz="1000" dirty="0"/>
              <a:t>Trigger: </a:t>
            </a:r>
            <a:r>
              <a:rPr lang="sv-SE" sz="1000" dirty="0" smtClean="0"/>
              <a:t>felaktig placering av fyllnadsmassor (mekanisk utlösare alltså)</a:t>
            </a:r>
            <a:endParaRPr lang="sv-SE" sz="1000" dirty="0"/>
          </a:p>
        </p:txBody>
      </p:sp>
      <p:sp>
        <p:nvSpPr>
          <p:cNvPr id="4107" name="Rektangel 1"/>
          <p:cNvSpPr>
            <a:spLocks noChangeArrowheads="1"/>
          </p:cNvSpPr>
          <p:nvPr/>
        </p:nvSpPr>
        <p:spPr bwMode="auto">
          <a:xfrm>
            <a:off x="3409079" y="4048284"/>
            <a:ext cx="3133132" cy="255454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600" b="1" dirty="0" smtClean="0"/>
              <a:t>Geoteknik</a:t>
            </a:r>
            <a:r>
              <a:rPr lang="sv-SE" sz="1600" dirty="0"/>
              <a:t> </a:t>
            </a:r>
            <a:r>
              <a:rPr lang="sv-SE" sz="1600" dirty="0" smtClean="0"/>
              <a:t>är läran </a:t>
            </a:r>
            <a:r>
              <a:rPr lang="sv-SE" sz="1600" dirty="0"/>
              <a:t>om jord och bergs tekniska egenskaper samt dess </a:t>
            </a:r>
            <a:r>
              <a:rPr lang="sv-SE" sz="1600" dirty="0" smtClean="0"/>
              <a:t>tillämpning vid främst </a:t>
            </a:r>
            <a:r>
              <a:rPr lang="sv-SE" sz="1600" dirty="0"/>
              <a:t>byggnads- och </a:t>
            </a:r>
            <a:r>
              <a:rPr lang="sv-SE" sz="1600" dirty="0" smtClean="0"/>
              <a:t>anläggnings-verksamhet</a:t>
            </a:r>
          </a:p>
          <a:p>
            <a:endParaRPr lang="sv-SE" sz="1600" dirty="0"/>
          </a:p>
          <a:p>
            <a:r>
              <a:rPr lang="sv-SE" sz="1600" b="1" dirty="0" smtClean="0"/>
              <a:t>SGI</a:t>
            </a:r>
            <a:r>
              <a:rPr lang="sv-SE" sz="1600" dirty="0" smtClean="0"/>
              <a:t> utreder potentiella skred-riskområden, </a:t>
            </a:r>
            <a:r>
              <a:rPr lang="sv-SE" sz="1600" dirty="0" err="1" smtClean="0"/>
              <a:t>bl</a:t>
            </a:r>
            <a:r>
              <a:rPr lang="sv-SE" sz="1600" dirty="0" smtClean="0"/>
              <a:t> a </a:t>
            </a:r>
            <a:r>
              <a:rPr lang="sv-SE" sz="1600" dirty="0" err="1" smtClean="0"/>
              <a:t>mht</a:t>
            </a:r>
            <a:r>
              <a:rPr lang="sv-SE" sz="1600" dirty="0" smtClean="0"/>
              <a:t> klimat-förändringar. (Risk = sannolikhet * konsekvenser)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22574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8"/>
          <p:cNvSpPr>
            <a:spLocks noChangeArrowheads="1"/>
          </p:cNvSpPr>
          <p:nvPr/>
        </p:nvSpPr>
        <p:spPr bwMode="auto">
          <a:xfrm>
            <a:off x="108439" y="942976"/>
            <a:ext cx="615901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Tx/>
              <a:buFontTx/>
              <a:buChar char="•"/>
            </a:pPr>
            <a:r>
              <a:rPr lang="sv-SE" sz="1600" dirty="0"/>
              <a:t> Jordartgeologi och topografi/geometri (lutning) är två viktiga parametrar för att bedöma </a:t>
            </a:r>
            <a:r>
              <a:rPr lang="sv-SE" sz="1600" b="1" dirty="0"/>
              <a:t>förutsättningar</a:t>
            </a:r>
            <a:r>
              <a:rPr lang="sv-SE" sz="1600" dirty="0"/>
              <a:t> för skred. </a:t>
            </a:r>
            <a:r>
              <a:rPr lang="sv-SE" sz="1600" b="1" dirty="0"/>
              <a:t>Skredriskkartering/analys</a:t>
            </a:r>
            <a:r>
              <a:rPr lang="sv-SE" sz="1600" dirty="0"/>
              <a:t> (</a:t>
            </a:r>
            <a:r>
              <a:rPr lang="sv-SE" sz="1600" b="1" dirty="0"/>
              <a:t>sannolikheten</a:t>
            </a:r>
            <a:r>
              <a:rPr lang="sv-SE" sz="1600" dirty="0"/>
              <a:t> för och </a:t>
            </a:r>
            <a:r>
              <a:rPr lang="sv-SE" sz="1600" b="1" dirty="0"/>
              <a:t>konsekvensen</a:t>
            </a:r>
            <a:r>
              <a:rPr lang="sv-SE" sz="1600" dirty="0"/>
              <a:t> av ett skred) är däremot mer omfattande. </a:t>
            </a:r>
          </a:p>
        </p:txBody>
      </p:sp>
      <p:sp>
        <p:nvSpPr>
          <p:cNvPr id="5123" name="Rectangle 19"/>
          <p:cNvSpPr>
            <a:spLocks noChangeArrowheads="1"/>
          </p:cNvSpPr>
          <p:nvPr/>
        </p:nvSpPr>
        <p:spPr bwMode="auto">
          <a:xfrm>
            <a:off x="0" y="6091179"/>
            <a:ext cx="72474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sv-SE" dirty="0" smtClean="0"/>
              <a:t>Skredriskanalys är ett 3D problem och GIS/data-intensivt…</a:t>
            </a:r>
          </a:p>
          <a:p>
            <a:pPr>
              <a:buClrTx/>
              <a:buFontTx/>
              <a:buNone/>
            </a:pPr>
            <a:r>
              <a:rPr lang="sv-SE" dirty="0" smtClean="0"/>
              <a:t>(där ett av de viktigare datakällorna är geotekniska borrningar)</a:t>
            </a:r>
            <a:endParaRPr lang="sv-SE" dirty="0"/>
          </a:p>
        </p:txBody>
      </p:sp>
      <p:pic>
        <p:nvPicPr>
          <p:cNvPr id="5124" name="Picture 6" descr="Orsaker till höjning av grundvattennivån kan exempelvis vara riklig nederbörd, kalhuggna områden, omlagda eller igensatta dike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492376"/>
            <a:ext cx="2266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En del av de mothållande jordmassorna vid släntfoten (motvikten) kan eroderas bort av ett vattendrag eller genom schaktningsarbeten och muddringsarbete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197" y="2428875"/>
            <a:ext cx="2159977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 descr="En avsänkning av vattennivån vid släntfot leder till minskad motvikt. Därmed ökar sannolikheten för ett skred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220" y="3365501"/>
            <a:ext cx="208817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omr57_4_7_geolog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0" t="26964" r="26875" b="40022"/>
          <a:stretch>
            <a:fillRect/>
          </a:stretch>
        </p:blipFill>
        <p:spPr bwMode="auto">
          <a:xfrm>
            <a:off x="171450" y="2619375"/>
            <a:ext cx="1664677" cy="1468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108439" y="4805363"/>
            <a:ext cx="19431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v-SE" sz="1200" dirty="0"/>
              <a:t>Topografi/geometri (på land och i vatten)</a:t>
            </a:r>
          </a:p>
          <a:p>
            <a:pPr eaLnBrk="1" hangingPunct="1">
              <a:buClrTx/>
              <a:buFontTx/>
              <a:buNone/>
            </a:pPr>
            <a:r>
              <a:rPr lang="sv-SE" sz="1200" dirty="0"/>
              <a:t>Geologi, lagerföljder (lösa jordar som </a:t>
            </a:r>
            <a:r>
              <a:rPr lang="sv-SE" sz="1200" dirty="0" err="1"/>
              <a:t>silt</a:t>
            </a:r>
            <a:r>
              <a:rPr lang="sv-SE" sz="1200" dirty="0"/>
              <a:t> och lera)</a:t>
            </a:r>
          </a:p>
          <a:p>
            <a:pPr eaLnBrk="1" hangingPunct="1">
              <a:buClrTx/>
              <a:buFontTx/>
              <a:buNone/>
            </a:pPr>
            <a:r>
              <a:rPr lang="sv-SE" sz="1200" dirty="0"/>
              <a:t>Hydrologi </a:t>
            </a:r>
          </a:p>
        </p:txBody>
      </p:sp>
      <p:sp>
        <p:nvSpPr>
          <p:cNvPr id="5129" name="Text Box 20"/>
          <p:cNvSpPr txBox="1">
            <a:spLocks noChangeArrowheads="1"/>
          </p:cNvSpPr>
          <p:nvPr/>
        </p:nvSpPr>
        <p:spPr bwMode="auto">
          <a:xfrm>
            <a:off x="2340220" y="4805363"/>
            <a:ext cx="19431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v-SE" sz="1200" dirty="0"/>
              <a:t>Mekanik – pådrivande och mothållande krafter</a:t>
            </a:r>
          </a:p>
          <a:p>
            <a:pPr eaLnBrk="1" hangingPunct="1">
              <a:buClrTx/>
              <a:buFontTx/>
              <a:buNone/>
            </a:pPr>
            <a:r>
              <a:rPr lang="sv-SE" sz="1200" dirty="0"/>
              <a:t>(vilka t ex ändras vid bebyggelse resp. ändrade vattennivåer) </a:t>
            </a:r>
          </a:p>
        </p:txBody>
      </p:sp>
      <p:sp>
        <p:nvSpPr>
          <p:cNvPr id="5130" name="Text Box 21"/>
          <p:cNvSpPr txBox="1">
            <a:spLocks noChangeArrowheads="1"/>
          </p:cNvSpPr>
          <p:nvPr/>
        </p:nvSpPr>
        <p:spPr bwMode="auto">
          <a:xfrm>
            <a:off x="4572000" y="4805363"/>
            <a:ext cx="1944566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v-SE" sz="1200" dirty="0"/>
              <a:t>Erosion – befintliga och ändrade flöden i älven påverkar topografi/ geometri på lång sikt….</a:t>
            </a:r>
          </a:p>
        </p:txBody>
      </p:sp>
      <p:sp>
        <p:nvSpPr>
          <p:cNvPr id="5131" name="Text Box 22"/>
          <p:cNvSpPr txBox="1">
            <a:spLocks noChangeArrowheads="1"/>
          </p:cNvSpPr>
          <p:nvPr/>
        </p:nvSpPr>
        <p:spPr bwMode="auto">
          <a:xfrm>
            <a:off x="6948854" y="4805363"/>
            <a:ext cx="18712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v-SE" sz="1200" dirty="0"/>
              <a:t>Nederbörd – kan öka grundvatten/portrycket i jordlagren (</a:t>
            </a:r>
            <a:r>
              <a:rPr lang="sv-SE" sz="1200" dirty="0" err="1"/>
              <a:t>silt</a:t>
            </a:r>
            <a:r>
              <a:rPr lang="sv-SE" sz="1200" dirty="0"/>
              <a:t>/lera)</a:t>
            </a:r>
          </a:p>
        </p:txBody>
      </p:sp>
      <p:sp>
        <p:nvSpPr>
          <p:cNvPr id="5132" name="Line 23"/>
          <p:cNvSpPr>
            <a:spLocks noChangeShapeType="1"/>
          </p:cNvSpPr>
          <p:nvPr/>
        </p:nvSpPr>
        <p:spPr bwMode="auto">
          <a:xfrm>
            <a:off x="901212" y="4086225"/>
            <a:ext cx="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33" name="Line 24"/>
          <p:cNvSpPr>
            <a:spLocks noChangeShapeType="1"/>
          </p:cNvSpPr>
          <p:nvPr/>
        </p:nvSpPr>
        <p:spPr bwMode="auto">
          <a:xfrm>
            <a:off x="3132992" y="4446589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34" name="Line 25"/>
          <p:cNvSpPr>
            <a:spLocks noChangeShapeType="1"/>
          </p:cNvSpPr>
          <p:nvPr/>
        </p:nvSpPr>
        <p:spPr bwMode="auto">
          <a:xfrm>
            <a:off x="5435112" y="3581400"/>
            <a:ext cx="0" cy="1081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35" name="Line 26"/>
          <p:cNvSpPr>
            <a:spLocks noChangeShapeType="1"/>
          </p:cNvSpPr>
          <p:nvPr/>
        </p:nvSpPr>
        <p:spPr bwMode="auto">
          <a:xfrm>
            <a:off x="7791450" y="4143376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36" name="Rektangel 17"/>
          <p:cNvSpPr>
            <a:spLocks noChangeArrowheads="1"/>
          </p:cNvSpPr>
          <p:nvPr/>
        </p:nvSpPr>
        <p:spPr bwMode="auto">
          <a:xfrm>
            <a:off x="0" y="477838"/>
            <a:ext cx="54569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400" b="1" dirty="0" smtClean="0"/>
              <a:t>Påverkansfaktorer för skred och ras</a:t>
            </a:r>
            <a:endParaRPr lang="sv-SE" sz="2400" b="1" dirty="0"/>
          </a:p>
        </p:txBody>
      </p:sp>
      <p:grpSp>
        <p:nvGrpSpPr>
          <p:cNvPr id="5137" name="Group 30"/>
          <p:cNvGrpSpPr>
            <a:grpSpLocks/>
          </p:cNvGrpSpPr>
          <p:nvPr/>
        </p:nvGrpSpPr>
        <p:grpSpPr bwMode="auto">
          <a:xfrm>
            <a:off x="6658708" y="565150"/>
            <a:ext cx="2161443" cy="1639888"/>
            <a:chOff x="4151" y="896"/>
            <a:chExt cx="1766" cy="1224"/>
          </a:xfrm>
        </p:grpSpPr>
        <p:pic>
          <p:nvPicPr>
            <p:cNvPr id="5142" name="Picture 28" descr="Bilden visar ett skred och ett ra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95" r="43306" b="11031"/>
            <a:stretch>
              <a:fillRect/>
            </a:stretch>
          </p:blipFill>
          <p:spPr bwMode="auto">
            <a:xfrm>
              <a:off x="4151" y="896"/>
              <a:ext cx="1760" cy="11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3" name="Picture 29" descr="tuveskre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539" b="100000"/>
            <a:stretch>
              <a:fillRect/>
            </a:stretch>
          </p:blipFill>
          <p:spPr bwMode="auto">
            <a:xfrm>
              <a:off x="4166" y="2049"/>
              <a:ext cx="1751" cy="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39" name="Picture 3" descr="Ny bebyggelse eller utläggning av fyllningsmassor ovanför släntkrönet medför att de pådrivande krafterna blir större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416" y="2286000"/>
            <a:ext cx="2016369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50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488950"/>
            <a:ext cx="6212711" cy="46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400" b="1" dirty="0">
                <a:solidFill>
                  <a:schemeClr val="tx2"/>
                </a:solidFill>
                <a:latin typeface="+mn-lt"/>
              </a:rPr>
              <a:t>Geoteknisk </a:t>
            </a:r>
            <a:r>
              <a:rPr lang="sv-SE" sz="2400" b="1" dirty="0" smtClean="0">
                <a:solidFill>
                  <a:schemeClr val="tx2"/>
                </a:solidFill>
                <a:latin typeface="+mn-lt"/>
              </a:rPr>
              <a:t>sektorportal</a:t>
            </a:r>
            <a:r>
              <a:rPr lang="sv-SE" sz="2400" b="1" baseline="30000" dirty="0">
                <a:solidFill>
                  <a:schemeClr val="tx2"/>
                </a:solidFill>
                <a:latin typeface="+mn-lt"/>
              </a:rPr>
              <a:t>*</a:t>
            </a:r>
            <a:r>
              <a:rPr lang="sv-SE" sz="2400" b="1" baseline="30000" dirty="0" smtClean="0">
                <a:solidFill>
                  <a:schemeClr val="tx2"/>
                </a:solidFill>
                <a:latin typeface="+mn-lt"/>
              </a:rPr>
              <a:t>) </a:t>
            </a:r>
            <a:r>
              <a:rPr lang="sv-SE" sz="2400" b="1" dirty="0">
                <a:solidFill>
                  <a:schemeClr val="tx2"/>
                </a:solidFill>
                <a:latin typeface="+mn-lt"/>
              </a:rPr>
              <a:t>- komponenter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58327" y="1073289"/>
            <a:ext cx="7648575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sv-SE" dirty="0" smtClean="0"/>
              <a:t>Registering </a:t>
            </a:r>
            <a:r>
              <a:rPr lang="sv-SE" dirty="0"/>
              <a:t>av (i huvudsak analoga) geotekniska </a:t>
            </a:r>
            <a:r>
              <a:rPr lang="sv-SE" dirty="0" smtClean="0"/>
              <a:t>undersökningsområden </a:t>
            </a:r>
            <a:r>
              <a:rPr lang="sv-SE" dirty="0"/>
              <a:t>(”metadata”) – finns, ca </a:t>
            </a:r>
            <a:r>
              <a:rPr lang="sv-SE" dirty="0" smtClean="0"/>
              <a:t>6000 objekt idag</a:t>
            </a:r>
            <a:endParaRPr lang="sv-SE" dirty="0"/>
          </a:p>
          <a:p>
            <a:pPr marL="457200" indent="-457200" eaLnBrk="1" hangingPunct="1">
              <a:buClr>
                <a:srgbClr val="FF0000"/>
              </a:buClr>
              <a:buSzPct val="100000"/>
              <a:buFont typeface="+mj-lt"/>
              <a:buAutoNum type="arabicPeriod"/>
            </a:pPr>
            <a:endParaRPr lang="sv-SE" dirty="0"/>
          </a:p>
          <a:p>
            <a:pPr marL="457200" indent="-457200" eaLnBrk="1" hangingPunct="1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sv-SE" dirty="0" smtClean="0">
                <a:solidFill>
                  <a:srgbClr val="FF0000"/>
                </a:solidFill>
                <a:sym typeface="Wingdings" pitchFamily="2" charset="2"/>
              </a:rPr>
              <a:t>SGI </a:t>
            </a:r>
            <a:r>
              <a:rPr lang="sv-SE" dirty="0">
                <a:solidFill>
                  <a:srgbClr val="FF0000"/>
                </a:solidFill>
                <a:sym typeface="Wingdings" pitchFamily="2" charset="2"/>
              </a:rPr>
              <a:t>BGA ”Branschens Geotekniska Arkiv”: </a:t>
            </a:r>
            <a:r>
              <a:rPr lang="sv-SE" dirty="0"/>
              <a:t>från </a:t>
            </a:r>
            <a:r>
              <a:rPr lang="sv-SE" dirty="0" err="1" smtClean="0"/>
              <a:t>GeoSuite</a:t>
            </a:r>
            <a:r>
              <a:rPr lang="sv-SE" baseline="30000" dirty="0" smtClean="0"/>
              <a:t>**)</a:t>
            </a:r>
            <a:r>
              <a:rPr lang="sv-SE" dirty="0" smtClean="0">
                <a:sym typeface="Wingdings" pitchFamily="2" charset="2"/>
              </a:rPr>
              <a:t></a:t>
            </a:r>
            <a:r>
              <a:rPr lang="sv-SE" dirty="0" err="1">
                <a:sym typeface="Wingdings" pitchFamily="2" charset="2"/>
              </a:rPr>
              <a:t>GeoSuiteDatamodell</a:t>
            </a:r>
            <a:r>
              <a:rPr lang="sv-SE" dirty="0">
                <a:sym typeface="Wingdings" pitchFamily="2" charset="2"/>
              </a:rPr>
              <a:t> i </a:t>
            </a:r>
            <a:r>
              <a:rPr lang="sv-SE" dirty="0" err="1">
                <a:sym typeface="Wingdings" pitchFamily="2" charset="2"/>
              </a:rPr>
              <a:t>SQLServer</a:t>
            </a:r>
            <a:r>
              <a:rPr lang="sv-SE" dirty="0">
                <a:sym typeface="Wingdings" pitchFamily="2" charset="2"/>
              </a:rPr>
              <a:t> WMS-tjänst (på geodata.se och andra websidor</a:t>
            </a:r>
            <a:r>
              <a:rPr lang="sv-SE" dirty="0" smtClean="0">
                <a:sym typeface="Wingdings" pitchFamily="2" charset="2"/>
              </a:rPr>
              <a:t>). [Dito </a:t>
            </a:r>
            <a:r>
              <a:rPr lang="sv-SE" dirty="0" smtClean="0">
                <a:solidFill>
                  <a:srgbClr val="FF0000"/>
                </a:solidFill>
                <a:sym typeface="Wingdings" pitchFamily="2" charset="2"/>
              </a:rPr>
              <a:t>Trafikverket och Sthlm </a:t>
            </a:r>
            <a:r>
              <a:rPr lang="sv-SE" dirty="0">
                <a:solidFill>
                  <a:srgbClr val="FF0000"/>
                </a:solidFill>
                <a:sym typeface="Wingdings" pitchFamily="2" charset="2"/>
              </a:rPr>
              <a:t>stad</a:t>
            </a:r>
            <a:r>
              <a:rPr lang="sv-SE" dirty="0" smtClean="0">
                <a:solidFill>
                  <a:srgbClr val="FF0000"/>
                </a:solidFill>
                <a:sym typeface="Wingdings" pitchFamily="2" charset="2"/>
              </a:rPr>
              <a:t>].</a:t>
            </a:r>
            <a:endParaRPr lang="sv-SE" dirty="0">
              <a:sym typeface="Wingdings" pitchFamily="2" charset="2"/>
            </a:endParaRPr>
          </a:p>
          <a:p>
            <a:pPr marL="457200" indent="-457200" eaLnBrk="1" hangingPunct="1">
              <a:buClr>
                <a:srgbClr val="FF0000"/>
              </a:buClr>
              <a:buSzPct val="100000"/>
              <a:buFont typeface="+mj-lt"/>
              <a:buAutoNum type="arabicPeriod"/>
            </a:pPr>
            <a:endParaRPr lang="sv-SE" dirty="0">
              <a:sym typeface="Wingdings" pitchFamily="2" charset="2"/>
            </a:endParaRPr>
          </a:p>
          <a:p>
            <a:pPr marL="457200" indent="-457200" eaLnBrk="1" hangingPunct="1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sv-SE" dirty="0" smtClean="0">
                <a:sym typeface="Wingdings" pitchFamily="2" charset="2"/>
              </a:rPr>
              <a:t>Återexport </a:t>
            </a:r>
            <a:r>
              <a:rPr lang="sv-SE" dirty="0">
                <a:sym typeface="Wingdings" pitchFamily="2" charset="2"/>
              </a:rPr>
              <a:t>från webbsida  </a:t>
            </a:r>
            <a:r>
              <a:rPr lang="sv-SE" dirty="0" err="1">
                <a:sym typeface="Wingdings" pitchFamily="2" charset="2"/>
              </a:rPr>
              <a:t>GeoSuite</a:t>
            </a:r>
            <a:r>
              <a:rPr lang="sv-SE" dirty="0">
                <a:sym typeface="Wingdings" pitchFamily="2" charset="2"/>
              </a:rPr>
              <a:t> (hösten 2013 för BGA)</a:t>
            </a:r>
          </a:p>
          <a:p>
            <a:pPr marL="457200" indent="-457200" eaLnBrk="1" hangingPunct="1">
              <a:buClr>
                <a:srgbClr val="FF0000"/>
              </a:buClr>
              <a:buSzPct val="100000"/>
              <a:buFont typeface="+mj-lt"/>
              <a:buAutoNum type="arabicPeriod"/>
            </a:pPr>
            <a:endParaRPr lang="sv-SE" dirty="0">
              <a:sym typeface="Wingdings" pitchFamily="2" charset="2"/>
            </a:endParaRPr>
          </a:p>
          <a:p>
            <a:pPr marL="457200" indent="-457200" eaLnBrk="1" hangingPunct="1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sv-SE" dirty="0" smtClean="0">
                <a:sym typeface="Wingdings" pitchFamily="2" charset="2"/>
              </a:rPr>
              <a:t>Bidrag </a:t>
            </a:r>
            <a:r>
              <a:rPr lang="sv-SE" dirty="0">
                <a:sym typeface="Wingdings" pitchFamily="2" charset="2"/>
              </a:rPr>
              <a:t>(</a:t>
            </a:r>
            <a:r>
              <a:rPr lang="sv-SE" dirty="0" err="1">
                <a:sym typeface="Wingdings" pitchFamily="2" charset="2"/>
              </a:rPr>
              <a:t>GeoSuite</a:t>
            </a:r>
            <a:r>
              <a:rPr lang="sv-SE" dirty="0">
                <a:sym typeface="Wingdings" pitchFamily="2" charset="2"/>
              </a:rPr>
              <a:t>-projekt) från utförare av geotekniska borrningar </a:t>
            </a:r>
            <a:endParaRPr lang="sv-SE" dirty="0" smtClean="0">
              <a:sym typeface="Wingdings" pitchFamily="2" charset="2"/>
            </a:endParaRPr>
          </a:p>
          <a:p>
            <a:pPr marL="457200" indent="-457200" eaLnBrk="1" hangingPunct="1">
              <a:buClr>
                <a:srgbClr val="FF0000"/>
              </a:buClr>
              <a:buSzPct val="100000"/>
              <a:buFont typeface="+mj-lt"/>
              <a:buAutoNum type="arabicPeriod"/>
            </a:pPr>
            <a:endParaRPr lang="sv-SE" dirty="0" smtClean="0">
              <a:sym typeface="Wingdings" pitchFamily="2" charset="2"/>
            </a:endParaRPr>
          </a:p>
          <a:p>
            <a:pPr marL="457200" indent="-457200" eaLnBrk="1" hangingPunct="1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sv-SE" dirty="0" smtClean="0">
                <a:sym typeface="Wingdings" pitchFamily="2" charset="2"/>
              </a:rPr>
              <a:t>Geodata.se </a:t>
            </a:r>
            <a:r>
              <a:rPr lang="sv-SE" dirty="0">
                <a:sym typeface="Wingdings" pitchFamily="2" charset="2"/>
              </a:rPr>
              <a:t>(Nationella Geodataportalen) och andra webbplatser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42862" y="6240213"/>
            <a:ext cx="79640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000" dirty="0" smtClean="0"/>
              <a:t>*) Geoteknisk sektorsportal är både namnet på hela utvecklingsprojektet </a:t>
            </a:r>
            <a:r>
              <a:rPr lang="sv-SE" sz="1000" u="sng" dirty="0" smtClean="0"/>
              <a:t>och</a:t>
            </a:r>
            <a:r>
              <a:rPr lang="sv-SE" sz="1000" dirty="0" smtClean="0"/>
              <a:t> dess exponering i nationella Geodataportalen på geodata.se </a:t>
            </a:r>
          </a:p>
          <a:p>
            <a:r>
              <a:rPr lang="sv-SE" sz="1000" dirty="0" smtClean="0"/>
              <a:t>**) </a:t>
            </a:r>
            <a:r>
              <a:rPr lang="sv-SE" sz="1000" dirty="0" err="1" smtClean="0"/>
              <a:t>GeoSuite</a:t>
            </a:r>
            <a:r>
              <a:rPr lang="sv-SE" sz="1000" dirty="0" smtClean="0"/>
              <a:t> (desktop-program, ’CAD-orienterat’) är de facto standard i geoteknikbranschen för hantering av fältdata från borrvagn 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59" y="656882"/>
            <a:ext cx="6903779" cy="5686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" y="565881"/>
            <a:ext cx="8196395" cy="60349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195" name="textruta 3"/>
          <p:cNvSpPr txBox="1">
            <a:spLocks noChangeArrowheads="1"/>
          </p:cNvSpPr>
          <p:nvPr/>
        </p:nvSpPr>
        <p:spPr bwMode="auto">
          <a:xfrm>
            <a:off x="5407025" y="5929313"/>
            <a:ext cx="3375025" cy="5222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400" b="1"/>
              <a:t>Projektets startsida: </a:t>
            </a:r>
            <a:r>
              <a:rPr lang="sv-SE" sz="1400" b="1">
                <a:hlinkClick r:id="rId4"/>
              </a:rPr>
              <a:t>http://gis.swedgeo.se/startgsp/</a:t>
            </a:r>
            <a:r>
              <a:rPr lang="sv-SE" sz="14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upp 2"/>
          <p:cNvGrpSpPr>
            <a:grpSpLocks/>
          </p:cNvGrpSpPr>
          <p:nvPr/>
        </p:nvGrpSpPr>
        <p:grpSpPr bwMode="auto">
          <a:xfrm>
            <a:off x="47625" y="561975"/>
            <a:ext cx="4075113" cy="3419475"/>
            <a:chOff x="47625" y="857250"/>
            <a:chExt cx="4075698" cy="3419475"/>
          </a:xfrm>
        </p:grpSpPr>
        <p:pic>
          <p:nvPicPr>
            <p:cNvPr id="615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5" y="857250"/>
              <a:ext cx="4075698" cy="341947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54" name="textruta 1"/>
            <p:cNvSpPr txBox="1">
              <a:spLocks noChangeArrowheads="1"/>
            </p:cNvSpPr>
            <p:nvPr/>
          </p:nvSpPr>
          <p:spPr bwMode="auto">
            <a:xfrm>
              <a:off x="123825" y="2690305"/>
              <a:ext cx="2435282" cy="2462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v-SE" sz="1000" b="1" dirty="0"/>
                <a:t>Geotekniska undersökningsområden</a:t>
              </a:r>
            </a:p>
          </p:txBody>
        </p:sp>
      </p:grpSp>
      <p:grpSp>
        <p:nvGrpSpPr>
          <p:cNvPr id="6147" name="Grupp 5"/>
          <p:cNvGrpSpPr>
            <a:grpSpLocks/>
          </p:cNvGrpSpPr>
          <p:nvPr/>
        </p:nvGrpSpPr>
        <p:grpSpPr bwMode="auto">
          <a:xfrm>
            <a:off x="701675" y="3195638"/>
            <a:ext cx="6718300" cy="3567112"/>
            <a:chOff x="701462" y="3195638"/>
            <a:chExt cx="6719252" cy="3567112"/>
          </a:xfrm>
        </p:grpSpPr>
        <p:pic>
          <p:nvPicPr>
            <p:cNvPr id="615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462" y="3195638"/>
              <a:ext cx="5303548" cy="35671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2" name="textruta 7"/>
            <p:cNvSpPr txBox="1">
              <a:spLocks noChangeArrowheads="1"/>
            </p:cNvSpPr>
            <p:nvPr/>
          </p:nvSpPr>
          <p:spPr bwMode="auto">
            <a:xfrm>
              <a:off x="806235" y="6255662"/>
              <a:ext cx="6614479" cy="40011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v-SE" sz="1000" b="1" dirty="0"/>
                <a:t>Geodata.se – </a:t>
              </a:r>
              <a:r>
                <a:rPr lang="sv-SE" sz="1000" b="1" dirty="0" smtClean="0"/>
                <a:t>Geoteknisk sektorsportal är några tematiska WMS-er </a:t>
              </a:r>
              <a:r>
                <a:rPr lang="sv-SE" sz="1000" b="1" dirty="0"/>
                <a:t>av hundratals andra från svenska myndigheter och dataleverantörer</a:t>
              </a:r>
            </a:p>
          </p:txBody>
        </p:sp>
      </p:grpSp>
      <p:grpSp>
        <p:nvGrpSpPr>
          <p:cNvPr id="6148" name="Grupp 3"/>
          <p:cNvGrpSpPr>
            <a:grpSpLocks/>
          </p:cNvGrpSpPr>
          <p:nvPr/>
        </p:nvGrpSpPr>
        <p:grpSpPr bwMode="auto">
          <a:xfrm>
            <a:off x="3932238" y="819150"/>
            <a:ext cx="5011737" cy="3962400"/>
            <a:chOff x="3970922" y="1066800"/>
            <a:chExt cx="4696827" cy="3739453"/>
          </a:xfrm>
        </p:grpSpPr>
        <p:pic>
          <p:nvPicPr>
            <p:cNvPr id="6149" name="Bildobjekt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0922" y="1066800"/>
              <a:ext cx="4696827" cy="373945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0" name="textruta 6"/>
            <p:cNvSpPr txBox="1">
              <a:spLocks noChangeArrowheads="1"/>
            </p:cNvSpPr>
            <p:nvPr/>
          </p:nvSpPr>
          <p:spPr bwMode="auto">
            <a:xfrm>
              <a:off x="4294772" y="1170027"/>
              <a:ext cx="2435282" cy="55399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v-SE" sz="1000" b="1"/>
                <a:t>GeoSuite-projekt med korrektplansymbol, profilritning samt ev. RGeo/MUR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2273" y="514362"/>
            <a:ext cx="7743825" cy="46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2" tIns="47891" rIns="95782" bIns="47891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400" b="1" dirty="0" smtClean="0">
                <a:solidFill>
                  <a:schemeClr val="tx2"/>
                </a:solidFill>
                <a:latin typeface="+mn-lt"/>
              </a:rPr>
              <a:t>Registering av </a:t>
            </a:r>
            <a:r>
              <a:rPr lang="sv-SE" sz="2400" b="1" dirty="0">
                <a:solidFill>
                  <a:schemeClr val="tx2"/>
                </a:solidFill>
                <a:latin typeface="+mn-lt"/>
              </a:rPr>
              <a:t>geotekniska </a:t>
            </a:r>
            <a:r>
              <a:rPr lang="sv-SE" sz="2400" b="1" dirty="0" smtClean="0">
                <a:solidFill>
                  <a:schemeClr val="tx2"/>
                </a:solidFill>
                <a:latin typeface="+mn-lt"/>
              </a:rPr>
              <a:t>undersökningsområden </a:t>
            </a:r>
            <a:endParaRPr lang="sv-SE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8112150" y="66675"/>
            <a:ext cx="69210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b="1" dirty="0" smtClean="0">
                <a:solidFill>
                  <a:srgbClr val="FF0000"/>
                </a:solidFill>
              </a:rPr>
              <a:t>1</a:t>
            </a: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2345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8" y="952500"/>
            <a:ext cx="6526487" cy="579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90500" y="558800"/>
            <a:ext cx="7462838" cy="3079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400"/>
              <a:t>Webbapplikation – punkter, linjer, ytor. Rita eller ladda upp shp enligt fastlagt attributstruktur  </a:t>
            </a:r>
          </a:p>
        </p:txBody>
      </p:sp>
      <p:grpSp>
        <p:nvGrpSpPr>
          <p:cNvPr id="10243" name="Group 8"/>
          <p:cNvGrpSpPr>
            <a:grpSpLocks/>
          </p:cNvGrpSpPr>
          <p:nvPr/>
        </p:nvGrpSpPr>
        <p:grpSpPr bwMode="auto">
          <a:xfrm>
            <a:off x="274638" y="1016000"/>
            <a:ext cx="2373312" cy="5775325"/>
            <a:chOff x="75" y="306"/>
            <a:chExt cx="1650" cy="3789"/>
          </a:xfrm>
        </p:grpSpPr>
        <p:pic>
          <p:nvPicPr>
            <p:cNvPr id="10251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" y="306"/>
              <a:ext cx="1643" cy="3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52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" y="3396"/>
              <a:ext cx="1622" cy="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244" name="Oval 9"/>
          <p:cNvSpPr>
            <a:spLocks noChangeArrowheads="1"/>
          </p:cNvSpPr>
          <p:nvPr/>
        </p:nvSpPr>
        <p:spPr bwMode="auto">
          <a:xfrm>
            <a:off x="295275" y="1271588"/>
            <a:ext cx="1519238" cy="123507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0245" name="Oval 10"/>
          <p:cNvSpPr>
            <a:spLocks noChangeArrowheads="1"/>
          </p:cNvSpPr>
          <p:nvPr/>
        </p:nvSpPr>
        <p:spPr bwMode="auto">
          <a:xfrm>
            <a:off x="209550" y="6008688"/>
            <a:ext cx="1519238" cy="30321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0246" name="Oval 16"/>
          <p:cNvSpPr>
            <a:spLocks noChangeArrowheads="1"/>
          </p:cNvSpPr>
          <p:nvPr/>
        </p:nvSpPr>
        <p:spPr bwMode="auto">
          <a:xfrm>
            <a:off x="2005013" y="1019175"/>
            <a:ext cx="428625" cy="295275"/>
          </a:xfrm>
          <a:prstGeom prst="ellips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pic>
        <p:nvPicPr>
          <p:cNvPr id="10247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166813"/>
            <a:ext cx="4367213" cy="322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248" name="Grupp 1"/>
          <p:cNvGrpSpPr>
            <a:grpSpLocks/>
          </p:cNvGrpSpPr>
          <p:nvPr/>
        </p:nvGrpSpPr>
        <p:grpSpPr bwMode="auto">
          <a:xfrm>
            <a:off x="3286125" y="4708525"/>
            <a:ext cx="2511425" cy="1871663"/>
            <a:chOff x="4660900" y="5211763"/>
            <a:chExt cx="2511425" cy="1871662"/>
          </a:xfrm>
        </p:grpSpPr>
        <p:sp>
          <p:nvSpPr>
            <p:cNvPr id="10249" name="Text Box 19"/>
            <p:cNvSpPr txBox="1">
              <a:spLocks noChangeArrowheads="1"/>
            </p:cNvSpPr>
            <p:nvPr/>
          </p:nvSpPr>
          <p:spPr bwMode="auto">
            <a:xfrm>
              <a:off x="4660900" y="5211763"/>
              <a:ext cx="2511425" cy="639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v-SE" sz="1200">
                  <a:solidFill>
                    <a:srgbClr val="FF0000"/>
                  </a:solidFill>
                </a:rPr>
                <a:t>Om vissa obligatoriska fält ej fylls i rödmarkeras dessa vid försök att spara</a:t>
              </a:r>
            </a:p>
          </p:txBody>
        </p:sp>
        <p:pic>
          <p:nvPicPr>
            <p:cNvPr id="10250" name="Picture 2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2025" y="5870575"/>
              <a:ext cx="2171700" cy="1212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1166813"/>
            <a:ext cx="12382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ruta 16"/>
          <p:cNvSpPr txBox="1"/>
          <p:nvPr/>
        </p:nvSpPr>
        <p:spPr>
          <a:xfrm>
            <a:off x="8112150" y="66675"/>
            <a:ext cx="69210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b="1" dirty="0" smtClean="0">
                <a:solidFill>
                  <a:srgbClr val="FF0000"/>
                </a:solidFill>
              </a:rPr>
              <a:t>1</a:t>
            </a: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2345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formgivning">
  <a:themeElements>
    <a:clrScheme name="1_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570</Words>
  <Application>Microsoft Office PowerPoint</Application>
  <PresentationFormat>Bildspel på skärmen (4:3)</PresentationFormat>
  <Paragraphs>84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16</vt:i4>
      </vt:variant>
    </vt:vector>
  </HeadingPairs>
  <TitlesOfParts>
    <vt:vector size="18" baseType="lpstr">
      <vt:lpstr>Standardformgivning</vt:lpstr>
      <vt:lpstr>1_Standardformgivning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SGI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Administratör</dc:creator>
  <cp:lastModifiedBy>MATS</cp:lastModifiedBy>
  <cp:revision>104</cp:revision>
  <dcterms:created xsi:type="dcterms:W3CDTF">2011-04-28T14:03:35Z</dcterms:created>
  <dcterms:modified xsi:type="dcterms:W3CDTF">2013-08-22T08:19:58Z</dcterms:modified>
</cp:coreProperties>
</file>