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73" r:id="rId3"/>
    <p:sldId id="287" r:id="rId4"/>
    <p:sldId id="282" r:id="rId5"/>
    <p:sldId id="292" r:id="rId6"/>
    <p:sldId id="277" r:id="rId7"/>
    <p:sldId id="271" r:id="rId8"/>
    <p:sldId id="276" r:id="rId9"/>
    <p:sldId id="281" r:id="rId10"/>
    <p:sldId id="262" r:id="rId11"/>
    <p:sldId id="284" r:id="rId12"/>
    <p:sldId id="274" r:id="rId13"/>
    <p:sldId id="288" r:id="rId14"/>
    <p:sldId id="294" r:id="rId15"/>
    <p:sldId id="295" r:id="rId16"/>
    <p:sldId id="296" r:id="rId17"/>
    <p:sldId id="280" r:id="rId18"/>
    <p:sldId id="289" r:id="rId19"/>
    <p:sldId id="283" r:id="rId20"/>
    <p:sldId id="297" r:id="rId21"/>
    <p:sldId id="290" r:id="rId22"/>
    <p:sldId id="291" r:id="rId23"/>
    <p:sldId id="298" r:id="rId24"/>
    <p:sldId id="299" r:id="rId25"/>
    <p:sldId id="300" r:id="rId26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48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6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226E84-2DC1-4E45-B1DB-FE9BB5CE9879}" type="slidenum">
              <a:rPr lang="sv-SE" sz="1200" smtClean="0"/>
              <a:pPr eaLnBrk="1" hangingPunct="1"/>
              <a:t>8</a:t>
            </a:fld>
            <a:endParaRPr lang="sv-SE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30468" indent="-280949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23798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573317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22836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472355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21874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371393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20912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D9ED49B8-76A5-43B5-AB57-875DA08A0B1F}" type="slidenum">
              <a:rPr lang="sv-SE" sz="1200"/>
              <a:pPr eaLnBrk="1" hangingPunct="1">
                <a:buClrTx/>
                <a:buFontTx/>
                <a:buNone/>
              </a:pPr>
              <a:t>23</a:t>
            </a:fld>
            <a:endParaRPr lang="sv-S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30468" indent="-280949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23798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573317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22836" indent="-22476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472355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21874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371393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20912" indent="-224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91BD91CE-B57A-41DF-9AE7-A836736B88B5}" type="slidenum">
              <a:rPr lang="sv-SE" sz="1200"/>
              <a:pPr eaLnBrk="1" hangingPunct="1">
                <a:buClrTx/>
                <a:buFontTx/>
                <a:buNone/>
              </a:pPr>
              <a:t>24</a:t>
            </a:fld>
            <a:endParaRPr 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mats.oberg@swedgeo.se/2013-09-25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374650" y="2330450"/>
            <a:ext cx="8340725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>
                <a:solidFill>
                  <a:schemeClr val="tx2"/>
                </a:solidFill>
                <a:latin typeface="+mn-lt"/>
              </a:rPr>
              <a:t>Geoteknisk sektorsportal  - översikt av tekniska system och dataflöde</a:t>
            </a: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374650" y="5605463"/>
            <a:ext cx="2629246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SGI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Möte MSB 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27 </a:t>
            </a:r>
            <a:r>
              <a:rPr lang="sv-SE" sz="1900" dirty="0" err="1" smtClean="0">
                <a:solidFill>
                  <a:srgbClr val="FF0000"/>
                </a:solidFill>
              </a:rPr>
              <a:t>sept</a:t>
            </a:r>
            <a:r>
              <a:rPr lang="sv-SE" sz="1900" dirty="0" smtClean="0">
                <a:solidFill>
                  <a:srgbClr val="FF0000"/>
                </a:solidFill>
              </a:rPr>
              <a:t> 2013</a:t>
            </a:r>
            <a:r>
              <a:rPr lang="sv-SE" sz="1900" dirty="0">
                <a:solidFill>
                  <a:srgbClr val="FF0000"/>
                </a:solidFill>
              </a:rPr>
              <a:t>, </a:t>
            </a:r>
            <a:r>
              <a:rPr lang="sv-SE" sz="1900" dirty="0" smtClean="0">
                <a:solidFill>
                  <a:srgbClr val="FF0000"/>
                </a:solidFill>
              </a:rPr>
              <a:t>Karlstad</a:t>
            </a:r>
            <a:endParaRPr lang="sv-SE" sz="1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00075"/>
            <a:ext cx="7842142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ockholm.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1264840"/>
            <a:ext cx="1266825" cy="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14300" y="966788"/>
            <a:ext cx="8972550" cy="5691187"/>
            <a:chOff x="123825" y="642938"/>
            <a:chExt cx="8972550" cy="569118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642938"/>
              <a:ext cx="8972550" cy="5691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 1"/>
            <p:cNvSpPr/>
            <p:nvPr/>
          </p:nvSpPr>
          <p:spPr bwMode="auto">
            <a:xfrm>
              <a:off x="6753225" y="733425"/>
              <a:ext cx="12287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 3"/>
            <p:cNvSpPr/>
            <p:nvPr/>
          </p:nvSpPr>
          <p:spPr bwMode="auto">
            <a:xfrm>
              <a:off x="8058150" y="733424"/>
              <a:ext cx="10382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484188"/>
            <a:ext cx="9020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geotekniska undersökningsområden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906588"/>
            <a:ext cx="314801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60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(prototyp) från BGA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6" name="Bildobjek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934740"/>
            <a:ext cx="6200776" cy="5789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1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60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(prototyp) från BGA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934740"/>
            <a:ext cx="6867525" cy="58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95312"/>
            <a:ext cx="8850956" cy="594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61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264282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1450" y="1520150"/>
            <a:ext cx="73247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Data levereras av utförare av undersökningar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  <a:r>
              <a:rPr lang="sv-SE" sz="1400" b="1" dirty="0" smtClean="0">
                <a:solidFill>
                  <a:srgbClr val="FF0000"/>
                </a:solidFill>
              </a:rPr>
              <a:t>3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3595007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Återexport till </a:t>
            </a:r>
            <a:r>
              <a:rPr lang="sv-SE" sz="2400" b="1" dirty="0" err="1" smtClean="0">
                <a:solidFill>
                  <a:schemeClr val="tx2"/>
                </a:solidFill>
                <a:latin typeface="+mn-lt"/>
              </a:rPr>
              <a:t>Geosuite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</a:t>
            </a:r>
            <a:r>
              <a:rPr lang="sv-SE" sz="1400" b="1" dirty="0" smtClean="0">
                <a:solidFill>
                  <a:srgbClr val="FF0000"/>
                </a:solidFill>
              </a:rPr>
              <a:t>4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16" name="Bildobjekt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971550"/>
            <a:ext cx="6477000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2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5170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 (i praktiken en WMC-fil)</a:t>
            </a:r>
            <a:endParaRPr lang="en-US" sz="1000" dirty="0"/>
          </a:p>
        </p:txBody>
      </p:sp>
      <p:sp>
        <p:nvSpPr>
          <p:cNvPr id="5" name="textruta 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1234</a:t>
            </a:r>
            <a:r>
              <a:rPr lang="sv-SE" sz="1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646278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4800600" y="1776255"/>
            <a:ext cx="4048125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smtClean="0"/>
              <a:t>Här skall ytterligare komma in: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Annat geoteknisk tematiskt?</a:t>
            </a:r>
            <a:endParaRPr lang="en-US" sz="1400" dirty="0"/>
          </a:p>
        </p:txBody>
      </p:sp>
      <p:cxnSp>
        <p:nvCxnSpPr>
          <p:cNvPr id="7" name="Rak pil 6"/>
          <p:cNvCxnSpPr/>
          <p:nvPr/>
        </p:nvCxnSpPr>
        <p:spPr bwMode="auto">
          <a:xfrm flipH="1">
            <a:off x="2333625" y="2468752"/>
            <a:ext cx="2466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1234</a:t>
            </a:r>
            <a:r>
              <a:rPr lang="sv-SE" sz="1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9095359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Sampresentation BGA och Trafikverket Geotekniska Databas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1"/>
          <a:stretch/>
        </p:blipFill>
        <p:spPr bwMode="auto">
          <a:xfrm>
            <a:off x="123825" y="971550"/>
            <a:ext cx="6287410" cy="5633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8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94297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6091179"/>
            <a:ext cx="7247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dirty="0" smtClean="0"/>
              <a:t>(där ett av de viktigare datakällorna är geotekniska borrningar)</a:t>
            </a:r>
            <a:endParaRPr lang="sv-SE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54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Påverkansfaktorer för skred och ras</a:t>
            </a:r>
            <a:endParaRPr lang="sv-SE" sz="24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2259981" y="2887960"/>
            <a:ext cx="3692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MSB 2:4 - ansökan 2014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5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551559"/>
            <a:ext cx="6162675" cy="6205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" y="542924"/>
            <a:ext cx="7500353" cy="5876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542924"/>
            <a:ext cx="1382592" cy="1457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ktangel 3"/>
          <p:cNvSpPr/>
          <p:nvPr/>
        </p:nvSpPr>
        <p:spPr>
          <a:xfrm>
            <a:off x="0" y="6419849"/>
            <a:ext cx="7579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err="1"/>
              <a:t>Klassad</a:t>
            </a:r>
            <a:r>
              <a:rPr lang="en-US" sz="800" b="1" dirty="0"/>
              <a:t> </a:t>
            </a:r>
            <a:r>
              <a:rPr lang="en-US" sz="800" b="1" dirty="0" err="1"/>
              <a:t>max_sensitivitet</a:t>
            </a:r>
            <a:r>
              <a:rPr lang="en-US" sz="800" b="1" dirty="0"/>
              <a:t>, </a:t>
            </a:r>
            <a:r>
              <a:rPr lang="en-US" sz="800" b="1" dirty="0" err="1"/>
              <a:t>borrhål</a:t>
            </a:r>
            <a:r>
              <a:rPr lang="en-US" sz="800" b="1" dirty="0"/>
              <a:t> </a:t>
            </a:r>
            <a:r>
              <a:rPr lang="en-US" sz="800" b="1" dirty="0" err="1"/>
              <a:t>från</a:t>
            </a:r>
            <a:r>
              <a:rPr lang="en-US" sz="800" b="1" dirty="0"/>
              <a:t> BGA, </a:t>
            </a:r>
            <a:r>
              <a:rPr lang="en-US" sz="800" b="1" dirty="0" err="1"/>
              <a:t>geotekniska</a:t>
            </a:r>
            <a:r>
              <a:rPr lang="en-US" sz="800" b="1" dirty="0"/>
              <a:t> </a:t>
            </a:r>
            <a:r>
              <a:rPr lang="en-US" sz="800" b="1" dirty="0" err="1"/>
              <a:t>undersökningsområden</a:t>
            </a:r>
            <a:r>
              <a:rPr lang="en-US" sz="800" b="1" dirty="0"/>
              <a:t> </a:t>
            </a:r>
            <a:r>
              <a:rPr lang="en-US" sz="800" b="1" dirty="0" err="1"/>
              <a:t>från</a:t>
            </a:r>
            <a:r>
              <a:rPr lang="en-US" sz="800" b="1" dirty="0"/>
              <a:t> GSP, </a:t>
            </a:r>
            <a:r>
              <a:rPr lang="en-US" sz="800" b="1" dirty="0" err="1"/>
              <a:t>jordlagerföljder</a:t>
            </a:r>
            <a:r>
              <a:rPr lang="en-US" sz="800" b="1" dirty="0"/>
              <a:t> </a:t>
            </a:r>
            <a:r>
              <a:rPr lang="en-US" sz="800" b="1" dirty="0" err="1"/>
              <a:t>från</a:t>
            </a:r>
            <a:r>
              <a:rPr lang="en-US" sz="800" b="1" dirty="0"/>
              <a:t> SGU. LM </a:t>
            </a:r>
            <a:r>
              <a:rPr lang="en-US" sz="800" b="1" dirty="0" err="1"/>
              <a:t>ortofoto</a:t>
            </a:r>
            <a:r>
              <a:rPr lang="en-US" sz="800" b="1" dirty="0"/>
              <a:t> </a:t>
            </a:r>
            <a:r>
              <a:rPr lang="en-US" sz="800" b="1" dirty="0" err="1"/>
              <a:t>bakgrund</a:t>
            </a:r>
            <a:r>
              <a:rPr lang="en-US" sz="800" b="1" dirty="0" smtClean="0"/>
              <a:t>. </a:t>
            </a:r>
          </a:p>
          <a:p>
            <a:r>
              <a:rPr lang="en-US" sz="800" b="1" dirty="0" smtClean="0"/>
              <a:t>(</a:t>
            </a:r>
            <a:r>
              <a:rPr lang="en-US" sz="800" b="1" dirty="0" err="1" smtClean="0"/>
              <a:t>Andra</a:t>
            </a:r>
            <a:r>
              <a:rPr lang="en-US" sz="800" b="1" dirty="0" smtClean="0"/>
              <a:t> WMS </a:t>
            </a:r>
            <a:r>
              <a:rPr lang="en-US" sz="800" b="1" dirty="0" err="1" smtClean="0"/>
              <a:t>inte</a:t>
            </a:r>
            <a:r>
              <a:rPr lang="en-US" sz="800" b="1" dirty="0" smtClean="0"/>
              <a:t> med  </a:t>
            </a:r>
            <a:r>
              <a:rPr lang="en-US" sz="800" b="1" dirty="0" err="1" smtClean="0"/>
              <a:t>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denna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bild</a:t>
            </a:r>
            <a:r>
              <a:rPr lang="en-US" sz="800" b="1" dirty="0" smtClean="0"/>
              <a:t>: MSB </a:t>
            </a:r>
            <a:r>
              <a:rPr lang="en-US" sz="800" b="1" dirty="0" err="1"/>
              <a:t>översiktliga</a:t>
            </a:r>
            <a:r>
              <a:rPr lang="en-US" sz="800" b="1" dirty="0"/>
              <a:t> </a:t>
            </a:r>
            <a:r>
              <a:rPr lang="en-US" sz="800" b="1" dirty="0" err="1" smtClean="0"/>
              <a:t>stabilitetskarteringar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jordarter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skredärr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och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raviner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jorddjup</a:t>
            </a:r>
            <a:r>
              <a:rPr lang="en-US" sz="800" b="1" dirty="0" smtClean="0"/>
              <a:t>, etc)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31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/>
          </p:cNvGrpSpPr>
          <p:nvPr/>
        </p:nvGrpSpPr>
        <p:grpSpPr bwMode="auto">
          <a:xfrm>
            <a:off x="118697" y="904875"/>
            <a:ext cx="1861038" cy="2374900"/>
            <a:chOff x="3891" y="391"/>
            <a:chExt cx="1116" cy="1361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91"/>
              <a:ext cx="1116" cy="1361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891" y="391"/>
              <a:ext cx="56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957263" eaLnBrk="0" hangingPunct="0"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 eaLnBrk="0" hangingPunct="0"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 eaLnBrk="0" hangingPunct="0"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 eaLnBrk="0" hangingPunct="0"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 eaLnBrk="0" hangingPunct="0"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defRPr sz="1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400" b="1"/>
                <a:t>Skredyta</a:t>
              </a:r>
            </a:p>
          </p:txBody>
        </p:sp>
      </p:grp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904875"/>
            <a:ext cx="4224704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476251"/>
            <a:ext cx="6899031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000" b="1"/>
              <a:t>Fördelning av bidrag från konsekvenser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7" y="3644900"/>
            <a:ext cx="3988777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ruta 1"/>
          <p:cNvSpPr txBox="1">
            <a:spLocks noChangeArrowheads="1"/>
          </p:cNvSpPr>
          <p:nvPr/>
        </p:nvSpPr>
        <p:spPr bwMode="auto">
          <a:xfrm>
            <a:off x="27843" y="3278189"/>
            <a:ext cx="2549769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/>
              <a:t>Hade E45 varit med i denna antagna skredyta hade Transportinfrastruktur givet ett stort bidrag till konsekvenskostnaden</a:t>
            </a:r>
            <a:endParaRPr lang="en-US" sz="1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5285643" y="2781300"/>
            <a:ext cx="159560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/>
              <a:t>SUMMA; 457 Mkr</a:t>
            </a:r>
          </a:p>
        </p:txBody>
      </p:sp>
      <p:sp>
        <p:nvSpPr>
          <p:cNvPr id="12296" name="textruta 10"/>
          <p:cNvSpPr txBox="1">
            <a:spLocks noChangeArrowheads="1"/>
          </p:cNvSpPr>
          <p:nvPr/>
        </p:nvSpPr>
        <p:spPr bwMode="auto">
          <a:xfrm>
            <a:off x="5303227" y="4768850"/>
            <a:ext cx="345684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b="1"/>
              <a:t>GÄU: Bidrag från deltotaler konsekvenser för SKLASS=3,4,5</a:t>
            </a:r>
          </a:p>
        </p:txBody>
      </p:sp>
    </p:spTree>
    <p:extLst>
      <p:ext uri="{BB962C8B-B14F-4D97-AF65-F5344CB8AC3E}">
        <p14:creationId xmlns:p14="http://schemas.microsoft.com/office/powerpoint/2010/main" val="4048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9" y="692150"/>
            <a:ext cx="2831123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04" y="4005263"/>
            <a:ext cx="1863969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1700213"/>
            <a:ext cx="4916366" cy="487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0" y="563564"/>
            <a:ext cx="583516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000" b="1" dirty="0" smtClean="0"/>
              <a:t>… summering av konsekvenser </a:t>
            </a:r>
            <a:r>
              <a:rPr lang="sv-SE" sz="2000" b="1" dirty="0"/>
              <a:t>med </a:t>
            </a:r>
            <a:r>
              <a:rPr lang="sv-SE" sz="2000" b="1" dirty="0" err="1"/>
              <a:t>ArcGIS</a:t>
            </a:r>
            <a:r>
              <a:rPr lang="sv-SE" sz="2000" b="1" dirty="0"/>
              <a:t>-verktyget </a:t>
            </a:r>
            <a:r>
              <a:rPr lang="sv-SE" sz="2000" b="1" dirty="0" smtClean="0"/>
              <a:t>ZONAL…hur påverkas risk… </a:t>
            </a:r>
          </a:p>
          <a:p>
            <a:pPr eaLnBrk="1" hangingPunct="1"/>
            <a:r>
              <a:rPr lang="sv-SE" sz="2000" b="1" dirty="0" smtClean="0"/>
              <a:t>(borde kunna gå implementera i webbmiljö)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447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5432048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28763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212711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>
                <a:solidFill>
                  <a:schemeClr val="tx2"/>
                </a:solidFill>
                <a:latin typeface="+mn-lt"/>
              </a:rPr>
              <a:t>*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- komponenter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8327" y="1073289"/>
            <a:ext cx="76485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/>
              <a:t>Registering </a:t>
            </a:r>
            <a:r>
              <a:rPr lang="sv-SE" dirty="0"/>
              <a:t>av (i huvudsak analoga) geotekniska </a:t>
            </a:r>
            <a:r>
              <a:rPr lang="sv-SE" dirty="0" smtClean="0"/>
              <a:t>undersökningsområden </a:t>
            </a:r>
            <a:r>
              <a:rPr lang="sv-SE" dirty="0"/>
              <a:t>(”metadata”) – finns, ca </a:t>
            </a:r>
            <a:r>
              <a:rPr lang="sv-SE" dirty="0" smtClean="0"/>
              <a:t>6000 objekt idag</a:t>
            </a: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SGI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BGA ”Branschens Geotekniska Arkiv”: </a:t>
            </a:r>
            <a:r>
              <a:rPr lang="sv-SE" dirty="0"/>
              <a:t>från </a:t>
            </a:r>
            <a:r>
              <a:rPr lang="sv-SE" dirty="0" err="1" smtClean="0"/>
              <a:t>GeoSuite</a:t>
            </a:r>
            <a:r>
              <a:rPr lang="sv-SE" baseline="30000" dirty="0" smtClean="0"/>
              <a:t>**)</a:t>
            </a:r>
            <a:r>
              <a:rPr lang="sv-SE" dirty="0" smtClean="0">
                <a:sym typeface="Wingdings" pitchFamily="2" charset="2"/>
              </a:rPr>
              <a:t></a:t>
            </a:r>
            <a:r>
              <a:rPr lang="sv-SE" dirty="0" err="1">
                <a:sym typeface="Wingdings" pitchFamily="2" charset="2"/>
              </a:rPr>
              <a:t>GeoSuiteDatamodell</a:t>
            </a:r>
            <a:r>
              <a:rPr lang="sv-SE" dirty="0">
                <a:sym typeface="Wingdings" pitchFamily="2" charset="2"/>
              </a:rPr>
              <a:t> i </a:t>
            </a:r>
            <a:r>
              <a:rPr lang="sv-SE" dirty="0" err="1">
                <a:sym typeface="Wingdings" pitchFamily="2" charset="2"/>
              </a:rPr>
              <a:t>SQLServer</a:t>
            </a:r>
            <a:r>
              <a:rPr lang="sv-SE" dirty="0">
                <a:sym typeface="Wingdings" pitchFamily="2" charset="2"/>
              </a:rPr>
              <a:t> WMS-tjänst (på geodata.se och andra websidor</a:t>
            </a:r>
            <a:r>
              <a:rPr lang="sv-SE" dirty="0" smtClean="0">
                <a:sym typeface="Wingdings" pitchFamily="2" charset="2"/>
              </a:rPr>
              <a:t>). [Dito </a:t>
            </a: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Trafikverket och Sthlm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stad</a:t>
            </a: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].</a:t>
            </a: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Återexport </a:t>
            </a:r>
            <a:r>
              <a:rPr lang="sv-SE" dirty="0">
                <a:sym typeface="Wingdings" pitchFamily="2" charset="2"/>
              </a:rPr>
              <a:t>från webbsida  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smtClean="0">
                <a:sym typeface="Wingdings" pitchFamily="2" charset="2"/>
              </a:rPr>
              <a:t>(okt 2013 </a:t>
            </a:r>
            <a:r>
              <a:rPr lang="sv-SE" dirty="0">
                <a:sym typeface="Wingdings" pitchFamily="2" charset="2"/>
              </a:rPr>
              <a:t>för BGA)</a:t>
            </a: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Bidrag </a:t>
            </a:r>
            <a:r>
              <a:rPr lang="sv-SE" dirty="0">
                <a:sym typeface="Wingdings" pitchFamily="2" charset="2"/>
              </a:rPr>
              <a:t>(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-projekt) från utförare av geotekniska borrningar </a:t>
            </a: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Geodata.se </a:t>
            </a:r>
            <a:r>
              <a:rPr lang="sv-SE" dirty="0">
                <a:sym typeface="Wingdings" pitchFamily="2" charset="2"/>
              </a:rPr>
              <a:t>(Nationella Geodataportalen) och andra webbplatser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2862" y="6240213"/>
            <a:ext cx="796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*) Geoteknisk sektorsportal är både namnet på hela utvecklingsprojektet </a:t>
            </a:r>
            <a:r>
              <a:rPr lang="sv-SE" sz="1000" u="sng" dirty="0" smtClean="0"/>
              <a:t>och</a:t>
            </a:r>
            <a:r>
              <a:rPr lang="sv-SE" sz="1000" dirty="0" smtClean="0"/>
              <a:t> dess exponering i nationella Geodataportalen på geodata.se </a:t>
            </a:r>
          </a:p>
          <a:p>
            <a:r>
              <a:rPr lang="sv-SE" sz="1000" dirty="0" smtClean="0"/>
              <a:t>**) </a:t>
            </a:r>
            <a:r>
              <a:rPr lang="sv-SE" sz="1000" dirty="0" err="1" smtClean="0"/>
              <a:t>GeoSuite</a:t>
            </a:r>
            <a:r>
              <a:rPr lang="sv-SE" sz="1000" dirty="0" smtClean="0"/>
              <a:t> (desktop-program, ’CAD-orienterat’) är de facto standard i geoteknikbranschen för hantering av fältdata från borrvagn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2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9" y="656882"/>
            <a:ext cx="6903779" cy="568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65881"/>
            <a:ext cx="8196395" cy="603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5407025" y="5929313"/>
            <a:ext cx="3375025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Projektets startsida: </a:t>
            </a:r>
            <a:r>
              <a:rPr lang="sv-SE" sz="1400" b="1">
                <a:hlinkClick r:id="rId4"/>
              </a:rPr>
              <a:t>http://gis.swedgeo.se/startgsp/</a:t>
            </a:r>
            <a:r>
              <a:rPr lang="sv-SE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075113" cy="341947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2435282" cy="2462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undersökningsområden</a:t>
              </a:r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6718300" cy="3567112"/>
            <a:chOff x="701462" y="3195638"/>
            <a:chExt cx="6719252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66144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grpSp>
        <p:nvGrpSpPr>
          <p:cNvPr id="6148" name="Grupp 3"/>
          <p:cNvGrpSpPr>
            <a:grpSpLocks/>
          </p:cNvGrpSpPr>
          <p:nvPr/>
        </p:nvGrpSpPr>
        <p:grpSpPr bwMode="auto">
          <a:xfrm>
            <a:off x="3932238" y="819150"/>
            <a:ext cx="5011737" cy="3962400"/>
            <a:chOff x="3970922" y="1066800"/>
            <a:chExt cx="4696827" cy="3739453"/>
          </a:xfrm>
        </p:grpSpPr>
        <p:pic>
          <p:nvPicPr>
            <p:cNvPr id="6149" name="Bildobjek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22" y="1066800"/>
              <a:ext cx="4696827" cy="3739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ruta 6"/>
            <p:cNvSpPr txBox="1">
              <a:spLocks noChangeArrowheads="1"/>
            </p:cNvSpPr>
            <p:nvPr/>
          </p:nvSpPr>
          <p:spPr bwMode="auto">
            <a:xfrm>
              <a:off x="4294772" y="1170027"/>
              <a:ext cx="2435282" cy="5539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/>
                <a:t>GeoSuite-projekt med korrektplansymbol, profilritning samt ev. RGeo/MUR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273" y="514362"/>
            <a:ext cx="7743825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Registering av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geotekniska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undersökningsområden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" y="952500"/>
            <a:ext cx="6526487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" y="558800"/>
            <a:ext cx="746283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/>
              <a:t>Webbapplikation – punkter, linjer, ytor. Rita eller ladda upp shp enligt fastlagt attributstruktur  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274638" y="1016000"/>
            <a:ext cx="2373312" cy="5775325"/>
            <a:chOff x="75" y="306"/>
            <a:chExt cx="1650" cy="3789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306"/>
              <a:ext cx="1643" cy="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3396"/>
              <a:ext cx="1622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4" name="Oval 9"/>
          <p:cNvSpPr>
            <a:spLocks noChangeArrowheads="1"/>
          </p:cNvSpPr>
          <p:nvPr/>
        </p:nvSpPr>
        <p:spPr bwMode="auto">
          <a:xfrm>
            <a:off x="295275" y="1271588"/>
            <a:ext cx="1519238" cy="1235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209550" y="6008688"/>
            <a:ext cx="1519238" cy="3032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auto">
          <a:xfrm>
            <a:off x="2005013" y="1019175"/>
            <a:ext cx="428625" cy="29527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166813"/>
            <a:ext cx="436721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8" name="Grupp 1"/>
          <p:cNvGrpSpPr>
            <a:grpSpLocks/>
          </p:cNvGrpSpPr>
          <p:nvPr/>
        </p:nvGrpSpPr>
        <p:grpSpPr bwMode="auto">
          <a:xfrm>
            <a:off x="3286125" y="4708525"/>
            <a:ext cx="2511425" cy="1871663"/>
            <a:chOff x="4660900" y="5211763"/>
            <a:chExt cx="2511425" cy="1871662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4660900" y="5211763"/>
              <a:ext cx="2511425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>
                  <a:solidFill>
                    <a:srgbClr val="FF0000"/>
                  </a:solidFill>
                </a:rPr>
                <a:t>Om vissa obligatoriska fält ej fylls i rödmarkeras dessa vid försök att spara</a:t>
              </a: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5870575"/>
              <a:ext cx="2171700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66813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642</Words>
  <Application>Microsoft Office PowerPoint</Application>
  <PresentationFormat>Bildspel på skärmen (4:3)</PresentationFormat>
  <Paragraphs>93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24</vt:i4>
      </vt:variant>
    </vt:vector>
  </HeadingPairs>
  <TitlesOfParts>
    <vt:vector size="26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120</cp:revision>
  <dcterms:created xsi:type="dcterms:W3CDTF">2011-04-28T14:03:35Z</dcterms:created>
  <dcterms:modified xsi:type="dcterms:W3CDTF">2013-09-26T18:48:57Z</dcterms:modified>
</cp:coreProperties>
</file>