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2"/>
  </p:notesMasterIdLst>
  <p:handoutMasterIdLst>
    <p:handoutMasterId r:id="rId13"/>
  </p:handoutMasterIdLst>
  <p:sldIdLst>
    <p:sldId id="273" r:id="rId3"/>
    <p:sldId id="274" r:id="rId4"/>
    <p:sldId id="275" r:id="rId5"/>
    <p:sldId id="276" r:id="rId6"/>
    <p:sldId id="277" r:id="rId7"/>
    <p:sldId id="279" r:id="rId8"/>
    <p:sldId id="281" r:id="rId9"/>
    <p:sldId id="280" r:id="rId10"/>
    <p:sldId id="278" r:id="rId11"/>
  </p:sldIdLst>
  <p:sldSz cx="9144000" cy="6858000" type="screen4x3"/>
  <p:notesSz cx="6797675" cy="99282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C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llanmörkt format 4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6" autoAdjust="0"/>
    <p:restoredTop sz="94660"/>
  </p:normalViewPr>
  <p:slideViewPr>
    <p:cSldViewPr snapToGrid="0">
      <p:cViewPr>
        <p:scale>
          <a:sx n="100" d="100"/>
          <a:sy n="100" d="100"/>
        </p:scale>
        <p:origin x="-170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150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41"/>
            <a:ext cx="2944958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30041"/>
            <a:ext cx="2944958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5363E5-90A2-49D5-934C-6990BAAE840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689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827"/>
            <a:ext cx="5438464" cy="4467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41"/>
            <a:ext cx="2944958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30041"/>
            <a:ext cx="2944958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AF1FCE-4DBD-4CE7-84EA-59B16E37562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9625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57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29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11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7625" y="6616700"/>
            <a:ext cx="1019175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258C1-6EA7-47E7-92B5-AC95B7762D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669088"/>
            <a:ext cx="2133600" cy="144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88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3791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059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57224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22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9693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6185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58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6577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43794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06529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238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61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5262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47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21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4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8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0608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5143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1" descr="förslag sid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54" r="14476" b="464"/>
          <a:stretch>
            <a:fillRect/>
          </a:stretch>
        </p:blipFill>
        <p:spPr bwMode="auto">
          <a:xfrm>
            <a:off x="0" y="0"/>
            <a:ext cx="9144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4"/>
          <p:cNvSpPr txBox="1">
            <a:spLocks noChangeArrowheads="1"/>
          </p:cNvSpPr>
          <p:nvPr userDrawn="1"/>
        </p:nvSpPr>
        <p:spPr bwMode="auto">
          <a:xfrm>
            <a:off x="5176838" y="4565650"/>
            <a:ext cx="1971675" cy="220663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sv-SE" sz="800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 userDrawn="1"/>
        </p:nvSpPr>
        <p:spPr bwMode="auto">
          <a:xfrm>
            <a:off x="8083550" y="1012825"/>
            <a:ext cx="3270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defTabSz="957263">
              <a:defRPr>
                <a:solidFill>
                  <a:schemeClr val="tx1"/>
                </a:solidFill>
                <a:latin typeface="Arial" charset="0"/>
              </a:defRPr>
            </a:lvl2pPr>
            <a:lvl3pPr defTabSz="957263">
              <a:defRPr>
                <a:solidFill>
                  <a:schemeClr val="tx1"/>
                </a:solidFill>
                <a:latin typeface="Arial" charset="0"/>
              </a:defRPr>
            </a:lvl3pPr>
            <a:lvl4pPr defTabSz="957263">
              <a:defRPr>
                <a:solidFill>
                  <a:schemeClr val="tx1"/>
                </a:solidFill>
                <a:latin typeface="Arial" charset="0"/>
              </a:defRPr>
            </a:lvl4pPr>
            <a:lvl5pPr defTabSz="957263">
              <a:defRPr>
                <a:solidFill>
                  <a:schemeClr val="tx1"/>
                </a:solidFill>
                <a:latin typeface="Arial" charset="0"/>
              </a:defRPr>
            </a:lvl5pPr>
            <a:lvl6pPr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2C73D0DB-0D8E-4E32-A075-F8D697A0736D}" type="slidenum">
              <a:rPr lang="sv-SE" sz="1000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sv-SE" sz="1000" dirty="0">
              <a:solidFill>
                <a:schemeClr val="bg1"/>
              </a:solidFill>
            </a:endParaRPr>
          </a:p>
        </p:txBody>
      </p:sp>
      <p:sp>
        <p:nvSpPr>
          <p:cNvPr id="1029" name="textruta 1"/>
          <p:cNvSpPr txBox="1">
            <a:spLocks noChangeArrowheads="1"/>
          </p:cNvSpPr>
          <p:nvPr userDrawn="1"/>
        </p:nvSpPr>
        <p:spPr bwMode="auto">
          <a:xfrm>
            <a:off x="7229475" y="6642100"/>
            <a:ext cx="19720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v-SE" sz="800" dirty="0" smtClean="0">
                <a:solidFill>
                  <a:srgbClr val="0000FF"/>
                </a:solidFill>
              </a:rPr>
              <a:t>mats.oberg@swedgeo.se/2013-08-27</a:t>
            </a:r>
            <a:endParaRPr lang="en-US" sz="800" dirty="0" smtClean="0">
              <a:solidFill>
                <a:srgbClr val="0000FF"/>
              </a:solidFill>
            </a:endParaRPr>
          </a:p>
        </p:txBody>
      </p:sp>
      <p:sp>
        <p:nvSpPr>
          <p:cNvPr id="2" name="Rektangel 1"/>
          <p:cNvSpPr/>
          <p:nvPr userDrawn="1"/>
        </p:nvSpPr>
        <p:spPr>
          <a:xfrm>
            <a:off x="8771782" y="3969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94B0683-8D09-4B51-B5A0-D220E32CF7B0}" type="slidenum">
              <a:rPr lang="sv-SE" sz="1200" baseline="0" smtClean="0">
                <a:solidFill>
                  <a:schemeClr val="bg1"/>
                </a:solidFill>
              </a:rPr>
              <a:pPr/>
              <a:t>‹#›</a:t>
            </a:fld>
            <a:endParaRPr lang="en-US" sz="1200" baseline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 userDrawn="1"/>
        </p:nvSpPr>
        <p:spPr bwMode="auto">
          <a:xfrm>
            <a:off x="7250113" y="6643688"/>
            <a:ext cx="189388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v-SE" sz="800" smtClean="0">
                <a:solidFill>
                  <a:schemeClr val="accent2"/>
                </a:solidFill>
              </a:rPr>
              <a:t>mats.oberg@swedgeo.se/2012-08-15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\\arkiv\gis\GIS_arb\teknik\pm\Typer%20av%20borrningar,%20sgfsymboler,%20lagerf&#246;ljder.pptx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3"/>
          <p:cNvSpPr txBox="1">
            <a:spLocks noChangeArrowheads="1"/>
          </p:cNvSpPr>
          <p:nvPr/>
        </p:nvSpPr>
        <p:spPr bwMode="auto">
          <a:xfrm>
            <a:off x="317500" y="927100"/>
            <a:ext cx="8582025" cy="397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2" tIns="47891" rIns="95782" bIns="47891">
            <a:spAutoFit/>
          </a:bodyPr>
          <a:lstStyle>
            <a:lvl1pPr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3600" b="1" dirty="0" smtClean="0">
                <a:solidFill>
                  <a:schemeClr val="tx2"/>
                </a:solidFill>
                <a:latin typeface="+mn-lt"/>
              </a:rPr>
              <a:t>Olika typer av geotekniska borrningar/sonderingar, SGF plan-symbol, jordart/lagerföljder från provtagning mm</a:t>
            </a:r>
          </a:p>
          <a:p>
            <a:pPr eaLnBrk="1" hangingPunct="1"/>
            <a:endParaRPr lang="sv-SE" sz="3600" b="1" dirty="0" smtClean="0">
              <a:solidFill>
                <a:schemeClr val="tx2"/>
              </a:solidFill>
              <a:latin typeface="+mn-lt"/>
            </a:endParaRPr>
          </a:p>
          <a:p>
            <a:pPr eaLnBrk="1" hangingPunct="1"/>
            <a:r>
              <a:rPr lang="sv-SE" sz="3600" b="1" dirty="0" smtClean="0">
                <a:solidFill>
                  <a:schemeClr val="tx2"/>
                </a:solidFill>
                <a:latin typeface="+mn-lt"/>
              </a:rPr>
              <a:t>- exponering i BGA Branschens Geotekniska Arkiv</a:t>
            </a:r>
            <a:endParaRPr lang="sv-SE" sz="3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00" name="Text Box 24"/>
          <p:cNvSpPr txBox="1">
            <a:spLocks noChangeArrowheads="1"/>
          </p:cNvSpPr>
          <p:nvPr/>
        </p:nvSpPr>
        <p:spPr bwMode="auto">
          <a:xfrm>
            <a:off x="165100" y="6062663"/>
            <a:ext cx="231826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900" dirty="0">
                <a:solidFill>
                  <a:srgbClr val="FF0000"/>
                </a:solidFill>
              </a:rPr>
              <a:t>Mats Öberg, SGI</a:t>
            </a:r>
          </a:p>
          <a:p>
            <a:pPr eaLnBrk="1" hangingPunct="1"/>
            <a:r>
              <a:rPr lang="sv-SE" sz="1900" dirty="0" smtClean="0">
                <a:solidFill>
                  <a:srgbClr val="FF0000"/>
                </a:solidFill>
              </a:rPr>
              <a:t>27 aug 2013</a:t>
            </a:r>
            <a:r>
              <a:rPr lang="sv-SE" sz="1900" dirty="0">
                <a:solidFill>
                  <a:srgbClr val="FF0000"/>
                </a:solidFill>
              </a:rPr>
              <a:t>, </a:t>
            </a:r>
            <a:r>
              <a:rPr lang="sv-SE" sz="1900" dirty="0" smtClean="0">
                <a:solidFill>
                  <a:srgbClr val="FF0000"/>
                </a:solidFill>
              </a:rPr>
              <a:t>Gävle</a:t>
            </a:r>
            <a:endParaRPr lang="sv-SE" sz="1900" dirty="0">
              <a:solidFill>
                <a:srgbClr val="FF000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5318542" y="6452056"/>
            <a:ext cx="38635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u="sng" dirty="0">
                <a:hlinkClick r:id="rId2"/>
              </a:rPr>
              <a:t>\\arkiv\gis\GIS_arb\teknik\pm\Typer </a:t>
            </a:r>
            <a:r>
              <a:rPr lang="en-US" sz="800" u="sng" dirty="0" err="1">
                <a:hlinkClick r:id="rId2"/>
              </a:rPr>
              <a:t>av</a:t>
            </a:r>
            <a:r>
              <a:rPr lang="en-US" sz="800" u="sng" dirty="0">
                <a:hlinkClick r:id="rId2"/>
              </a:rPr>
              <a:t> </a:t>
            </a:r>
            <a:r>
              <a:rPr lang="en-US" sz="800" u="sng" dirty="0" err="1">
                <a:hlinkClick r:id="rId2"/>
              </a:rPr>
              <a:t>borrningar</a:t>
            </a:r>
            <a:r>
              <a:rPr lang="en-US" sz="800" u="sng" dirty="0">
                <a:hlinkClick r:id="rId2"/>
              </a:rPr>
              <a:t>, </a:t>
            </a:r>
            <a:r>
              <a:rPr lang="en-US" sz="800" u="sng" dirty="0" err="1">
                <a:hlinkClick r:id="rId2"/>
              </a:rPr>
              <a:t>sgfsymboler</a:t>
            </a:r>
            <a:r>
              <a:rPr lang="en-US" sz="800" u="sng" dirty="0">
                <a:hlinkClick r:id="rId2"/>
              </a:rPr>
              <a:t>, lagerföljder.pptx</a:t>
            </a:r>
            <a:r>
              <a:rPr lang="en-US" sz="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14418"/>
              </p:ext>
            </p:extLst>
          </p:nvPr>
        </p:nvGraphicFramePr>
        <p:xfrm>
          <a:off x="104775" y="654048"/>
          <a:ext cx="8858252" cy="52038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9700"/>
                <a:gridCol w="2276475"/>
                <a:gridCol w="3352800"/>
                <a:gridCol w="1819277"/>
              </a:tblGrid>
              <a:tr h="1355555">
                <a:tc>
                  <a:txBody>
                    <a:bodyPr/>
                    <a:lstStyle/>
                    <a:p>
                      <a:r>
                        <a:rPr lang="sv-SE" sz="1400" baseline="0" dirty="0" smtClean="0"/>
                        <a:t>SGF grundsymbol </a:t>
                      </a:r>
                    </a:p>
                    <a:p>
                      <a:endParaRPr lang="sv-SE" sz="1400" baseline="0" dirty="0" smtClean="0"/>
                    </a:p>
                    <a:p>
                      <a:r>
                        <a:rPr lang="sv-SE" sz="1200" baseline="0" dirty="0" smtClean="0"/>
                        <a:t>(i plan-redovisning)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Typ av </a:t>
                      </a:r>
                    </a:p>
                    <a:p>
                      <a:r>
                        <a:rPr lang="sv-SE" sz="1400" dirty="0" smtClean="0"/>
                        <a:t>sondering/provtagning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Exempel på sondering/provtagningsmetod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aseline="0" dirty="0" smtClean="0"/>
                        <a:t>Ger jordart/lager-följder?</a:t>
                      </a:r>
                      <a:endParaRPr lang="en-US" sz="1400" baseline="0" dirty="0"/>
                    </a:p>
                  </a:txBody>
                  <a:tcPr/>
                </a:tc>
              </a:tr>
              <a:tr h="549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Statisk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Tr</a:t>
                      </a:r>
                      <a:r>
                        <a:rPr lang="sv-SE" sz="1400" dirty="0" smtClean="0"/>
                        <a:t> (Trycksondering)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NJA…</a:t>
                      </a:r>
                      <a:endParaRPr lang="en-US" sz="1400" dirty="0"/>
                    </a:p>
                  </a:txBody>
                  <a:tcPr/>
                </a:tc>
              </a:tr>
              <a:tr h="549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Dynamisk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Slb</a:t>
                      </a:r>
                      <a:r>
                        <a:rPr lang="sv-SE" sz="1400" dirty="0" smtClean="0"/>
                        <a:t> (Slagborr)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NEJ</a:t>
                      </a:r>
                      <a:endParaRPr lang="en-US" sz="1400" dirty="0"/>
                    </a:p>
                  </a:txBody>
                  <a:tcPr/>
                </a:tc>
              </a:tr>
              <a:tr h="549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CPT-sondering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CPT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Indirekt*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9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Jord/berg-sondering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Jb2 (jord/berg-sondering)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NEJ (men ger fast botten)</a:t>
                      </a:r>
                      <a:endParaRPr lang="en-US" sz="1400" dirty="0"/>
                    </a:p>
                  </a:txBody>
                  <a:tcPr/>
                </a:tc>
              </a:tr>
              <a:tr h="549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Störd</a:t>
                      </a:r>
                      <a:r>
                        <a:rPr lang="sv-SE" sz="1400" baseline="0" dirty="0" smtClean="0"/>
                        <a:t> provtagning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Skr (Skruv)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JA, om tolkad i fält eller på </a:t>
                      </a:r>
                      <a:r>
                        <a:rPr lang="sv-SE" sz="1400" dirty="0" err="1" smtClean="0">
                          <a:solidFill>
                            <a:srgbClr val="FF0000"/>
                          </a:solidFill>
                        </a:rPr>
                        <a:t>lab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9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Ostörd provtagning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Kv</a:t>
                      </a:r>
                      <a:r>
                        <a:rPr lang="sv-SE" sz="1400" dirty="0" smtClean="0"/>
                        <a:t> (Kolv)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JA, </a:t>
                      </a:r>
                      <a:r>
                        <a:rPr lang="sv-SE" sz="1400" dirty="0" err="1" smtClean="0">
                          <a:solidFill>
                            <a:srgbClr val="FF0000"/>
                          </a:solidFill>
                        </a:rPr>
                        <a:t>lab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9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In-</a:t>
                      </a:r>
                      <a:r>
                        <a:rPr lang="sv-SE" sz="1400" dirty="0" err="1" smtClean="0"/>
                        <a:t>situförsök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Vb (Vingborr)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NEJ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200024" y="6160382"/>
            <a:ext cx="8686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*) I programmet </a:t>
            </a:r>
            <a:r>
              <a:rPr lang="sv-SE" sz="1200" b="1" dirty="0" smtClean="0">
                <a:solidFill>
                  <a:srgbClr val="FF0000"/>
                </a:solidFill>
              </a:rPr>
              <a:t>Conrad</a:t>
            </a:r>
            <a:r>
              <a:rPr lang="sv-SE" sz="1200" dirty="0" smtClean="0">
                <a:solidFill>
                  <a:srgbClr val="FF0000"/>
                </a:solidFill>
              </a:rPr>
              <a:t> kan, baserat på </a:t>
            </a:r>
            <a:r>
              <a:rPr lang="sv-SE" sz="1200" dirty="0" smtClean="0">
                <a:solidFill>
                  <a:srgbClr val="FF0000"/>
                </a:solidFill>
              </a:rPr>
              <a:t>spetstryck, portryck och </a:t>
            </a:r>
            <a:r>
              <a:rPr lang="sv-SE" sz="1200" dirty="0" smtClean="0">
                <a:solidFill>
                  <a:srgbClr val="FF0000"/>
                </a:solidFill>
              </a:rPr>
              <a:t>mantelfriktion + </a:t>
            </a:r>
            <a:r>
              <a:rPr lang="sv-SE" sz="1200" dirty="0" smtClean="0">
                <a:solidFill>
                  <a:srgbClr val="FF0000"/>
                </a:solidFill>
              </a:rPr>
              <a:t>empiriska samband, jordart/lagerföljd </a:t>
            </a:r>
            <a:r>
              <a:rPr lang="sv-SE" sz="1200" dirty="0" smtClean="0">
                <a:solidFill>
                  <a:srgbClr val="FF0000"/>
                </a:solidFill>
              </a:rPr>
              <a:t>härledas. </a:t>
            </a:r>
            <a:r>
              <a:rPr lang="sv-SE" sz="1200" dirty="0" smtClean="0">
                <a:solidFill>
                  <a:srgbClr val="FF0000"/>
                </a:solidFill>
              </a:rPr>
              <a:t>Dessa </a:t>
            </a:r>
            <a:r>
              <a:rPr lang="sv-SE" sz="1200" dirty="0" smtClean="0">
                <a:solidFill>
                  <a:srgbClr val="FF0000"/>
                </a:solidFill>
              </a:rPr>
              <a:t>redovisas inte i rådata utan i särskilda bilagor till exempelvis </a:t>
            </a:r>
            <a:r>
              <a:rPr lang="sv-SE" sz="1200" dirty="0" err="1" smtClean="0">
                <a:solidFill>
                  <a:srgbClr val="FF0000"/>
                </a:solidFill>
              </a:rPr>
              <a:t>MUR-en</a:t>
            </a:r>
            <a:r>
              <a:rPr lang="sv-SE" sz="1200" dirty="0" smtClean="0">
                <a:solidFill>
                  <a:srgbClr val="FF0000"/>
                </a:solidFill>
              </a:rPr>
              <a:t>.  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" y="2119313"/>
            <a:ext cx="219075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2" y="2767013"/>
            <a:ext cx="238125" cy="257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2" y="3219450"/>
            <a:ext cx="2381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7" name="Grupp 6"/>
          <p:cNvGrpSpPr/>
          <p:nvPr/>
        </p:nvGrpSpPr>
        <p:grpSpPr>
          <a:xfrm>
            <a:off x="462757" y="3762375"/>
            <a:ext cx="536575" cy="381000"/>
            <a:chOff x="611188" y="3762375"/>
            <a:chExt cx="536575" cy="3810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063" y="3762375"/>
              <a:ext cx="2667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3767137"/>
              <a:ext cx="250825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7" y="4276725"/>
            <a:ext cx="37147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" y="4822031"/>
            <a:ext cx="361950" cy="4071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7" y="5414963"/>
            <a:ext cx="371475" cy="352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9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6675" y="571500"/>
            <a:ext cx="5011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Övriga vanligt förekommande symboler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390710"/>
            <a:ext cx="23907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ktangel 3"/>
          <p:cNvSpPr/>
          <p:nvPr/>
        </p:nvSpPr>
        <p:spPr>
          <a:xfrm>
            <a:off x="76779" y="2312997"/>
            <a:ext cx="8455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Avslutning av son</a:t>
            </a:r>
            <a:r>
              <a:rPr lang="sv-SE" b="1" dirty="0"/>
              <a:t>deri</a:t>
            </a:r>
            <a:r>
              <a:rPr lang="sv-SE" b="1" dirty="0" smtClean="0"/>
              <a:t>ng (stoppkoder) – redovisning i plan resp. sektion/profilritning</a:t>
            </a:r>
            <a:endParaRPr lang="en-US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44" y="3155780"/>
            <a:ext cx="5803341" cy="3492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p 7"/>
          <p:cNvGrpSpPr/>
          <p:nvPr/>
        </p:nvGrpSpPr>
        <p:grpSpPr>
          <a:xfrm>
            <a:off x="76779" y="1000125"/>
            <a:ext cx="6122543" cy="419160"/>
            <a:chOff x="76779" y="1000125"/>
            <a:chExt cx="6122543" cy="419160"/>
          </a:xfrm>
        </p:grpSpPr>
        <p:grpSp>
          <p:nvGrpSpPr>
            <p:cNvPr id="6" name="Grupp 5"/>
            <p:cNvGrpSpPr/>
            <p:nvPr/>
          </p:nvGrpSpPr>
          <p:grpSpPr>
            <a:xfrm>
              <a:off x="76779" y="1000125"/>
              <a:ext cx="4476750" cy="419160"/>
              <a:chOff x="76779" y="914400"/>
              <a:chExt cx="4476750" cy="419160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9302"/>
              <a:stretch/>
            </p:blipFill>
            <p:spPr bwMode="auto">
              <a:xfrm>
                <a:off x="76779" y="914400"/>
                <a:ext cx="4476750" cy="333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92779"/>
              <a:stretch/>
            </p:blipFill>
            <p:spPr bwMode="auto">
              <a:xfrm>
                <a:off x="352714" y="923985"/>
                <a:ext cx="323271" cy="409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Rektangel 6"/>
            <p:cNvSpPr/>
            <p:nvPr/>
          </p:nvSpPr>
          <p:spPr>
            <a:xfrm>
              <a:off x="4472567" y="1113711"/>
              <a:ext cx="172675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200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sv-SE" sz="1200" dirty="0" smtClean="0">
                  <a:latin typeface="Times New Roman" pitchFamily="18" charset="0"/>
                  <a:cs typeface="Times New Roman" pitchFamily="18" charset="0"/>
                </a:rPr>
                <a:t>esp. långtidsobservation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2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0" y="476250"/>
            <a:ext cx="6668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Exempel på ett borrhåls redovisning i BGA – </a:t>
            </a:r>
            <a:r>
              <a:rPr lang="sv-SE" b="1" dirty="0" smtClean="0">
                <a:solidFill>
                  <a:srgbClr val="00B050"/>
                </a:solidFill>
              </a:rPr>
              <a:t>U03001*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74" y="962025"/>
            <a:ext cx="5677921" cy="559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>
          <a:xfrm>
            <a:off x="5894094" y="962025"/>
            <a:ext cx="308930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u="sng" dirty="0" smtClean="0"/>
              <a:t>Innehåller</a:t>
            </a:r>
            <a:r>
              <a:rPr lang="sv-SE" dirty="0" smtClean="0"/>
              <a:t>:</a:t>
            </a:r>
          </a:p>
          <a:p>
            <a:endParaRPr lang="sv-SE" b="1" dirty="0" smtClean="0"/>
          </a:p>
          <a:p>
            <a:r>
              <a:rPr lang="sv-SE" b="1" dirty="0" smtClean="0">
                <a:solidFill>
                  <a:srgbClr val="FF0000"/>
                </a:solidFill>
              </a:rPr>
              <a:t>Skr</a:t>
            </a:r>
          </a:p>
          <a:p>
            <a:r>
              <a:rPr lang="sv-SE" b="1" dirty="0" err="1" smtClean="0">
                <a:solidFill>
                  <a:srgbClr val="FF0000"/>
                </a:solidFill>
              </a:rPr>
              <a:t>Kv</a:t>
            </a:r>
            <a:endParaRPr lang="sv-SE" b="1" dirty="0" smtClean="0">
              <a:solidFill>
                <a:srgbClr val="FF0000"/>
              </a:solidFill>
            </a:endParaRPr>
          </a:p>
          <a:p>
            <a:r>
              <a:rPr lang="sv-SE" b="1" dirty="0" smtClean="0">
                <a:solidFill>
                  <a:srgbClr val="FF0000"/>
                </a:solidFill>
              </a:rPr>
              <a:t>Vb</a:t>
            </a:r>
            <a:br>
              <a:rPr lang="sv-SE" b="1" dirty="0" smtClean="0">
                <a:solidFill>
                  <a:srgbClr val="FF0000"/>
                </a:solidFill>
              </a:rPr>
            </a:br>
            <a:r>
              <a:rPr lang="sv-SE" b="1" dirty="0" err="1" smtClean="0">
                <a:solidFill>
                  <a:srgbClr val="FF0000"/>
                </a:solidFill>
              </a:rPr>
              <a:t>Tr</a:t>
            </a:r>
            <a:endParaRPr lang="sv-SE" b="1" dirty="0" smtClean="0">
              <a:solidFill>
                <a:srgbClr val="FF0000"/>
              </a:solidFill>
            </a:endParaRPr>
          </a:p>
          <a:p>
            <a:r>
              <a:rPr lang="sv-SE" b="1" dirty="0" smtClean="0">
                <a:solidFill>
                  <a:srgbClr val="FF0000"/>
                </a:solidFill>
              </a:rPr>
              <a:t>CPT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(Portrycksmätning)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(Grundvattenobservation)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5" y="1675816"/>
            <a:ext cx="8992785" cy="48392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0" y="476250"/>
            <a:ext cx="5455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Den nedladdade profilritningen för </a:t>
            </a:r>
            <a:r>
              <a:rPr lang="sv-SE" b="1" dirty="0" smtClean="0">
                <a:solidFill>
                  <a:srgbClr val="00B050"/>
                </a:solidFill>
              </a:rPr>
              <a:t>U03001</a:t>
            </a:r>
          </a:p>
        </p:txBody>
      </p:sp>
      <p:sp>
        <p:nvSpPr>
          <p:cNvPr id="7" name="Rektangel 6"/>
          <p:cNvSpPr/>
          <p:nvPr/>
        </p:nvSpPr>
        <p:spPr>
          <a:xfrm>
            <a:off x="3922419" y="1073885"/>
            <a:ext cx="261173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Skr, </a:t>
            </a:r>
            <a:r>
              <a:rPr lang="sv-SE" b="1" dirty="0" err="1" smtClean="0">
                <a:solidFill>
                  <a:srgbClr val="FF0000"/>
                </a:solidFill>
              </a:rPr>
              <a:t>Kv</a:t>
            </a:r>
            <a:r>
              <a:rPr lang="sv-SE" b="1" dirty="0" smtClean="0">
                <a:solidFill>
                  <a:srgbClr val="FF0000"/>
                </a:solidFill>
              </a:rPr>
              <a:t>, Vb, </a:t>
            </a:r>
            <a:r>
              <a:rPr lang="sv-SE" b="1" dirty="0" err="1" smtClean="0">
                <a:solidFill>
                  <a:srgbClr val="FF0000"/>
                </a:solidFill>
              </a:rPr>
              <a:t>Tr</a:t>
            </a:r>
            <a:r>
              <a:rPr lang="sv-SE" b="1" dirty="0" smtClean="0">
                <a:solidFill>
                  <a:srgbClr val="FF0000"/>
                </a:solidFill>
              </a:rPr>
              <a:t>, CPT</a:t>
            </a:r>
          </a:p>
        </p:txBody>
      </p:sp>
      <p:sp>
        <p:nvSpPr>
          <p:cNvPr id="4" name="Ellips 3"/>
          <p:cNvSpPr/>
          <p:nvPr/>
        </p:nvSpPr>
        <p:spPr bwMode="auto">
          <a:xfrm>
            <a:off x="1533525" y="2085976"/>
            <a:ext cx="1352550" cy="619125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Vinklad  7"/>
          <p:cNvCxnSpPr>
            <a:stCxn id="4" idx="0"/>
            <a:endCxn id="7" idx="1"/>
          </p:cNvCxnSpPr>
          <p:nvPr/>
        </p:nvCxnSpPr>
        <p:spPr bwMode="auto">
          <a:xfrm rot="5400000" flipH="1" flipV="1">
            <a:off x="2660091" y="823649"/>
            <a:ext cx="812036" cy="1712619"/>
          </a:xfrm>
          <a:prstGeom prst="bentConnector2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02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678781"/>
            <a:ext cx="6686581" cy="459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0" y="476250"/>
            <a:ext cx="6478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Lager för resp. metod kan tändas/släckas i </a:t>
            </a:r>
            <a:r>
              <a:rPr lang="sv-SE" b="1" dirty="0" err="1" smtClean="0"/>
              <a:t>pdf-en</a:t>
            </a:r>
            <a:r>
              <a:rPr lang="sv-SE" b="1" dirty="0" smtClean="0"/>
              <a:t>…</a:t>
            </a:r>
            <a:endParaRPr lang="sv-SE" b="1" dirty="0" smtClean="0">
              <a:solidFill>
                <a:srgbClr val="00B050"/>
              </a:solidFill>
            </a:endParaRPr>
          </a:p>
        </p:txBody>
      </p:sp>
      <p:sp>
        <p:nvSpPr>
          <p:cNvPr id="2" name="Rektangel 1"/>
          <p:cNvSpPr/>
          <p:nvPr/>
        </p:nvSpPr>
        <p:spPr bwMode="auto">
          <a:xfrm>
            <a:off x="66676" y="2724150"/>
            <a:ext cx="1162050" cy="657225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424541" y="1218394"/>
            <a:ext cx="1628972" cy="27699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v-SE" sz="1200" b="1" dirty="0" smtClean="0">
                <a:solidFill>
                  <a:srgbClr val="FF0000"/>
                </a:solidFill>
              </a:rPr>
              <a:t>Endast CPT visas…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0" name="Vinklad  9"/>
          <p:cNvCxnSpPr>
            <a:stCxn id="2" idx="0"/>
            <a:endCxn id="3" idx="1"/>
          </p:cNvCxnSpPr>
          <p:nvPr/>
        </p:nvCxnSpPr>
        <p:spPr bwMode="auto">
          <a:xfrm rot="5400000" flipH="1" flipV="1">
            <a:off x="852493" y="1152102"/>
            <a:ext cx="1367256" cy="1776840"/>
          </a:xfrm>
          <a:prstGeom prst="bentConnector2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103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9" y="1670433"/>
            <a:ext cx="8991600" cy="457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0" y="47625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Lab-resultat</a:t>
            </a:r>
            <a:endParaRPr lang="sv-SE" b="1" dirty="0" smtClean="0">
              <a:solidFill>
                <a:srgbClr val="00B050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353952" y="876360"/>
            <a:ext cx="1688283" cy="27699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v-SE" sz="1200" b="1" dirty="0" smtClean="0">
                <a:solidFill>
                  <a:srgbClr val="FF0000"/>
                </a:solidFill>
              </a:rPr>
              <a:t>Lab-resultat visas…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0" name="Vinklad  9"/>
          <p:cNvCxnSpPr>
            <a:stCxn id="12" idx="0"/>
            <a:endCxn id="3" idx="1"/>
          </p:cNvCxnSpPr>
          <p:nvPr/>
        </p:nvCxnSpPr>
        <p:spPr bwMode="auto">
          <a:xfrm rot="5400000" flipH="1" flipV="1">
            <a:off x="2217556" y="-593095"/>
            <a:ext cx="2528440" cy="5744351"/>
          </a:xfrm>
          <a:prstGeom prst="bentConnector2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ktangel 11"/>
          <p:cNvSpPr/>
          <p:nvPr/>
        </p:nvSpPr>
        <p:spPr bwMode="auto">
          <a:xfrm>
            <a:off x="66676" y="3543300"/>
            <a:ext cx="1085849" cy="257175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257300"/>
            <a:ext cx="4437576" cy="4276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 bwMode="auto">
          <a:xfrm>
            <a:off x="133350" y="3800475"/>
            <a:ext cx="1667784" cy="238125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448827" y="865880"/>
            <a:ext cx="1965603" cy="27699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v-SE" sz="1200" b="1" dirty="0" smtClean="0">
                <a:solidFill>
                  <a:srgbClr val="FF0000"/>
                </a:solidFill>
              </a:rPr>
              <a:t>PROV (</a:t>
            </a:r>
            <a:r>
              <a:rPr lang="sv-SE" sz="1200" b="1" dirty="0" err="1" smtClean="0">
                <a:solidFill>
                  <a:srgbClr val="FF0000"/>
                </a:solidFill>
              </a:rPr>
              <a:t>Kv</a:t>
            </a:r>
            <a:r>
              <a:rPr lang="sv-SE" sz="1200" b="1" dirty="0" smtClean="0">
                <a:solidFill>
                  <a:srgbClr val="FF0000"/>
                </a:solidFill>
              </a:rPr>
              <a:t>=Kolv) visas…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0" name="Vinklad  9"/>
          <p:cNvCxnSpPr>
            <a:stCxn id="2" idx="0"/>
            <a:endCxn id="3" idx="1"/>
          </p:cNvCxnSpPr>
          <p:nvPr/>
        </p:nvCxnSpPr>
        <p:spPr bwMode="auto">
          <a:xfrm rot="5400000" flipH="1" flipV="1">
            <a:off x="809987" y="1161636"/>
            <a:ext cx="2796095" cy="2481585"/>
          </a:xfrm>
          <a:prstGeom prst="bentConnector2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ruta 15"/>
          <p:cNvSpPr txBox="1"/>
          <p:nvPr/>
        </p:nvSpPr>
        <p:spPr>
          <a:xfrm>
            <a:off x="0" y="476250"/>
            <a:ext cx="4483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Provtagning (och jordart/lagerföljd)</a:t>
            </a:r>
            <a:endParaRPr lang="sv-SE" b="1" dirty="0" smtClean="0">
              <a:solidFill>
                <a:srgbClr val="00B05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00"/>
          <a:stretch/>
        </p:blipFill>
        <p:spPr bwMode="auto">
          <a:xfrm>
            <a:off x="4718947" y="1843088"/>
            <a:ext cx="4377018" cy="369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" name="Rektangel 20"/>
          <p:cNvSpPr/>
          <p:nvPr/>
        </p:nvSpPr>
        <p:spPr>
          <a:xfrm>
            <a:off x="4623697" y="1563886"/>
            <a:ext cx="3070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/>
              <a:t>motsvarande redovisning i </a:t>
            </a:r>
            <a:r>
              <a:rPr lang="sv-SE" sz="1400" dirty="0" err="1" smtClean="0"/>
              <a:t>GeoSuite</a:t>
            </a:r>
            <a:endParaRPr lang="en-US" sz="1400" dirty="0"/>
          </a:p>
        </p:txBody>
      </p:sp>
      <p:sp>
        <p:nvSpPr>
          <p:cNvPr id="22" name="Rektangel 21"/>
          <p:cNvSpPr/>
          <p:nvPr/>
        </p:nvSpPr>
        <p:spPr>
          <a:xfrm>
            <a:off x="133351" y="5829270"/>
            <a:ext cx="8962614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 smtClean="0"/>
              <a:t>Kända jordarter/lagerföljd består här således av resultat från en Skruv från 2.2 -3,4m djup samt ett antal kolvar från 4-14 meters djup. Både jordart från Skruv och Kolv är undersökta </a:t>
            </a:r>
            <a:r>
              <a:rPr lang="sv-SE" sz="1400" dirty="0"/>
              <a:t>på </a:t>
            </a:r>
            <a:r>
              <a:rPr lang="sv-SE" sz="1400" dirty="0" err="1"/>
              <a:t>lab</a:t>
            </a:r>
            <a:r>
              <a:rPr lang="sv-SE" sz="1400" dirty="0"/>
              <a:t> och </a:t>
            </a:r>
            <a:r>
              <a:rPr lang="sv-SE" sz="1400" dirty="0" smtClean="0"/>
              <a:t>resultatet är senare infört </a:t>
            </a:r>
            <a:r>
              <a:rPr lang="sv-SE" sz="1400" dirty="0"/>
              <a:t>i </a:t>
            </a:r>
            <a:r>
              <a:rPr lang="sv-SE" sz="1400" dirty="0" err="1" smtClean="0"/>
              <a:t>Geosuite</a:t>
            </a:r>
            <a:r>
              <a:rPr lang="sv-SE" sz="1400" dirty="0" smtClean="0"/>
              <a:t>.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2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6" y="2476500"/>
            <a:ext cx="6048375" cy="3916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ruta 4"/>
          <p:cNvSpPr txBox="1"/>
          <p:nvPr/>
        </p:nvSpPr>
        <p:spPr>
          <a:xfrm>
            <a:off x="0" y="476250"/>
            <a:ext cx="9039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I WMS-attribut och i nedladdad </a:t>
            </a:r>
            <a:r>
              <a:rPr lang="sv-SE" b="1" dirty="0" err="1" smtClean="0"/>
              <a:t>shp</a:t>
            </a:r>
            <a:r>
              <a:rPr lang="sv-SE" b="1" dirty="0" smtClean="0"/>
              <a:t> redovisas </a:t>
            </a:r>
            <a:r>
              <a:rPr lang="sv-SE" b="1" dirty="0" err="1" smtClean="0"/>
              <a:t>bl</a:t>
            </a:r>
            <a:r>
              <a:rPr lang="sv-SE" b="1" dirty="0" smtClean="0"/>
              <a:t> a dessa attribut (utveckling pågår) för samtliga borrhål.</a:t>
            </a:r>
            <a:r>
              <a:rPr lang="sv-SE" b="1" dirty="0" smtClean="0">
                <a:solidFill>
                  <a:srgbClr val="00B050"/>
                </a:solidFill>
              </a:rPr>
              <a:t> </a:t>
            </a:r>
            <a:r>
              <a:rPr lang="sv-SE" b="1" dirty="0" smtClean="0"/>
              <a:t>Detta underlättar vidare bearbetning, t ex visualisering, i GIS-miljö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3" y="1719263"/>
            <a:ext cx="8753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Ellips 8"/>
          <p:cNvSpPr/>
          <p:nvPr/>
        </p:nvSpPr>
        <p:spPr bwMode="auto">
          <a:xfrm>
            <a:off x="7343775" y="1643062"/>
            <a:ext cx="1552573" cy="619125"/>
          </a:xfrm>
          <a:prstGeom prst="ellipse">
            <a:avLst/>
          </a:prstGeom>
          <a:noFill/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52409" y="6369844"/>
            <a:ext cx="700563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/>
              <a:t>Illustration </a:t>
            </a:r>
            <a:r>
              <a:rPr lang="en-US" sz="800" b="1" dirty="0" err="1"/>
              <a:t>av</a:t>
            </a:r>
            <a:r>
              <a:rPr lang="en-US" sz="800" b="1" dirty="0"/>
              <a:t> </a:t>
            </a:r>
            <a:r>
              <a:rPr lang="en-US" sz="800" b="1" dirty="0" err="1"/>
              <a:t>max_sensitivitet</a:t>
            </a:r>
            <a:r>
              <a:rPr lang="en-US" sz="800" b="1" dirty="0"/>
              <a:t> </a:t>
            </a:r>
            <a:r>
              <a:rPr lang="en-US" sz="800" b="1" dirty="0" err="1"/>
              <a:t>där</a:t>
            </a:r>
            <a:r>
              <a:rPr lang="en-US" sz="800" b="1" dirty="0"/>
              <a:t> </a:t>
            </a:r>
            <a:r>
              <a:rPr lang="en-US" sz="800" b="1" dirty="0" err="1"/>
              <a:t>kolvprovtagning</a:t>
            </a:r>
            <a:r>
              <a:rPr lang="en-US" sz="800" b="1" dirty="0"/>
              <a:t> </a:t>
            </a:r>
            <a:r>
              <a:rPr lang="en-US" sz="800" b="1" dirty="0" err="1"/>
              <a:t>utförts</a:t>
            </a:r>
            <a:r>
              <a:rPr lang="en-US" sz="800" b="1" dirty="0"/>
              <a:t> (</a:t>
            </a:r>
            <a:r>
              <a:rPr lang="en-US" sz="800" b="1" dirty="0" err="1"/>
              <a:t>exempel</a:t>
            </a:r>
            <a:r>
              <a:rPr lang="en-US" sz="800" b="1" dirty="0"/>
              <a:t> </a:t>
            </a:r>
            <a:r>
              <a:rPr lang="en-US" sz="800" b="1" dirty="0" err="1"/>
              <a:t>från</a:t>
            </a:r>
            <a:r>
              <a:rPr lang="en-US" sz="800" b="1" dirty="0"/>
              <a:t> </a:t>
            </a:r>
            <a:r>
              <a:rPr lang="en-US" sz="800" b="1" dirty="0" err="1"/>
              <a:t>Göta</a:t>
            </a:r>
            <a:r>
              <a:rPr lang="en-US" sz="800" b="1" dirty="0"/>
              <a:t> </a:t>
            </a:r>
            <a:r>
              <a:rPr lang="en-US" sz="800" b="1" dirty="0" err="1"/>
              <a:t>älv-utredningen</a:t>
            </a:r>
            <a:r>
              <a:rPr lang="en-US" sz="800" b="1" dirty="0"/>
              <a:t>, ArcGIS)   </a:t>
            </a:r>
            <a:endParaRPr lang="en-US" sz="800" dirty="0"/>
          </a:p>
        </p:txBody>
      </p:sp>
      <p:grpSp>
        <p:nvGrpSpPr>
          <p:cNvPr id="7" name="Grupp 6"/>
          <p:cNvGrpSpPr/>
          <p:nvPr/>
        </p:nvGrpSpPr>
        <p:grpSpPr>
          <a:xfrm>
            <a:off x="66672" y="3510597"/>
            <a:ext cx="7929563" cy="1213803"/>
            <a:chOff x="347662" y="4434522"/>
            <a:chExt cx="7929563" cy="1213803"/>
          </a:xfrm>
        </p:grpSpPr>
        <p:sp>
          <p:nvSpPr>
            <p:cNvPr id="4" name="Rektangel 3"/>
            <p:cNvSpPr/>
            <p:nvPr/>
          </p:nvSpPr>
          <p:spPr bwMode="auto">
            <a:xfrm>
              <a:off x="347662" y="4434522"/>
              <a:ext cx="7929563" cy="1213803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6" name="Grupp 5"/>
            <p:cNvGrpSpPr/>
            <p:nvPr/>
          </p:nvGrpSpPr>
          <p:grpSpPr>
            <a:xfrm>
              <a:off x="411955" y="4546123"/>
              <a:ext cx="7800975" cy="933450"/>
              <a:chOff x="142873" y="3429000"/>
              <a:chExt cx="7800975" cy="933450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560"/>
              <a:stretch/>
            </p:blipFill>
            <p:spPr bwMode="auto">
              <a:xfrm>
                <a:off x="142873" y="3429000"/>
                <a:ext cx="4962526" cy="933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198"/>
              <a:stretch/>
            </p:blipFill>
            <p:spPr bwMode="auto">
              <a:xfrm>
                <a:off x="5200650" y="3429000"/>
                <a:ext cx="2743198" cy="933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cxnSp>
        <p:nvCxnSpPr>
          <p:cNvPr id="12" name="Vinklad  11"/>
          <p:cNvCxnSpPr>
            <a:stCxn id="5123" idx="3"/>
            <a:endCxn id="4" idx="3"/>
          </p:cNvCxnSpPr>
          <p:nvPr/>
        </p:nvCxnSpPr>
        <p:spPr bwMode="auto">
          <a:xfrm flipH="1">
            <a:off x="7996235" y="1952626"/>
            <a:ext cx="900113" cy="2164873"/>
          </a:xfrm>
          <a:prstGeom prst="bentConnector3">
            <a:avLst>
              <a:gd name="adj1" fmla="val -10582"/>
            </a:avLst>
          </a:prstGeom>
          <a:noFill/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245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formgivning">
  <a:themeElements>
    <a:clrScheme name="1_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312</Words>
  <Application>Microsoft Office PowerPoint</Application>
  <PresentationFormat>Bildspel på skärmen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1" baseType="lpstr">
      <vt:lpstr>Standardformgivning</vt:lpstr>
      <vt:lpstr>1_Standardformgivning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Administratör</dc:creator>
  <cp:lastModifiedBy>Mats Öberg</cp:lastModifiedBy>
  <cp:revision>152</cp:revision>
  <cp:lastPrinted>2013-08-28T09:04:16Z</cp:lastPrinted>
  <dcterms:created xsi:type="dcterms:W3CDTF">2011-04-28T14:03:35Z</dcterms:created>
  <dcterms:modified xsi:type="dcterms:W3CDTF">2013-08-28T09:04:23Z</dcterms:modified>
</cp:coreProperties>
</file>