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73" r:id="rId3"/>
    <p:sldId id="287" r:id="rId4"/>
    <p:sldId id="282" r:id="rId5"/>
    <p:sldId id="292" r:id="rId6"/>
    <p:sldId id="277" r:id="rId7"/>
    <p:sldId id="271" r:id="rId8"/>
    <p:sldId id="276" r:id="rId9"/>
    <p:sldId id="284" r:id="rId10"/>
    <p:sldId id="262" r:id="rId11"/>
    <p:sldId id="274" r:id="rId12"/>
    <p:sldId id="288" r:id="rId13"/>
    <p:sldId id="294" r:id="rId14"/>
    <p:sldId id="295" r:id="rId15"/>
    <p:sldId id="296" r:id="rId16"/>
    <p:sldId id="280" r:id="rId17"/>
    <p:sldId id="289" r:id="rId18"/>
    <p:sldId id="299" r:id="rId19"/>
    <p:sldId id="283" r:id="rId20"/>
    <p:sldId id="297" r:id="rId21"/>
    <p:sldId id="298" r:id="rId22"/>
    <p:sldId id="300" r:id="rId23"/>
    <p:sldId id="301" r:id="rId24"/>
    <p:sldId id="302" r:id="rId25"/>
  </p:sldIdLst>
  <p:sldSz cx="9144000" cy="6858000" type="screen4x3"/>
  <p:notesSz cx="6797675" cy="9928225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66" autoAdjust="0"/>
    <p:restoredTop sz="94660"/>
  </p:normalViewPr>
  <p:slideViewPr>
    <p:cSldViewPr snapToGrid="0">
      <p:cViewPr>
        <p:scale>
          <a:sx n="100" d="100"/>
          <a:sy n="100" d="100"/>
        </p:scale>
        <p:origin x="-170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150" y="-102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5363E5-90A2-49D5-934C-6990BAAE840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689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827"/>
            <a:ext cx="5438464" cy="44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30041"/>
            <a:ext cx="2944958" cy="496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994" tIns="46497" rIns="92994" bIns="4649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FAF1FCE-4DBD-4CE7-84EA-59B16E37562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9625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55580" indent="-290608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62431" indent="-232486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27403" indent="-232486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92376" indent="-232486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57348" indent="-2324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3022321" indent="-2324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87293" indent="-2324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952265" indent="-232486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F333FF0-30F5-4DFB-99F6-EABD8BEC75E1}" type="slidenum">
              <a:rPr lang="sv-SE" sz="1200"/>
              <a:pPr eaLnBrk="1" hangingPunct="1"/>
              <a:t>6</a:t>
            </a:fld>
            <a:endParaRPr lang="sv-SE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75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29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511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667625" y="6616700"/>
            <a:ext cx="1019175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258C1-6EA7-47E7-92B5-AC95B7762DE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669088"/>
            <a:ext cx="2133600" cy="1444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488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82246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3791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059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572244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622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9693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618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77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0589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4379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065299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2389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617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15262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47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2176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7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882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06087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05143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förslag sid 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4" r="14476" b="464"/>
          <a:stretch>
            <a:fillRect/>
          </a:stretch>
        </p:blipFill>
        <p:spPr bwMode="auto">
          <a:xfrm>
            <a:off x="0" y="0"/>
            <a:ext cx="91440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4"/>
          <p:cNvSpPr txBox="1">
            <a:spLocks noChangeArrowheads="1"/>
          </p:cNvSpPr>
          <p:nvPr userDrawn="1"/>
        </p:nvSpPr>
        <p:spPr bwMode="auto">
          <a:xfrm>
            <a:off x="5176838" y="4565650"/>
            <a:ext cx="1971675" cy="220663"/>
          </a:xfrm>
          <a:prstGeom prst="rect">
            <a:avLst/>
          </a:prstGeom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sv-SE" sz="800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</a:endParaRPr>
          </a:p>
        </p:txBody>
      </p:sp>
      <p:sp>
        <p:nvSpPr>
          <p:cNvPr id="6" name="Text Box 35"/>
          <p:cNvSpPr txBox="1">
            <a:spLocks noChangeArrowheads="1"/>
          </p:cNvSpPr>
          <p:nvPr userDrawn="1"/>
        </p:nvSpPr>
        <p:spPr bwMode="auto">
          <a:xfrm>
            <a:off x="8083550" y="1012825"/>
            <a:ext cx="3270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2C73D0DB-0D8E-4E32-A075-F8D697A0736D}" type="slidenum">
              <a:rPr lang="sv-SE" sz="1000">
                <a:solidFill>
                  <a:schemeClr val="bg1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sv-SE" sz="1000" dirty="0">
              <a:solidFill>
                <a:schemeClr val="bg1"/>
              </a:solidFill>
            </a:endParaRPr>
          </a:p>
        </p:txBody>
      </p:sp>
      <p:sp>
        <p:nvSpPr>
          <p:cNvPr id="1029" name="textruta 1"/>
          <p:cNvSpPr txBox="1">
            <a:spLocks noChangeArrowheads="1"/>
          </p:cNvSpPr>
          <p:nvPr userDrawn="1"/>
        </p:nvSpPr>
        <p:spPr bwMode="auto">
          <a:xfrm>
            <a:off x="7229475" y="6642100"/>
            <a:ext cx="197201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dirty="0" smtClean="0">
                <a:solidFill>
                  <a:srgbClr val="0000FF"/>
                </a:solidFill>
              </a:rPr>
              <a:t>mats.oberg@swedgeo.se/2013-10-20</a:t>
            </a:r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2" name="Rektangel 1"/>
          <p:cNvSpPr/>
          <p:nvPr userDrawn="1"/>
        </p:nvSpPr>
        <p:spPr>
          <a:xfrm>
            <a:off x="8771782" y="3969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C94B0683-8D09-4B51-B5A0-D220E32CF7B0}" type="slidenum">
              <a:rPr lang="sv-SE" sz="1200" baseline="0" smtClean="0">
                <a:solidFill>
                  <a:schemeClr val="bg1"/>
                </a:solidFill>
              </a:rPr>
              <a:pPr/>
              <a:t>‹#›</a:t>
            </a:fld>
            <a:endParaRPr lang="en-US" sz="1200" baseline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44" r:id="rId12"/>
    <p:sldLayoutId id="214748374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 userDrawn="1"/>
        </p:nvSpPr>
        <p:spPr bwMode="auto">
          <a:xfrm>
            <a:off x="7250113" y="6643688"/>
            <a:ext cx="18938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sv-SE" sz="800" smtClean="0">
                <a:solidFill>
                  <a:schemeClr val="accent2"/>
                </a:solidFill>
              </a:rPr>
              <a:t>mats.oberg@swedgeo.se/2012-08-15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sgi.geosuitecloud.se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data.se/GeodataExplorer/?site=GeoteknikUser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is.swedgeo.se/startgsp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3"/>
          <p:cNvSpPr txBox="1">
            <a:spLocks noChangeArrowheads="1"/>
          </p:cNvSpPr>
          <p:nvPr/>
        </p:nvSpPr>
        <p:spPr bwMode="auto">
          <a:xfrm>
            <a:off x="53973" y="3306563"/>
            <a:ext cx="8867775" cy="108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3200" b="1" dirty="0">
                <a:solidFill>
                  <a:schemeClr val="tx2"/>
                </a:solidFill>
                <a:latin typeface="+mn-lt"/>
              </a:rPr>
              <a:t>Geoteknisk sektorsportal  </a:t>
            </a:r>
            <a:endParaRPr lang="sv-SE" sz="3200" b="1" dirty="0" smtClean="0">
              <a:solidFill>
                <a:schemeClr val="tx2"/>
              </a:solidFill>
              <a:latin typeface="+mn-lt"/>
            </a:endParaRPr>
          </a:p>
          <a:p>
            <a:pPr eaLnBrk="1" hangingPunct="1"/>
            <a:r>
              <a:rPr lang="sv-SE" sz="3200" b="1" dirty="0" smtClean="0">
                <a:solidFill>
                  <a:schemeClr val="tx2"/>
                </a:solidFill>
                <a:latin typeface="+mn-lt"/>
              </a:rPr>
              <a:t>- </a:t>
            </a:r>
            <a:r>
              <a:rPr lang="sv-SE" sz="3200" b="1" dirty="0">
                <a:solidFill>
                  <a:schemeClr val="tx2"/>
                </a:solidFill>
                <a:latin typeface="+mn-lt"/>
              </a:rPr>
              <a:t>d</a:t>
            </a:r>
            <a:r>
              <a:rPr lang="sv-SE" sz="3200" b="1" dirty="0" smtClean="0">
                <a:solidFill>
                  <a:schemeClr val="tx2"/>
                </a:solidFill>
                <a:latin typeface="+mn-lt"/>
              </a:rPr>
              <a:t>ataflöde, funktioner och utvecklingsfrågor</a:t>
            </a:r>
            <a:endParaRPr lang="sv-SE" sz="32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100" name="Text Box 24"/>
          <p:cNvSpPr txBox="1">
            <a:spLocks noChangeArrowheads="1"/>
          </p:cNvSpPr>
          <p:nvPr/>
        </p:nvSpPr>
        <p:spPr bwMode="auto">
          <a:xfrm>
            <a:off x="190500" y="5829717"/>
            <a:ext cx="420217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900" dirty="0">
                <a:solidFill>
                  <a:srgbClr val="FF0000"/>
                </a:solidFill>
              </a:rPr>
              <a:t>Mats Öberg, </a:t>
            </a:r>
            <a:r>
              <a:rPr lang="sv-SE" sz="1900" dirty="0" smtClean="0">
                <a:solidFill>
                  <a:srgbClr val="FF0000"/>
                </a:solidFill>
              </a:rPr>
              <a:t>GIS-arkitekt, SGI</a:t>
            </a:r>
            <a:endParaRPr lang="sv-SE" sz="1900" dirty="0">
              <a:solidFill>
                <a:srgbClr val="FF0000"/>
              </a:solidFill>
            </a:endParaRPr>
          </a:p>
          <a:p>
            <a:pPr eaLnBrk="1" hangingPunct="1"/>
            <a:r>
              <a:rPr lang="sv-SE" sz="1900" dirty="0" err="1" smtClean="0">
                <a:solidFill>
                  <a:srgbClr val="FF0000"/>
                </a:solidFill>
              </a:rPr>
              <a:t>Novapoint</a:t>
            </a:r>
            <a:r>
              <a:rPr lang="sv-SE" sz="1900" dirty="0" smtClean="0">
                <a:solidFill>
                  <a:srgbClr val="FF0000"/>
                </a:solidFill>
              </a:rPr>
              <a:t> användarträff, 23 okt 2013</a:t>
            </a:r>
            <a:endParaRPr lang="sv-SE" sz="19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://gis.swedgeo.se/startgsp/images/ngdiparter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600075"/>
            <a:ext cx="7842142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tockholm.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99" y="1502965"/>
            <a:ext cx="1266825" cy="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449" y="2068702"/>
            <a:ext cx="1266825" cy="467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/>
          <p:cNvGrpSpPr/>
          <p:nvPr/>
        </p:nvGrpSpPr>
        <p:grpSpPr>
          <a:xfrm>
            <a:off x="119063" y="4074715"/>
            <a:ext cx="2035969" cy="2120107"/>
            <a:chOff x="6060281" y="3359150"/>
            <a:chExt cx="2035969" cy="2120107"/>
          </a:xfrm>
        </p:grpSpPr>
        <p:pic>
          <p:nvPicPr>
            <p:cNvPr id="2052" name="Picture 4" descr="stockholm.s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8856" y="3397250"/>
              <a:ext cx="1762125" cy="600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ktangel 2"/>
            <p:cNvSpPr/>
            <p:nvPr/>
          </p:nvSpPr>
          <p:spPr bwMode="auto">
            <a:xfrm>
              <a:off x="6060281" y="3359150"/>
              <a:ext cx="2035969" cy="2120107"/>
            </a:xfrm>
            <a:prstGeom prst="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pic>
        <p:nvPicPr>
          <p:cNvPr id="12290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945911"/>
            <a:ext cx="2203450" cy="2938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68848"/>
            <a:ext cx="73530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Från borrbandvagn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 BGA 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 WMS	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999" y="945911"/>
            <a:ext cx="4208535" cy="294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9" y="4603751"/>
            <a:ext cx="2303462" cy="21510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 1"/>
          <p:cNvGrpSpPr/>
          <p:nvPr/>
        </p:nvGrpSpPr>
        <p:grpSpPr>
          <a:xfrm>
            <a:off x="4109244" y="4430713"/>
            <a:ext cx="4791075" cy="1655762"/>
            <a:chOff x="2838450" y="4764088"/>
            <a:chExt cx="4791075" cy="1655762"/>
          </a:xfrm>
        </p:grpSpPr>
        <p:pic>
          <p:nvPicPr>
            <p:cNvPr id="12295" name="Bildobjekt 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6" t="60181" r="47371" b="12563"/>
            <a:stretch>
              <a:fillRect/>
            </a:stretch>
          </p:blipFill>
          <p:spPr bwMode="auto">
            <a:xfrm>
              <a:off x="2838450" y="4764088"/>
              <a:ext cx="3902075" cy="1655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6" name="textruta 1"/>
            <p:cNvSpPr txBox="1">
              <a:spLocks noChangeArrowheads="1"/>
            </p:cNvSpPr>
            <p:nvPr/>
          </p:nvSpPr>
          <p:spPr bwMode="auto">
            <a:xfrm>
              <a:off x="6692900" y="5562600"/>
              <a:ext cx="936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2400">
                  <a:solidFill>
                    <a:srgbClr val="FF0000"/>
                  </a:solidFill>
                </a:rPr>
                <a:t>WMS</a:t>
              </a:r>
              <a:endParaRPr lang="en-US" sz="2400">
                <a:solidFill>
                  <a:srgbClr val="FF0000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10" y="4844257"/>
            <a:ext cx="2253341" cy="1931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textruta 14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70" y="783986"/>
            <a:ext cx="3048530" cy="3267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ruta 1"/>
          <p:cNvSpPr txBox="1">
            <a:spLocks noChangeArrowheads="1"/>
          </p:cNvSpPr>
          <p:nvPr/>
        </p:nvSpPr>
        <p:spPr bwMode="auto">
          <a:xfrm>
            <a:off x="5174461" y="3186319"/>
            <a:ext cx="1771639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err="1" smtClean="0"/>
              <a:t>Fr</a:t>
            </a:r>
            <a:r>
              <a:rPr lang="sv-SE" sz="1000" b="1" dirty="0" smtClean="0"/>
              <a:t> o m </a:t>
            </a:r>
            <a:r>
              <a:rPr lang="sv-SE" sz="1000" b="1" dirty="0" err="1" smtClean="0"/>
              <a:t>Geosuite</a:t>
            </a:r>
            <a:r>
              <a:rPr lang="sv-SE" sz="1000" b="1" dirty="0" smtClean="0"/>
              <a:t> </a:t>
            </a:r>
            <a:r>
              <a:rPr lang="sv-SE" sz="1000" b="1" dirty="0" err="1" smtClean="0"/>
              <a:t>ver</a:t>
            </a:r>
            <a:r>
              <a:rPr lang="sv-SE" sz="1000" b="1" dirty="0" smtClean="0"/>
              <a:t> 2.0.31</a:t>
            </a:r>
            <a:endParaRPr lang="sv-S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ruta 2"/>
          <p:cNvSpPr txBox="1">
            <a:spLocks noChangeArrowheads="1"/>
          </p:cNvSpPr>
          <p:nvPr/>
        </p:nvSpPr>
        <p:spPr bwMode="auto">
          <a:xfrm>
            <a:off x="0" y="473075"/>
            <a:ext cx="10383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Visning av individuella borrhål från BGA (publiceras publikt  nov 2013)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6" name="Bildobjekt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" y="934740"/>
            <a:ext cx="6200776" cy="57899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173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" y="533401"/>
            <a:ext cx="7210426" cy="60990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/>
          <p:cNvSpPr/>
          <p:nvPr/>
        </p:nvSpPr>
        <p:spPr>
          <a:xfrm>
            <a:off x="7387886" y="2746207"/>
            <a:ext cx="164181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schemeClr val="tx2"/>
                </a:solidFill>
              </a:rPr>
              <a:t>BGA exponerar fler parameterar i </a:t>
            </a:r>
            <a:r>
              <a:rPr lang="sv-SE" sz="1200" dirty="0" err="1" smtClean="0">
                <a:solidFill>
                  <a:schemeClr val="tx2"/>
                </a:solidFill>
              </a:rPr>
              <a:t>WMS-en</a:t>
            </a:r>
            <a:r>
              <a:rPr lang="sv-SE" sz="1200" dirty="0" smtClean="0">
                <a:solidFill>
                  <a:schemeClr val="tx2"/>
                </a:solidFill>
              </a:rPr>
              <a:t> än TRV och Sthlm – för närvarande…</a:t>
            </a:r>
          </a:p>
          <a:p>
            <a:endParaRPr lang="sv-SE" sz="1200" dirty="0">
              <a:solidFill>
                <a:schemeClr val="tx2"/>
              </a:solidFill>
            </a:endParaRPr>
          </a:p>
          <a:p>
            <a:r>
              <a:rPr lang="sv-SE" sz="1200" dirty="0" smtClean="0">
                <a:solidFill>
                  <a:schemeClr val="tx2"/>
                </a:solidFill>
              </a:rPr>
              <a:t>BGA kommer att tillhandahålla direkt- nedladdning av borrhål till </a:t>
            </a:r>
            <a:r>
              <a:rPr lang="sv-SE" sz="1200" dirty="0" err="1" smtClean="0">
                <a:solidFill>
                  <a:schemeClr val="tx2"/>
                </a:solidFill>
              </a:rPr>
              <a:t>shp</a:t>
            </a:r>
            <a:r>
              <a:rPr lang="sv-SE" sz="1200" dirty="0" smtClean="0">
                <a:solidFill>
                  <a:schemeClr val="tx2"/>
                </a:solidFill>
              </a:rPr>
              <a:t> (med (enkelsymbol och tillhörande attribut)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4" y="619125"/>
            <a:ext cx="8837507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14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</a:t>
            </a:r>
            <a:r>
              <a:rPr lang="sv-SE" sz="1400" b="1" dirty="0" smtClean="0">
                <a:solidFill>
                  <a:srgbClr val="FF0000"/>
                </a:solidFill>
              </a:rPr>
              <a:t>2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345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595312"/>
            <a:ext cx="8850956" cy="5948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161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488950"/>
            <a:ext cx="2642823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Dataleverantörer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47650" y="1177250"/>
            <a:ext cx="87630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Kommuner – planeringsunderlag och bygglov </a:t>
            </a:r>
          </a:p>
          <a:p>
            <a:pPr eaLnBrk="1" hangingPunct="1">
              <a:buClr>
                <a:schemeClr val="tx1"/>
              </a:buClr>
              <a:buFontTx/>
              <a:buChar char="•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Byggherrar inom offentliga och privata sektorn –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projektering och byggande</a:t>
            </a:r>
          </a:p>
          <a:p>
            <a:pPr eaLnBrk="1" hangingPunct="1">
              <a:buFontTx/>
              <a:buChar char="-"/>
            </a:pPr>
            <a:endParaRPr lang="sv-SE" sz="2400" dirty="0"/>
          </a:p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sv-SE" sz="2400" dirty="0"/>
              <a:t> Myndigheter – utredningar om t.ex. risker för </a:t>
            </a:r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  naturolyckor, karteringar av geologi och geoteknik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/>
              <a:t>Data levereras av utförare av </a:t>
            </a:r>
            <a:r>
              <a:rPr lang="sv-SE" sz="2400" dirty="0" smtClean="0"/>
              <a:t>undersökningar</a:t>
            </a:r>
          </a:p>
          <a:p>
            <a:pPr eaLnBrk="1" hangingPunct="1">
              <a:buClr>
                <a:schemeClr val="tx1"/>
              </a:buClr>
            </a:pPr>
            <a:endParaRPr lang="sv-SE" sz="2400" dirty="0"/>
          </a:p>
          <a:p>
            <a:pPr eaLnBrk="1" hangingPunct="1">
              <a:buClr>
                <a:schemeClr val="tx1"/>
              </a:buClr>
            </a:pPr>
            <a:r>
              <a:rPr lang="sv-SE" sz="2400" dirty="0" smtClean="0"/>
              <a:t>(Juridiska förhållanden – vad gäller för nyttjande av data? - i stort utredda i samråd med jurister på LM, TRV, SKL och från branschföreträdare</a:t>
            </a:r>
            <a:r>
              <a:rPr lang="sv-SE" sz="2400" dirty="0" smtClean="0"/>
              <a:t>) + Möte konsulter 16/4 + möte Sveriges </a:t>
            </a:r>
            <a:r>
              <a:rPr lang="sv-SE" sz="2400" dirty="0" err="1" smtClean="0"/>
              <a:t>Teknik&amp;Designföretag</a:t>
            </a:r>
            <a:r>
              <a:rPr lang="sv-SE" sz="2400" dirty="0" smtClean="0"/>
              <a:t> 4/11</a:t>
            </a:r>
            <a:endParaRPr lang="sv-SE" sz="2400" dirty="0"/>
          </a:p>
        </p:txBody>
      </p:sp>
      <p:sp>
        <p:nvSpPr>
          <p:cNvPr id="18" name="textruta 1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</a:t>
            </a:r>
            <a:r>
              <a:rPr lang="sv-SE" sz="1400" b="1" dirty="0" smtClean="0">
                <a:solidFill>
                  <a:srgbClr val="FF0000"/>
                </a:solidFill>
              </a:rPr>
              <a:t>3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3595007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Återexport till </a:t>
            </a:r>
            <a:r>
              <a:rPr lang="sv-SE" sz="2400" b="1" dirty="0" err="1" smtClean="0">
                <a:solidFill>
                  <a:schemeClr val="tx2"/>
                </a:solidFill>
                <a:latin typeface="+mn-lt"/>
              </a:rPr>
              <a:t>Geosuite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8" name="textruta 1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</a:t>
            </a:r>
            <a:r>
              <a:rPr lang="sv-SE" sz="1400" b="1" dirty="0" smtClean="0">
                <a:solidFill>
                  <a:srgbClr val="FF0000"/>
                </a:solidFill>
              </a:rPr>
              <a:t>4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pic>
        <p:nvPicPr>
          <p:cNvPr id="16" name="Bildobjekt 1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12" y="971550"/>
            <a:ext cx="6477000" cy="58483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438" y="2364581"/>
            <a:ext cx="3910564" cy="3690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25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ruta 15"/>
          <p:cNvSpPr txBox="1"/>
          <p:nvPr/>
        </p:nvSpPr>
        <p:spPr>
          <a:xfrm>
            <a:off x="4974384" y="921280"/>
            <a:ext cx="3137766" cy="2462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000" b="1" dirty="0" smtClean="0">
                <a:solidFill>
                  <a:srgbClr val="FF0000"/>
                </a:solidFill>
              </a:rPr>
              <a:t>Logga in med registerat </a:t>
            </a:r>
            <a:r>
              <a:rPr lang="sv-SE" sz="1000" b="1" dirty="0" err="1" smtClean="0">
                <a:solidFill>
                  <a:srgbClr val="FF0000"/>
                </a:solidFill>
              </a:rPr>
              <a:t>username</a:t>
            </a:r>
            <a:r>
              <a:rPr lang="sv-SE" sz="1000" b="1" dirty="0" smtClean="0">
                <a:solidFill>
                  <a:srgbClr val="FF0000"/>
                </a:solidFill>
              </a:rPr>
              <a:t>/</a:t>
            </a:r>
            <a:r>
              <a:rPr lang="sv-SE" sz="1000" b="1" dirty="0" err="1" smtClean="0">
                <a:solidFill>
                  <a:srgbClr val="FF0000"/>
                </a:solidFill>
              </a:rPr>
              <a:t>password</a:t>
            </a:r>
            <a:r>
              <a:rPr lang="sv-SE" sz="1000" b="1" dirty="0" smtClean="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17" name="Rektangel 16"/>
          <p:cNvSpPr/>
          <p:nvPr/>
        </p:nvSpPr>
        <p:spPr>
          <a:xfrm>
            <a:off x="5593917" y="2234000"/>
            <a:ext cx="20760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hlinkClick r:id="rId2"/>
              </a:rPr>
              <a:t>https://sgi.geosuitecloud.se</a:t>
            </a:r>
            <a:r>
              <a:rPr lang="en-US" sz="1200" b="1" dirty="0" smtClean="0">
                <a:hlinkClick r:id="rId2"/>
              </a:rPr>
              <a:t>/</a:t>
            </a:r>
            <a:r>
              <a:rPr lang="en-US" sz="1200" b="1" dirty="0" smtClean="0"/>
              <a:t> </a:t>
            </a:r>
            <a:endParaRPr lang="en-US" sz="1200" b="1" dirty="0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04" y="2548087"/>
            <a:ext cx="4327525" cy="322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9" name="Rak pil 18"/>
          <p:cNvCxnSpPr/>
          <p:nvPr/>
        </p:nvCxnSpPr>
        <p:spPr>
          <a:xfrm>
            <a:off x="6615464" y="1197493"/>
            <a:ext cx="1" cy="89203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upp 3"/>
          <p:cNvGrpSpPr/>
          <p:nvPr/>
        </p:nvGrpSpPr>
        <p:grpSpPr>
          <a:xfrm>
            <a:off x="116417" y="724875"/>
            <a:ext cx="3943350" cy="6060940"/>
            <a:chOff x="116417" y="286725"/>
            <a:chExt cx="3943350" cy="606094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286725"/>
              <a:ext cx="3848100" cy="133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1902355"/>
              <a:ext cx="3943350" cy="2105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417" y="4282546"/>
              <a:ext cx="3943350" cy="2065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1" name="Rak pil 20"/>
            <p:cNvCxnSpPr/>
            <p:nvPr/>
          </p:nvCxnSpPr>
          <p:spPr>
            <a:xfrm>
              <a:off x="2088092" y="1651376"/>
              <a:ext cx="0" cy="234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21"/>
            <p:cNvCxnSpPr/>
            <p:nvPr/>
          </p:nvCxnSpPr>
          <p:spPr>
            <a:xfrm>
              <a:off x="2071160" y="4030509"/>
              <a:ext cx="0" cy="2340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ruta 23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</a:t>
            </a:r>
            <a:r>
              <a:rPr lang="sv-SE" sz="1400" b="1" dirty="0" smtClean="0">
                <a:solidFill>
                  <a:srgbClr val="FF0000"/>
                </a:solidFill>
              </a:rPr>
              <a:t>4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26" name="Rektangel 25"/>
          <p:cNvSpPr/>
          <p:nvPr/>
        </p:nvSpPr>
        <p:spPr>
          <a:xfrm>
            <a:off x="5279583" y="6343648"/>
            <a:ext cx="27047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>
                <a:solidFill>
                  <a:schemeClr val="tx2"/>
                </a:solidFill>
              </a:rPr>
              <a:t>Lathund kommer att tillhandahållas…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084560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8" y="1116416"/>
            <a:ext cx="6626604" cy="54177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315" name="textruta 1"/>
          <p:cNvSpPr txBox="1">
            <a:spLocks noChangeArrowheads="1"/>
          </p:cNvSpPr>
          <p:nvPr/>
        </p:nvSpPr>
        <p:spPr bwMode="auto">
          <a:xfrm>
            <a:off x="0" y="6605430"/>
            <a:ext cx="51700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dirty="0"/>
              <a:t>Geoteknisk sektorportal – tematiskt urval av hundratals </a:t>
            </a:r>
            <a:r>
              <a:rPr lang="sv-SE" sz="1000" dirty="0" smtClean="0"/>
              <a:t>WMS-er (i praktiken en WMC-fil)</a:t>
            </a:r>
            <a:endParaRPr lang="en-US" sz="1000" dirty="0"/>
          </a:p>
        </p:txBody>
      </p:sp>
      <p:sp>
        <p:nvSpPr>
          <p:cNvPr id="5" name="textruta 4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1234</a:t>
            </a:r>
            <a:r>
              <a:rPr lang="sv-SE" sz="1400" b="1" dirty="0" smtClean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6462780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Exponering på nationella Geodataportalen 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839417"/>
            <a:ext cx="4800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http://www.geodata.se/GeodataExplorer/?</a:t>
            </a:r>
            <a:r>
              <a:rPr lang="en-US" sz="1200" dirty="0" smtClean="0">
                <a:hlinkClick r:id="rId3"/>
              </a:rPr>
              <a:t>site=GeoteknikUser</a:t>
            </a:r>
            <a:endParaRPr lang="en-US" sz="1200" dirty="0" smtClean="0"/>
          </a:p>
        </p:txBody>
      </p:sp>
      <p:sp>
        <p:nvSpPr>
          <p:cNvPr id="10" name="textruta 1"/>
          <p:cNvSpPr txBox="1">
            <a:spLocks noChangeArrowheads="1"/>
          </p:cNvSpPr>
          <p:nvPr/>
        </p:nvSpPr>
        <p:spPr bwMode="auto">
          <a:xfrm>
            <a:off x="4800600" y="1776255"/>
            <a:ext cx="4048125" cy="138499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dirty="0" smtClean="0"/>
              <a:t>Här skall ytterligare komma in: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BGA Branschens Geotekniska 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TRV Trafikverket Geotekniska Databas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Sthlm Stad Geoarkiv borrhål</a:t>
            </a:r>
          </a:p>
          <a:p>
            <a:pPr marL="285750" indent="-285750" eaLnBrk="1" hangingPunct="1">
              <a:buFont typeface="Wingdings" pitchFamily="2" charset="2"/>
              <a:buChar char="ü"/>
            </a:pPr>
            <a:r>
              <a:rPr lang="sv-SE" sz="1400" dirty="0" smtClean="0"/>
              <a:t>Annat geoteknisk tematiskt?</a:t>
            </a:r>
            <a:endParaRPr lang="en-US" sz="1400" dirty="0"/>
          </a:p>
        </p:txBody>
      </p:sp>
      <p:cxnSp>
        <p:nvCxnSpPr>
          <p:cNvPr id="7" name="Rak pil 6"/>
          <p:cNvCxnSpPr/>
          <p:nvPr/>
        </p:nvCxnSpPr>
        <p:spPr bwMode="auto">
          <a:xfrm flipH="1">
            <a:off x="2333625" y="2468752"/>
            <a:ext cx="2466975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9056688" cy="83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Sampresentation BGA och Trafikverket Geotekniska Databas (och senare Stockholm stads Geoarkiv…) 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1"/>
          <a:stretch/>
        </p:blipFill>
        <p:spPr bwMode="auto">
          <a:xfrm>
            <a:off x="323849" y="1345879"/>
            <a:ext cx="6034598" cy="5407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83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8"/>
          <p:cNvSpPr>
            <a:spLocks noChangeArrowheads="1"/>
          </p:cNvSpPr>
          <p:nvPr/>
        </p:nvSpPr>
        <p:spPr bwMode="auto">
          <a:xfrm>
            <a:off x="108439" y="942976"/>
            <a:ext cx="61590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ClrTx/>
              <a:buFontTx/>
              <a:buChar char="•"/>
            </a:pPr>
            <a:r>
              <a:rPr lang="sv-SE" sz="1600" dirty="0"/>
              <a:t> Jordartgeologi och topografi/geometri (lutning) är två viktiga parametrar för att bedöma </a:t>
            </a:r>
            <a:r>
              <a:rPr lang="sv-SE" sz="1600" b="1" dirty="0"/>
              <a:t>förutsättningar</a:t>
            </a:r>
            <a:r>
              <a:rPr lang="sv-SE" sz="1600" dirty="0"/>
              <a:t> för skred. </a:t>
            </a:r>
            <a:r>
              <a:rPr lang="sv-SE" sz="1600" b="1" dirty="0"/>
              <a:t>Skredriskkartering/analys</a:t>
            </a:r>
            <a:r>
              <a:rPr lang="sv-SE" sz="1600" dirty="0"/>
              <a:t> (</a:t>
            </a:r>
            <a:r>
              <a:rPr lang="sv-SE" sz="1600" b="1" dirty="0"/>
              <a:t>sannolikheten</a:t>
            </a:r>
            <a:r>
              <a:rPr lang="sv-SE" sz="1600" dirty="0"/>
              <a:t> för och </a:t>
            </a:r>
            <a:r>
              <a:rPr lang="sv-SE" sz="1600" b="1" dirty="0"/>
              <a:t>konsekvensen</a:t>
            </a:r>
            <a:r>
              <a:rPr lang="sv-SE" sz="1600" dirty="0"/>
              <a:t> av ett skred) är däremot mer omfattande. </a:t>
            </a:r>
          </a:p>
        </p:txBody>
      </p:sp>
      <p:sp>
        <p:nvSpPr>
          <p:cNvPr id="5123" name="Rectangle 19"/>
          <p:cNvSpPr>
            <a:spLocks noChangeArrowheads="1"/>
          </p:cNvSpPr>
          <p:nvPr/>
        </p:nvSpPr>
        <p:spPr bwMode="auto">
          <a:xfrm>
            <a:off x="0" y="6091179"/>
            <a:ext cx="72474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ClrTx/>
              <a:buFontTx/>
              <a:buNone/>
            </a:pPr>
            <a:r>
              <a:rPr lang="sv-SE" dirty="0" smtClean="0"/>
              <a:t>Skredriskanalys är ett 3D problem och GIS/data-intensivt…</a:t>
            </a:r>
          </a:p>
          <a:p>
            <a:pPr>
              <a:buClrTx/>
              <a:buFontTx/>
              <a:buNone/>
            </a:pPr>
            <a:r>
              <a:rPr lang="sv-SE" dirty="0" smtClean="0"/>
              <a:t>(där ett av de viktigare datakällorna är geotekniska borrningar)</a:t>
            </a:r>
            <a:endParaRPr lang="sv-SE" dirty="0"/>
          </a:p>
        </p:txBody>
      </p:sp>
      <p:pic>
        <p:nvPicPr>
          <p:cNvPr id="5124" name="Picture 6" descr="Orsaker till höjning av grundvattennivån kan exempelvis vara riklig nederbörd, kalhuggna områden, omlagda eller igensatta dike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92376"/>
            <a:ext cx="22669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En del av de mothållande jordmassorna vid släntfoten (motvikten) kan eroderas bort av ett vattendrag eller genom schaktningsarbeten och muddringsarbeten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97" y="2428875"/>
            <a:ext cx="215997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En avsänkning av vattennivån vid släntfot leder till minskad motvikt. Därmed ökar sannolikheten för ett skre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220" y="3365501"/>
            <a:ext cx="208817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8" descr="omr57_4_7_geolo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0" t="26964" r="26875" b="40022"/>
          <a:stretch>
            <a:fillRect/>
          </a:stretch>
        </p:blipFill>
        <p:spPr bwMode="auto">
          <a:xfrm>
            <a:off x="171450" y="2619375"/>
            <a:ext cx="1664677" cy="1468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9"/>
          <p:cNvSpPr txBox="1">
            <a:spLocks noChangeArrowheads="1"/>
          </p:cNvSpPr>
          <p:nvPr/>
        </p:nvSpPr>
        <p:spPr bwMode="auto">
          <a:xfrm>
            <a:off x="108439" y="4805363"/>
            <a:ext cx="19431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Topografi/geometri (på land och i vatten)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Geologi, lagerföljder (lösa jordar som </a:t>
            </a:r>
            <a:r>
              <a:rPr lang="sv-SE" sz="1200" dirty="0" err="1"/>
              <a:t>silt</a:t>
            </a:r>
            <a:r>
              <a:rPr lang="sv-SE" sz="1200" dirty="0"/>
              <a:t> och lera)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Hydrologi </a:t>
            </a:r>
          </a:p>
        </p:txBody>
      </p:sp>
      <p:sp>
        <p:nvSpPr>
          <p:cNvPr id="5129" name="Text Box 20"/>
          <p:cNvSpPr txBox="1">
            <a:spLocks noChangeArrowheads="1"/>
          </p:cNvSpPr>
          <p:nvPr/>
        </p:nvSpPr>
        <p:spPr bwMode="auto">
          <a:xfrm>
            <a:off x="2340220" y="4805363"/>
            <a:ext cx="19431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Mekanik – pådrivande och mothållande krafter</a:t>
            </a:r>
          </a:p>
          <a:p>
            <a:pPr eaLnBrk="1" hangingPunct="1">
              <a:buClrTx/>
              <a:buFontTx/>
              <a:buNone/>
            </a:pPr>
            <a:r>
              <a:rPr lang="sv-SE" sz="1200" dirty="0"/>
              <a:t>(vilka t ex ändras vid bebyggelse resp. ändrade vattennivåer) </a:t>
            </a:r>
          </a:p>
        </p:txBody>
      </p:sp>
      <p:sp>
        <p:nvSpPr>
          <p:cNvPr id="5130" name="Text Box 21"/>
          <p:cNvSpPr txBox="1">
            <a:spLocks noChangeArrowheads="1"/>
          </p:cNvSpPr>
          <p:nvPr/>
        </p:nvSpPr>
        <p:spPr bwMode="auto">
          <a:xfrm>
            <a:off x="4572000" y="4805363"/>
            <a:ext cx="1944566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Erosion – befintliga och ändrade flöden i älven påverkar topografi/ geometri på lång sikt….</a:t>
            </a:r>
          </a:p>
        </p:txBody>
      </p:sp>
      <p:sp>
        <p:nvSpPr>
          <p:cNvPr id="5131" name="Text Box 22"/>
          <p:cNvSpPr txBox="1">
            <a:spLocks noChangeArrowheads="1"/>
          </p:cNvSpPr>
          <p:nvPr/>
        </p:nvSpPr>
        <p:spPr bwMode="auto">
          <a:xfrm>
            <a:off x="6948854" y="4805363"/>
            <a:ext cx="187129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Font typeface="Wingdings" pitchFamily="2" charset="2"/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sv-SE" sz="1200" dirty="0"/>
              <a:t>Nederbörd – kan öka grundvatten/portrycket i jordlagren (</a:t>
            </a:r>
            <a:r>
              <a:rPr lang="sv-SE" sz="1200" dirty="0" err="1"/>
              <a:t>silt</a:t>
            </a:r>
            <a:r>
              <a:rPr lang="sv-SE" sz="1200" dirty="0"/>
              <a:t>/lera)</a:t>
            </a:r>
          </a:p>
        </p:txBody>
      </p:sp>
      <p:sp>
        <p:nvSpPr>
          <p:cNvPr id="5132" name="Line 23"/>
          <p:cNvSpPr>
            <a:spLocks noChangeShapeType="1"/>
          </p:cNvSpPr>
          <p:nvPr/>
        </p:nvSpPr>
        <p:spPr bwMode="auto">
          <a:xfrm>
            <a:off x="901212" y="4086225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3" name="Line 24"/>
          <p:cNvSpPr>
            <a:spLocks noChangeShapeType="1"/>
          </p:cNvSpPr>
          <p:nvPr/>
        </p:nvSpPr>
        <p:spPr bwMode="auto">
          <a:xfrm>
            <a:off x="3132992" y="4446589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4" name="Line 25"/>
          <p:cNvSpPr>
            <a:spLocks noChangeShapeType="1"/>
          </p:cNvSpPr>
          <p:nvPr/>
        </p:nvSpPr>
        <p:spPr bwMode="auto">
          <a:xfrm>
            <a:off x="5435112" y="3581400"/>
            <a:ext cx="0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5" name="Line 26"/>
          <p:cNvSpPr>
            <a:spLocks noChangeShapeType="1"/>
          </p:cNvSpPr>
          <p:nvPr/>
        </p:nvSpPr>
        <p:spPr bwMode="auto">
          <a:xfrm>
            <a:off x="7791450" y="4143376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" name="Rektangel 17"/>
          <p:cNvSpPr>
            <a:spLocks noChangeArrowheads="1"/>
          </p:cNvSpPr>
          <p:nvPr/>
        </p:nvSpPr>
        <p:spPr bwMode="auto">
          <a:xfrm>
            <a:off x="0" y="477838"/>
            <a:ext cx="54569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sz="2400" b="1" dirty="0" smtClean="0"/>
              <a:t>Påverkansfaktorer för skred och ras</a:t>
            </a:r>
            <a:endParaRPr lang="sv-SE" sz="2400" b="1" dirty="0"/>
          </a:p>
        </p:txBody>
      </p:sp>
      <p:grpSp>
        <p:nvGrpSpPr>
          <p:cNvPr id="5137" name="Group 30"/>
          <p:cNvGrpSpPr>
            <a:grpSpLocks/>
          </p:cNvGrpSpPr>
          <p:nvPr/>
        </p:nvGrpSpPr>
        <p:grpSpPr bwMode="auto">
          <a:xfrm>
            <a:off x="6658708" y="565150"/>
            <a:ext cx="2161443" cy="1639888"/>
            <a:chOff x="4151" y="896"/>
            <a:chExt cx="1766" cy="1224"/>
          </a:xfrm>
        </p:grpSpPr>
        <p:pic>
          <p:nvPicPr>
            <p:cNvPr id="5142" name="Picture 28" descr="Bilden visar ett skred och ett ra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r="43306" b="11031"/>
            <a:stretch>
              <a:fillRect/>
            </a:stretch>
          </p:blipFill>
          <p:spPr bwMode="auto">
            <a:xfrm>
              <a:off x="4151" y="896"/>
              <a:ext cx="1760" cy="11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43" name="Picture 29" descr="tuveskre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3539" b="100000"/>
            <a:stretch>
              <a:fillRect/>
            </a:stretch>
          </p:blipFill>
          <p:spPr bwMode="auto">
            <a:xfrm>
              <a:off x="4166" y="2049"/>
              <a:ext cx="1751" cy="7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139" name="Picture 3" descr="Ny bebyggelse eller utläggning av fyllningsmassor ovanför släntkrönet medför att de pådrivande krafterna blir större.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416" y="2286000"/>
            <a:ext cx="2016369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50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7938" y="510498"/>
            <a:ext cx="9056688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Utvecklingsfrågor, visualisering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52412" y="1253448"/>
            <a:ext cx="8551863" cy="502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>
                <a:solidFill>
                  <a:schemeClr val="tx2"/>
                </a:solidFill>
                <a:latin typeface="+mn-lt"/>
              </a:rPr>
              <a:t>Borrhål från Geoteknisk sektorportal är </a:t>
            </a:r>
            <a:r>
              <a:rPr lang="sv-SE" u="sng" dirty="0" smtClean="0">
                <a:solidFill>
                  <a:schemeClr val="tx2"/>
                </a:solidFill>
                <a:latin typeface="+mn-lt"/>
              </a:rPr>
              <a:t>en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 av många input till FoU-projektet TRUST</a:t>
            </a:r>
            <a:r>
              <a:rPr lang="sv-SE" baseline="30000" dirty="0" smtClean="0">
                <a:solidFill>
                  <a:schemeClr val="tx2"/>
                </a:solidFill>
                <a:latin typeface="+mn-lt"/>
              </a:rPr>
              <a:t>*)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 (</a:t>
            </a:r>
            <a:r>
              <a:rPr lang="sv-SE" dirty="0" err="1" smtClean="0">
                <a:solidFill>
                  <a:schemeClr val="tx2"/>
                </a:solidFill>
                <a:latin typeface="+mn-lt"/>
              </a:rPr>
              <a:t>Tyréns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, KTH, LTH m </a:t>
            </a:r>
            <a:r>
              <a:rPr lang="sv-SE" dirty="0" err="1" smtClean="0">
                <a:solidFill>
                  <a:schemeClr val="tx2"/>
                </a:solidFill>
                <a:latin typeface="+mn-lt"/>
              </a:rPr>
              <a:t>fl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). I TRUST är fokus på </a:t>
            </a:r>
            <a:r>
              <a:rPr lang="sv-SE" dirty="0" err="1" smtClean="0">
                <a:solidFill>
                  <a:schemeClr val="tx2"/>
                </a:solidFill>
                <a:latin typeface="+mn-lt"/>
              </a:rPr>
              <a:t>bl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 a modellering, visualisering och osäkerhetsmått. 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>
                <a:solidFill>
                  <a:schemeClr val="tx2"/>
                </a:solidFill>
                <a:latin typeface="+mn-lt"/>
              </a:rPr>
              <a:t>Geoteknisk sektorportal kan ge input till </a:t>
            </a:r>
            <a:r>
              <a:rPr lang="sv-SE" dirty="0" err="1" smtClean="0">
                <a:solidFill>
                  <a:schemeClr val="tx2"/>
                </a:solidFill>
                <a:latin typeface="+mn-lt"/>
              </a:rPr>
              <a:t>SGU’s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 uppbyggnad av jordlagerföljder.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r>
              <a:rPr lang="sv-SE" dirty="0" smtClean="0">
                <a:solidFill>
                  <a:schemeClr val="tx2"/>
                </a:solidFill>
                <a:latin typeface="+mn-lt"/>
              </a:rPr>
              <a:t>Kommande utvecklingskomponenter i Geoteknisk sektorportal skulle alltså kunna vara: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 smtClean="0">
              <a:solidFill>
                <a:schemeClr val="tx2"/>
              </a:solidFill>
              <a:latin typeface="+mn-lt"/>
            </a:endParaRPr>
          </a:p>
          <a:p>
            <a:pPr marL="1085850" lvl="1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dirty="0" smtClean="0">
                <a:solidFill>
                  <a:schemeClr val="tx2"/>
                </a:solidFill>
                <a:latin typeface="+mn-lt"/>
              </a:rPr>
              <a:t>exponering av fler parameterar ur </a:t>
            </a:r>
            <a:r>
              <a:rPr lang="sv-SE" dirty="0" err="1" smtClean="0">
                <a:solidFill>
                  <a:schemeClr val="tx2"/>
                </a:solidFill>
                <a:latin typeface="+mn-lt"/>
              </a:rPr>
              <a:t>Geosuite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 Datamodell, t ex (kategorisering) av lagerföljder (från provtagning)</a:t>
            </a:r>
          </a:p>
          <a:p>
            <a:pPr marL="1085850" lvl="1" indent="-342900" eaLnBrk="1" hangingPunct="1">
              <a:buClr>
                <a:srgbClr val="FF0000"/>
              </a:buClr>
              <a:buFont typeface="Wingdings" pitchFamily="2" charset="2"/>
              <a:buChar char="Ø"/>
            </a:pPr>
            <a:r>
              <a:rPr lang="sv-SE" dirty="0" smtClean="0">
                <a:solidFill>
                  <a:schemeClr val="tx2"/>
                </a:solidFill>
                <a:latin typeface="+mn-lt"/>
              </a:rPr>
              <a:t>Vid återexport till </a:t>
            </a:r>
            <a:r>
              <a:rPr lang="sv-SE" dirty="0" err="1" smtClean="0">
                <a:solidFill>
                  <a:schemeClr val="tx2"/>
                </a:solidFill>
                <a:latin typeface="+mn-lt"/>
              </a:rPr>
              <a:t>Geosuite</a:t>
            </a:r>
            <a:r>
              <a:rPr lang="sv-SE" dirty="0" smtClean="0">
                <a:solidFill>
                  <a:schemeClr val="tx2"/>
                </a:solidFill>
                <a:latin typeface="+mn-lt"/>
              </a:rPr>
              <a:t>, möjlighet att filtrera ut vissa metoder som t ex CPT </a:t>
            </a: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buClr>
                <a:srgbClr val="FF0000"/>
              </a:buClr>
              <a:buFont typeface="Arial" pitchFamily="34" charset="0"/>
              <a:buChar char="•"/>
            </a:pPr>
            <a:endParaRPr lang="sv-SE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0" y="6325374"/>
            <a:ext cx="9056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*) </a:t>
            </a:r>
            <a:r>
              <a:rPr lang="en-US" sz="1000" dirty="0" err="1" smtClean="0"/>
              <a:t>TRansparent</a:t>
            </a:r>
            <a:r>
              <a:rPr lang="en-US" sz="1000" dirty="0" smtClean="0"/>
              <a:t> </a:t>
            </a:r>
            <a:r>
              <a:rPr lang="en-US" sz="1000" dirty="0"/>
              <a:t>Underground </a:t>
            </a:r>
            <a:r>
              <a:rPr lang="en-US" sz="1000" dirty="0" err="1" smtClean="0"/>
              <a:t>STructures</a:t>
            </a:r>
            <a:r>
              <a:rPr lang="en-US" sz="1000" dirty="0" smtClean="0"/>
              <a:t>, </a:t>
            </a:r>
            <a:r>
              <a:rPr lang="en-US" sz="1000" dirty="0" err="1" smtClean="0"/>
              <a:t>bl</a:t>
            </a:r>
            <a:r>
              <a:rPr lang="en-US" sz="1000" dirty="0" smtClean="0"/>
              <a:t> a </a:t>
            </a:r>
            <a:r>
              <a:rPr lang="en-US" sz="1000" dirty="0" err="1" smtClean="0"/>
              <a:t>Formas-finansierat</a:t>
            </a:r>
            <a:r>
              <a:rPr lang="en-US" sz="1000" dirty="0" smtClean="0"/>
              <a:t>. </a:t>
            </a:r>
          </a:p>
          <a:p>
            <a:r>
              <a:rPr lang="en-US" sz="1000" dirty="0" err="1" smtClean="0"/>
              <a:t>Innehåller</a:t>
            </a:r>
            <a:r>
              <a:rPr lang="en-US" sz="1000" dirty="0" smtClean="0"/>
              <a:t> </a:t>
            </a:r>
            <a:r>
              <a:rPr lang="sv-SE" sz="1000" dirty="0" smtClean="0"/>
              <a:t>delprojektet ”Utveckling </a:t>
            </a:r>
            <a:r>
              <a:rPr lang="sv-SE" sz="1000" dirty="0"/>
              <a:t>av metoder för rationell och snabb utvärdering av geotekniska undersökningar”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1773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80962" y="6063573"/>
            <a:ext cx="8551863" cy="65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Exempel från Olof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Friberg,Tyréns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 (Södertunneln Helsingborg) i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ArcGIS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/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ArcScene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. Innehåller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bl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 a JB-sondering (ljusblå) men också icke-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Geosuite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-data från borrkärnor. Visualisering har föregåtts av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processering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 i FME.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ArcGIS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 är en av många möjliga visualiseringsverktyg –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AutoCAD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 Civil 3D,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Novapoint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1200" dirty="0" err="1" smtClean="0">
                <a:solidFill>
                  <a:schemeClr val="tx2"/>
                </a:solidFill>
                <a:latin typeface="+mn-lt"/>
              </a:rPr>
              <a:t>etc</a:t>
            </a:r>
            <a:r>
              <a:rPr lang="sv-SE" sz="1200" dirty="0" smtClean="0">
                <a:solidFill>
                  <a:schemeClr val="tx2"/>
                </a:solidFill>
                <a:latin typeface="+mn-lt"/>
              </a:rPr>
              <a:t> etc.   </a:t>
            </a:r>
            <a:endParaRPr lang="sv-SE" sz="12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" y="588968"/>
            <a:ext cx="7196138" cy="548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30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0" y="539073"/>
            <a:ext cx="8551863" cy="132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FF0000"/>
              </a:buClr>
            </a:pPr>
            <a:r>
              <a:rPr lang="sv-SE" b="1" dirty="0" smtClean="0">
                <a:solidFill>
                  <a:schemeClr val="tx2"/>
                </a:solidFill>
                <a:latin typeface="+mn-lt"/>
              </a:rPr>
              <a:t>Exempel från SGU – arbete med GSI3D (visualiseringsprogram från BGS British </a:t>
            </a:r>
            <a:r>
              <a:rPr lang="sv-SE" b="1" dirty="0" err="1" smtClean="0">
                <a:solidFill>
                  <a:schemeClr val="tx2"/>
                </a:solidFill>
                <a:latin typeface="+mn-lt"/>
              </a:rPr>
              <a:t>Geological</a:t>
            </a:r>
            <a:r>
              <a:rPr lang="sv-SE" b="1" dirty="0" smtClean="0">
                <a:solidFill>
                  <a:schemeClr val="tx2"/>
                </a:solidFill>
                <a:latin typeface="+mn-lt"/>
              </a:rPr>
              <a:t> Survey). </a:t>
            </a:r>
          </a:p>
          <a:p>
            <a:pPr eaLnBrk="1" hangingPunct="1">
              <a:buClr>
                <a:srgbClr val="FF0000"/>
              </a:buClr>
            </a:pPr>
            <a:endParaRPr lang="sv-SE" dirty="0">
              <a:solidFill>
                <a:schemeClr val="tx2"/>
              </a:solidFill>
              <a:latin typeface="+mn-lt"/>
            </a:endParaRPr>
          </a:p>
          <a:p>
            <a:pPr eaLnBrk="1" hangingPunct="1">
              <a:buClr>
                <a:srgbClr val="FF0000"/>
              </a:buClr>
            </a:pPr>
            <a:r>
              <a:rPr lang="sv-SE" dirty="0" smtClean="0">
                <a:solidFill>
                  <a:schemeClr val="tx2"/>
                </a:solidFill>
                <a:latin typeface="+mn-lt"/>
              </a:rPr>
              <a:t>Input i detta exempel: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5" t="6799" r="9579" b="7080"/>
          <a:stretch/>
        </p:blipFill>
        <p:spPr bwMode="auto">
          <a:xfrm>
            <a:off x="66674" y="2137467"/>
            <a:ext cx="2124075" cy="2860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217" y="2137468"/>
            <a:ext cx="2722577" cy="2882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2" r="20449"/>
          <a:stretch/>
        </p:blipFill>
        <p:spPr bwMode="auto">
          <a:xfrm>
            <a:off x="4133850" y="2261679"/>
            <a:ext cx="885825" cy="1548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8" t="4181" r="7277" b="6332"/>
          <a:stretch/>
        </p:blipFill>
        <p:spPr bwMode="auto">
          <a:xfrm>
            <a:off x="5372100" y="2137467"/>
            <a:ext cx="2083446" cy="28822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894" y="2175568"/>
            <a:ext cx="1300768" cy="28542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>
          <a:xfrm>
            <a:off x="66673" y="5029825"/>
            <a:ext cx="21240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err="1" smtClean="0">
                <a:solidFill>
                  <a:schemeClr val="tx2"/>
                </a:solidFill>
              </a:rPr>
              <a:t>Geosuite</a:t>
            </a:r>
            <a:r>
              <a:rPr lang="sv-SE" sz="1400" dirty="0" smtClean="0">
                <a:solidFill>
                  <a:schemeClr val="tx2"/>
                </a:solidFill>
              </a:rPr>
              <a:t> borrhål (här från Gbg stad)</a:t>
            </a:r>
            <a:endParaRPr lang="en-US" sz="1400" dirty="0"/>
          </a:p>
        </p:txBody>
      </p:sp>
      <p:sp>
        <p:nvSpPr>
          <p:cNvPr id="10" name="Rektangel 9"/>
          <p:cNvSpPr/>
          <p:nvPr/>
        </p:nvSpPr>
        <p:spPr>
          <a:xfrm>
            <a:off x="2429024" y="5041366"/>
            <a:ext cx="26949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SGU Jordartsdjup, grovupplöst, baserat på </a:t>
            </a:r>
            <a:r>
              <a:rPr lang="sv-SE" sz="1400" dirty="0" err="1" smtClean="0">
                <a:solidFill>
                  <a:schemeClr val="tx2"/>
                </a:solidFill>
              </a:rPr>
              <a:t>bl</a:t>
            </a:r>
            <a:r>
              <a:rPr lang="sv-SE" sz="1400" dirty="0" smtClean="0">
                <a:solidFill>
                  <a:schemeClr val="tx2"/>
                </a:solidFill>
              </a:rPr>
              <a:t> a </a:t>
            </a:r>
            <a:r>
              <a:rPr lang="sv-SE" sz="1400" dirty="0" err="1" smtClean="0">
                <a:solidFill>
                  <a:schemeClr val="tx2"/>
                </a:solidFill>
              </a:rPr>
              <a:t>sesmik</a:t>
            </a:r>
            <a:r>
              <a:rPr lang="sv-SE" sz="1400" dirty="0" smtClean="0">
                <a:solidFill>
                  <a:schemeClr val="tx2"/>
                </a:solidFill>
              </a:rPr>
              <a:t>. Nationell täckning.</a:t>
            </a:r>
            <a:endParaRPr lang="en-US" sz="1400" dirty="0"/>
          </a:p>
        </p:txBody>
      </p:sp>
      <p:sp>
        <p:nvSpPr>
          <p:cNvPr id="11" name="Rektangel 10"/>
          <p:cNvSpPr/>
          <p:nvPr/>
        </p:nvSpPr>
        <p:spPr>
          <a:xfrm>
            <a:off x="5372100" y="5060840"/>
            <a:ext cx="205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LM Nationell höjd-modell 2m pixel. ”Nationell” täckning</a:t>
            </a:r>
            <a:endParaRPr lang="en-US" sz="1400" dirty="0"/>
          </a:p>
        </p:txBody>
      </p:sp>
      <p:sp>
        <p:nvSpPr>
          <p:cNvPr id="12" name="Rektangel 11"/>
          <p:cNvSpPr/>
          <p:nvPr/>
        </p:nvSpPr>
        <p:spPr>
          <a:xfrm>
            <a:off x="7620000" y="5041366"/>
            <a:ext cx="14478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400" dirty="0" smtClean="0">
                <a:solidFill>
                  <a:schemeClr val="tx2"/>
                </a:solidFill>
              </a:rPr>
              <a:t>SGU Jordlagerföljder, ca 30000 punkter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08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10834" b="34583"/>
          <a:stretch/>
        </p:blipFill>
        <p:spPr bwMode="auto">
          <a:xfrm>
            <a:off x="4510088" y="3914775"/>
            <a:ext cx="435137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572299"/>
            <a:ext cx="4351378" cy="3220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p 4"/>
          <p:cNvGrpSpPr/>
          <p:nvPr/>
        </p:nvGrpSpPr>
        <p:grpSpPr>
          <a:xfrm>
            <a:off x="76200" y="3170224"/>
            <a:ext cx="4191000" cy="3240101"/>
            <a:chOff x="76200" y="552450"/>
            <a:chExt cx="4191000" cy="3240101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552450"/>
              <a:ext cx="4191000" cy="3240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ruta 2"/>
            <p:cNvSpPr txBox="1"/>
            <p:nvPr/>
          </p:nvSpPr>
          <p:spPr>
            <a:xfrm>
              <a:off x="2954020" y="3504390"/>
              <a:ext cx="13131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200" dirty="0" smtClean="0">
                  <a:solidFill>
                    <a:schemeClr val="bg1"/>
                  </a:solidFill>
                </a:rPr>
                <a:t>”</a:t>
              </a:r>
              <a:r>
                <a:rPr lang="sv-SE" sz="1200" dirty="0" err="1" smtClean="0">
                  <a:solidFill>
                    <a:schemeClr val="bg1"/>
                  </a:solidFill>
                </a:rPr>
                <a:t>Fence</a:t>
              </a:r>
              <a:r>
                <a:rPr lang="sv-SE" sz="1200" dirty="0" smtClean="0">
                  <a:solidFill>
                    <a:schemeClr val="bg1"/>
                  </a:solidFill>
                </a:rPr>
                <a:t> diagram”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ruta 15"/>
          <p:cNvSpPr txBox="1"/>
          <p:nvPr/>
        </p:nvSpPr>
        <p:spPr>
          <a:xfrm>
            <a:off x="7586758" y="3499646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>
                <a:solidFill>
                  <a:schemeClr val="bg1"/>
                </a:solidFill>
              </a:rPr>
              <a:t>Geological</a:t>
            </a:r>
            <a:r>
              <a:rPr lang="sv-SE" sz="1200" dirty="0" smtClean="0">
                <a:solidFill>
                  <a:schemeClr val="bg1"/>
                </a:solidFill>
              </a:rPr>
              <a:t> </a:t>
            </a:r>
            <a:r>
              <a:rPr lang="sv-SE" sz="1200" dirty="0" err="1" smtClean="0">
                <a:solidFill>
                  <a:schemeClr val="bg1"/>
                </a:solidFill>
              </a:rPr>
              <a:t>units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7605808" y="6108633"/>
            <a:ext cx="1274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 smtClean="0">
                <a:solidFill>
                  <a:schemeClr val="bg1"/>
                </a:solidFill>
              </a:rPr>
              <a:t>Geological</a:t>
            </a:r>
            <a:r>
              <a:rPr lang="sv-SE" sz="1200" dirty="0" smtClean="0">
                <a:solidFill>
                  <a:schemeClr val="bg1"/>
                </a:solidFill>
              </a:rPr>
              <a:t> </a:t>
            </a:r>
            <a:r>
              <a:rPr lang="sv-SE" sz="1200" dirty="0" err="1" smtClean="0">
                <a:solidFill>
                  <a:schemeClr val="bg1"/>
                </a:solidFill>
              </a:rPr>
              <a:t>units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4" name="Grupp 3"/>
          <p:cNvGrpSpPr/>
          <p:nvPr/>
        </p:nvGrpSpPr>
        <p:grpSpPr>
          <a:xfrm>
            <a:off x="32828" y="1157597"/>
            <a:ext cx="4277743" cy="1690672"/>
            <a:chOff x="76200" y="4043378"/>
            <a:chExt cx="4277743" cy="1690672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4043378"/>
              <a:ext cx="4277743" cy="1690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ruta 18"/>
            <p:cNvSpPr txBox="1"/>
            <p:nvPr/>
          </p:nvSpPr>
          <p:spPr>
            <a:xfrm>
              <a:off x="2357025" y="5376844"/>
              <a:ext cx="1940403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sv-SE" sz="1200" dirty="0" smtClean="0"/>
                <a:t>Av </a:t>
              </a:r>
              <a:r>
                <a:rPr lang="sv-SE" sz="1200" dirty="0"/>
                <a:t>S</a:t>
              </a:r>
              <a:r>
                <a:rPr lang="sv-SE" sz="1200" dirty="0" smtClean="0"/>
                <a:t>GU tolkade sektioner</a:t>
              </a:r>
              <a:endParaRPr lang="en-US" sz="1200" dirty="0"/>
            </a:p>
          </p:txBody>
        </p:sp>
      </p:grpSp>
      <p:sp>
        <p:nvSpPr>
          <p:cNvPr id="6" name="Rektangel 5"/>
          <p:cNvSpPr/>
          <p:nvPr/>
        </p:nvSpPr>
        <p:spPr>
          <a:xfrm>
            <a:off x="76200" y="572299"/>
            <a:ext cx="32303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SGU – arbete med GSI3D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27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5432048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sektorportal</a:t>
            </a:r>
            <a:r>
              <a:rPr lang="sv-SE" sz="2400" b="1" baseline="3000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– bakgrund</a:t>
            </a:r>
            <a:endParaRPr lang="sv-SE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0" y="1287631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err="1" smtClean="0"/>
              <a:t>Det</a:t>
            </a:r>
            <a:r>
              <a:rPr lang="en-US" sz="2400" dirty="0" smtClean="0"/>
              <a:t> </a:t>
            </a:r>
            <a:r>
              <a:rPr lang="en-US" sz="2400" dirty="0" err="1"/>
              <a:t>borras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/>
              <a:t>ungefär</a:t>
            </a:r>
            <a:r>
              <a:rPr lang="en-US" sz="2400" dirty="0"/>
              <a:t> 500 </a:t>
            </a:r>
            <a:r>
              <a:rPr lang="en-US" sz="2400" dirty="0" err="1"/>
              <a:t>Mkr</a:t>
            </a:r>
            <a:r>
              <a:rPr lang="en-US" sz="2400" dirty="0"/>
              <a:t> per </a:t>
            </a:r>
            <a:r>
              <a:rPr lang="en-US" sz="2400" dirty="0" err="1"/>
              <a:t>år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Sverige</a:t>
            </a:r>
            <a:r>
              <a:rPr lang="en-US" sz="2400" dirty="0"/>
              <a:t>, </a:t>
            </a:r>
            <a:r>
              <a:rPr lang="en-US" sz="2400" dirty="0" err="1"/>
              <a:t>varav</a:t>
            </a:r>
            <a:r>
              <a:rPr lang="en-US" sz="2400" dirty="0"/>
              <a:t> TRV </a:t>
            </a:r>
            <a:r>
              <a:rPr lang="en-US" sz="2400" dirty="0" err="1"/>
              <a:t>står</a:t>
            </a:r>
            <a:r>
              <a:rPr lang="en-US" sz="2400" dirty="0"/>
              <a:t> </a:t>
            </a:r>
            <a:r>
              <a:rPr lang="en-US" sz="2400" dirty="0" err="1"/>
              <a:t>för</a:t>
            </a:r>
            <a:r>
              <a:rPr lang="en-US" sz="2400" dirty="0"/>
              <a:t> </a:t>
            </a:r>
            <a:r>
              <a:rPr lang="en-US" sz="2400" dirty="0" err="1" smtClean="0"/>
              <a:t>hälften</a:t>
            </a:r>
            <a:r>
              <a:rPr lang="en-US" sz="2400" dirty="0" smtClean="0"/>
              <a:t>. </a:t>
            </a:r>
            <a:r>
              <a:rPr lang="en-US" sz="2400" dirty="0" err="1"/>
              <a:t>Utförda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redovisas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 smtClean="0"/>
              <a:t>branschstandard</a:t>
            </a:r>
            <a:r>
              <a:rPr lang="en-US" sz="2400" dirty="0" smtClean="0"/>
              <a:t>- </a:t>
            </a:r>
            <a:r>
              <a:rPr lang="en-US" sz="2400" dirty="0" err="1" smtClean="0"/>
              <a:t>systemet</a:t>
            </a:r>
            <a:r>
              <a:rPr lang="en-US" sz="2400" dirty="0" smtClean="0"/>
              <a:t> </a:t>
            </a:r>
            <a:r>
              <a:rPr lang="en-US" sz="2400" dirty="0" err="1"/>
              <a:t>Geosuite</a:t>
            </a:r>
            <a:r>
              <a:rPr lang="en-US" sz="2400" dirty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/>
              <a:t>S</a:t>
            </a:r>
            <a:r>
              <a:rPr lang="en-US" sz="2400" dirty="0" err="1" smtClean="0"/>
              <a:t>amla</a:t>
            </a:r>
            <a:r>
              <a:rPr lang="en-US" sz="2400" dirty="0"/>
              <a:t>, </a:t>
            </a:r>
            <a:r>
              <a:rPr lang="en-US" sz="2400" dirty="0" err="1"/>
              <a:t>digitalt</a:t>
            </a:r>
            <a:r>
              <a:rPr lang="en-US" sz="2400" dirty="0"/>
              <a:t> </a:t>
            </a:r>
            <a:r>
              <a:rPr lang="en-US" sz="2400" dirty="0" err="1"/>
              <a:t>arkivera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WMS-</a:t>
            </a:r>
            <a:r>
              <a:rPr lang="en-US" sz="2400" dirty="0" err="1"/>
              <a:t>exponera</a:t>
            </a:r>
            <a:r>
              <a:rPr lang="en-US" sz="2400" dirty="0"/>
              <a:t>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stort</a:t>
            </a:r>
            <a:r>
              <a:rPr lang="en-US" sz="2400" dirty="0"/>
              <a:t> </a:t>
            </a:r>
            <a:r>
              <a:rPr lang="en-US" sz="2400" dirty="0" err="1"/>
              <a:t>antal</a:t>
            </a:r>
            <a:r>
              <a:rPr lang="en-US" sz="2400" dirty="0"/>
              <a:t> </a:t>
            </a:r>
            <a:r>
              <a:rPr lang="en-US" sz="2400" dirty="0" err="1"/>
              <a:t>borrningar</a:t>
            </a:r>
            <a:r>
              <a:rPr lang="en-US" sz="2400" dirty="0"/>
              <a:t>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geotekniska</a:t>
            </a:r>
            <a:r>
              <a:rPr lang="en-US" sz="2400" dirty="0"/>
              <a:t> </a:t>
            </a:r>
            <a:r>
              <a:rPr lang="en-US" sz="2400" dirty="0" err="1"/>
              <a:t>undersökningsområden</a:t>
            </a:r>
            <a:r>
              <a:rPr lang="en-US" sz="2400" dirty="0"/>
              <a:t> </a:t>
            </a:r>
            <a:r>
              <a:rPr lang="en-US" sz="2400" dirty="0" err="1"/>
              <a:t>nationellt</a:t>
            </a:r>
            <a:r>
              <a:rPr lang="en-US" sz="2400" dirty="0"/>
              <a:t>. </a:t>
            </a:r>
            <a:r>
              <a:rPr lang="en-US" sz="2400" dirty="0" err="1"/>
              <a:t>Exponering</a:t>
            </a:r>
            <a:r>
              <a:rPr lang="en-US" sz="2400" dirty="0"/>
              <a:t> </a:t>
            </a:r>
            <a:r>
              <a:rPr lang="en-US" sz="2400" dirty="0" err="1"/>
              <a:t>sker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bl</a:t>
            </a:r>
            <a:r>
              <a:rPr lang="en-US" sz="2400" dirty="0"/>
              <a:t> a geodata.se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i</a:t>
            </a:r>
            <a:r>
              <a:rPr lang="en-US" sz="2400" dirty="0"/>
              <a:t> </a:t>
            </a:r>
            <a:r>
              <a:rPr lang="en-US" sz="2400" dirty="0" err="1"/>
              <a:t>andra</a:t>
            </a:r>
            <a:r>
              <a:rPr lang="en-US" sz="2400" dirty="0"/>
              <a:t> </a:t>
            </a:r>
            <a:r>
              <a:rPr lang="en-US" sz="2400" dirty="0" err="1" smtClean="0"/>
              <a:t>webb-applikationer</a:t>
            </a:r>
            <a:r>
              <a:rPr lang="en-US" sz="2400" dirty="0"/>
              <a:t>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I </a:t>
            </a:r>
            <a:r>
              <a:rPr lang="en-US" sz="2400" dirty="0" err="1"/>
              <a:t>ett</a:t>
            </a:r>
            <a:r>
              <a:rPr lang="en-US" sz="2400" dirty="0"/>
              <a:t> </a:t>
            </a:r>
            <a:r>
              <a:rPr lang="en-US" sz="2400" dirty="0" err="1"/>
              <a:t>utbyggt</a:t>
            </a:r>
            <a:r>
              <a:rPr lang="en-US" sz="2400" dirty="0"/>
              <a:t> </a:t>
            </a:r>
            <a:r>
              <a:rPr lang="en-US" sz="2400" dirty="0" err="1" smtClean="0"/>
              <a:t>skede</a:t>
            </a:r>
            <a:r>
              <a:rPr lang="en-US" sz="2400" dirty="0" smtClean="0"/>
              <a:t> </a:t>
            </a:r>
            <a:r>
              <a:rPr lang="en-US" sz="2400" dirty="0" err="1" smtClean="0"/>
              <a:t>är</a:t>
            </a:r>
            <a:r>
              <a:rPr lang="en-US" sz="2400" dirty="0" smtClean="0"/>
              <a:t> </a:t>
            </a:r>
            <a:r>
              <a:rPr lang="en-US" sz="2400" dirty="0" err="1" smtClean="0"/>
              <a:t>nyttoeffekterna</a:t>
            </a:r>
            <a:r>
              <a:rPr lang="en-US" sz="2400" dirty="0" smtClean="0"/>
              <a:t> </a:t>
            </a:r>
            <a:r>
              <a:rPr lang="en-US" sz="2400" dirty="0" err="1" smtClean="0"/>
              <a:t>bl</a:t>
            </a:r>
            <a:r>
              <a:rPr lang="en-US" sz="2400" dirty="0" smtClean="0"/>
              <a:t> a </a:t>
            </a:r>
            <a:r>
              <a:rPr lang="en-US" sz="2400" dirty="0" err="1" smtClean="0"/>
              <a:t>lägre</a:t>
            </a:r>
            <a:r>
              <a:rPr lang="en-US" sz="2400" dirty="0" smtClean="0"/>
              <a:t> </a:t>
            </a:r>
            <a:r>
              <a:rPr lang="en-US" sz="2400" dirty="0" err="1"/>
              <a:t>undersöknings</a:t>
            </a:r>
            <a:r>
              <a:rPr lang="en-US" sz="2400" dirty="0"/>
              <a:t>- </a:t>
            </a:r>
            <a:r>
              <a:rPr lang="en-US" sz="2400" dirty="0" err="1"/>
              <a:t>och</a:t>
            </a:r>
            <a:r>
              <a:rPr lang="en-US" sz="2400" dirty="0"/>
              <a:t> </a:t>
            </a:r>
            <a:r>
              <a:rPr lang="en-US" sz="2400" dirty="0" err="1"/>
              <a:t>markbyggnadskostnader</a:t>
            </a:r>
            <a:r>
              <a:rPr lang="en-US" sz="2400" dirty="0" smtClean="0"/>
              <a:t>. </a:t>
            </a:r>
            <a:r>
              <a:rPr lang="en-US" sz="2400" dirty="0" err="1" smtClean="0"/>
              <a:t>Räddningstjänstrelaterade</a:t>
            </a:r>
            <a:r>
              <a:rPr lang="en-US" sz="2400" dirty="0" smtClean="0"/>
              <a:t> </a:t>
            </a:r>
            <a:r>
              <a:rPr lang="en-US" sz="2400" dirty="0" err="1" smtClean="0"/>
              <a:t>tillämpningar</a:t>
            </a:r>
            <a:r>
              <a:rPr lang="en-US" sz="2400" dirty="0"/>
              <a:t>.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488950"/>
            <a:ext cx="6212711" cy="466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>
                <a:solidFill>
                  <a:schemeClr val="tx2"/>
                </a:solidFill>
                <a:latin typeface="+mn-lt"/>
              </a:rPr>
              <a:t>Geoteknisk </a:t>
            </a:r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sektorportal</a:t>
            </a:r>
            <a:r>
              <a:rPr lang="sv-SE" sz="2400" b="1" baseline="30000" dirty="0">
                <a:solidFill>
                  <a:schemeClr val="tx2"/>
                </a:solidFill>
                <a:latin typeface="+mn-lt"/>
              </a:rPr>
              <a:t>*</a:t>
            </a:r>
            <a:r>
              <a:rPr lang="sv-SE" sz="2400" b="1" baseline="30000" dirty="0" smtClean="0">
                <a:solidFill>
                  <a:schemeClr val="tx2"/>
                </a:solidFill>
                <a:latin typeface="+mn-lt"/>
              </a:rPr>
              <a:t>)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- komponenter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58327" y="1073289"/>
            <a:ext cx="7648575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/>
              <a:t>Registering </a:t>
            </a:r>
            <a:r>
              <a:rPr lang="sv-SE" dirty="0"/>
              <a:t>av (i huvudsak analoga) geotekniska </a:t>
            </a:r>
            <a:r>
              <a:rPr lang="sv-SE" dirty="0" smtClean="0"/>
              <a:t>undersökningsområden </a:t>
            </a:r>
            <a:r>
              <a:rPr lang="sv-SE" dirty="0"/>
              <a:t>(”metadata”) – finns, ca </a:t>
            </a:r>
            <a:r>
              <a:rPr lang="sv-SE" dirty="0" smtClean="0"/>
              <a:t>6000 objekt idag</a:t>
            </a:r>
            <a:endParaRPr lang="sv-SE" dirty="0"/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/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SGI </a:t>
            </a:r>
            <a:r>
              <a:rPr lang="sv-SE" dirty="0">
                <a:solidFill>
                  <a:srgbClr val="FF0000"/>
                </a:solidFill>
                <a:sym typeface="Wingdings" pitchFamily="2" charset="2"/>
              </a:rPr>
              <a:t>BGA ”Branschens Geotekniska Arkiv”: </a:t>
            </a:r>
            <a:r>
              <a:rPr lang="sv-SE" dirty="0"/>
              <a:t>från </a:t>
            </a:r>
            <a:r>
              <a:rPr lang="sv-SE" dirty="0" err="1" smtClean="0"/>
              <a:t>GeoSuite</a:t>
            </a:r>
            <a:r>
              <a:rPr lang="sv-SE" dirty="0" err="1" smtClean="0">
                <a:sym typeface="Wingdings" pitchFamily="2" charset="2"/>
              </a:rPr>
              <a:t></a:t>
            </a:r>
            <a:r>
              <a:rPr lang="sv-SE" dirty="0" err="1">
                <a:sym typeface="Wingdings" pitchFamily="2" charset="2"/>
              </a:rPr>
              <a:t>GeoSuiteDatamodell</a:t>
            </a:r>
            <a:r>
              <a:rPr lang="sv-SE" dirty="0">
                <a:sym typeface="Wingdings" pitchFamily="2" charset="2"/>
              </a:rPr>
              <a:t> i </a:t>
            </a:r>
            <a:r>
              <a:rPr lang="sv-SE" dirty="0" err="1" smtClean="0">
                <a:sym typeface="Wingdings" pitchFamily="2" charset="2"/>
              </a:rPr>
              <a:t>SQLServer</a:t>
            </a:r>
            <a:r>
              <a:rPr lang="sv-SE" dirty="0" err="1">
                <a:sym typeface="Wingdings" pitchFamily="2" charset="2"/>
              </a:rPr>
              <a:t>WMS-tjänst</a:t>
            </a:r>
            <a:r>
              <a:rPr lang="sv-SE" dirty="0">
                <a:sym typeface="Wingdings" pitchFamily="2" charset="2"/>
              </a:rPr>
              <a:t> (på geodata.se och andra websidor</a:t>
            </a:r>
            <a:r>
              <a:rPr lang="sv-SE" dirty="0" smtClean="0">
                <a:sym typeface="Wingdings" pitchFamily="2" charset="2"/>
              </a:rPr>
              <a:t>). [Dito </a:t>
            </a:r>
            <a:r>
              <a:rPr lang="sv-SE" dirty="0" smtClean="0">
                <a:solidFill>
                  <a:srgbClr val="FF0000"/>
                </a:solidFill>
                <a:sym typeface="Wingdings" pitchFamily="2" charset="2"/>
              </a:rPr>
              <a:t>Trafikverket och Sthlm </a:t>
            </a:r>
            <a:r>
              <a:rPr lang="sv-SE" dirty="0">
                <a:solidFill>
                  <a:srgbClr val="FF0000"/>
                </a:solidFill>
                <a:sym typeface="Wingdings" pitchFamily="2" charset="2"/>
              </a:rPr>
              <a:t>stad</a:t>
            </a:r>
            <a:r>
              <a:rPr lang="sv-SE" dirty="0" smtClean="0">
                <a:sym typeface="Wingdings" pitchFamily="2" charset="2"/>
              </a:rPr>
              <a:t>].</a:t>
            </a: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Återexport </a:t>
            </a:r>
            <a:r>
              <a:rPr lang="sv-SE" dirty="0">
                <a:sym typeface="Wingdings" pitchFamily="2" charset="2"/>
              </a:rPr>
              <a:t>från webbsida  </a:t>
            </a:r>
            <a:r>
              <a:rPr lang="sv-SE" dirty="0" err="1">
                <a:sym typeface="Wingdings" pitchFamily="2" charset="2"/>
              </a:rPr>
              <a:t>GeoSuite</a:t>
            </a:r>
            <a:r>
              <a:rPr lang="sv-SE" dirty="0">
                <a:sym typeface="Wingdings" pitchFamily="2" charset="2"/>
              </a:rPr>
              <a:t>  </a:t>
            </a:r>
            <a:r>
              <a:rPr lang="sv-SE" dirty="0" smtClean="0">
                <a:sym typeface="Wingdings" pitchFamily="2" charset="2"/>
              </a:rPr>
              <a:t>(nov 2013 </a:t>
            </a:r>
            <a:r>
              <a:rPr lang="sv-SE" dirty="0">
                <a:sym typeface="Wingdings" pitchFamily="2" charset="2"/>
              </a:rPr>
              <a:t>för BGA)</a:t>
            </a: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Bidrag </a:t>
            </a:r>
            <a:r>
              <a:rPr lang="sv-SE" dirty="0">
                <a:sym typeface="Wingdings" pitchFamily="2" charset="2"/>
              </a:rPr>
              <a:t>(</a:t>
            </a:r>
            <a:r>
              <a:rPr lang="sv-SE" dirty="0" err="1">
                <a:sym typeface="Wingdings" pitchFamily="2" charset="2"/>
              </a:rPr>
              <a:t>GeoSuite</a:t>
            </a:r>
            <a:r>
              <a:rPr lang="sv-SE" dirty="0">
                <a:sym typeface="Wingdings" pitchFamily="2" charset="2"/>
              </a:rPr>
              <a:t>-projekt) från utförare av geotekniska borrningar </a:t>
            </a:r>
            <a:endParaRPr lang="sv-SE" dirty="0" smtClean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endParaRPr lang="sv-SE" dirty="0" smtClean="0">
              <a:sym typeface="Wingdings" pitchFamily="2" charset="2"/>
            </a:endParaRPr>
          </a:p>
          <a:p>
            <a:pPr marL="457200" indent="-457200" eaLnBrk="1" hangingPunct="1"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sv-SE" dirty="0" smtClean="0">
                <a:sym typeface="Wingdings" pitchFamily="2" charset="2"/>
              </a:rPr>
              <a:t>Geodata.se </a:t>
            </a:r>
            <a:r>
              <a:rPr lang="sv-SE" dirty="0">
                <a:sym typeface="Wingdings" pitchFamily="2" charset="2"/>
              </a:rPr>
              <a:t>(Nationella Geodataportalen) och andra webbplatser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42862" y="6369663"/>
            <a:ext cx="79640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000" dirty="0" smtClean="0"/>
              <a:t>*) Geoteknisk sektorsportal är både namnet på hela utvecklingsprojektet </a:t>
            </a:r>
            <a:r>
              <a:rPr lang="sv-SE" sz="1000" u="sng" dirty="0" smtClean="0"/>
              <a:t>och</a:t>
            </a:r>
            <a:r>
              <a:rPr lang="sv-SE" sz="1000" dirty="0" smtClean="0"/>
              <a:t> dess exponering i nationella Geodataportalen på geodata.se </a:t>
            </a:r>
          </a:p>
        </p:txBody>
      </p:sp>
    </p:spTree>
    <p:extLst>
      <p:ext uri="{BB962C8B-B14F-4D97-AF65-F5344CB8AC3E}">
        <p14:creationId xmlns:p14="http://schemas.microsoft.com/office/powerpoint/2010/main" val="54425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9" y="656882"/>
            <a:ext cx="6903779" cy="568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582808"/>
            <a:ext cx="8435055" cy="60561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195" name="textruta 3"/>
          <p:cNvSpPr txBox="1">
            <a:spLocks noChangeArrowheads="1"/>
          </p:cNvSpPr>
          <p:nvPr/>
        </p:nvSpPr>
        <p:spPr bwMode="auto">
          <a:xfrm>
            <a:off x="5407025" y="5929313"/>
            <a:ext cx="3375025" cy="5222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 b="1"/>
              <a:t>Projektets startsida: </a:t>
            </a:r>
            <a:r>
              <a:rPr lang="sv-SE" sz="1400" b="1">
                <a:hlinkClick r:id="rId4"/>
              </a:rPr>
              <a:t>http://gis.swedgeo.se/startgsp/</a:t>
            </a:r>
            <a:r>
              <a:rPr lang="sv-SE" sz="1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561975"/>
            <a:ext cx="4075113" cy="3419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textruta 1"/>
          <p:cNvSpPr txBox="1">
            <a:spLocks noChangeArrowheads="1"/>
          </p:cNvSpPr>
          <p:nvPr/>
        </p:nvSpPr>
        <p:spPr bwMode="auto">
          <a:xfrm>
            <a:off x="123814" y="2395030"/>
            <a:ext cx="2434932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/>
              <a:t>Geotekniska undersökningsområden</a:t>
            </a:r>
          </a:p>
        </p:txBody>
      </p:sp>
      <p:grpSp>
        <p:nvGrpSpPr>
          <p:cNvPr id="6147" name="Grupp 5"/>
          <p:cNvGrpSpPr>
            <a:grpSpLocks/>
          </p:cNvGrpSpPr>
          <p:nvPr/>
        </p:nvGrpSpPr>
        <p:grpSpPr bwMode="auto">
          <a:xfrm>
            <a:off x="701675" y="3195638"/>
            <a:ext cx="6718300" cy="3567112"/>
            <a:chOff x="701462" y="3195638"/>
            <a:chExt cx="6719252" cy="3567112"/>
          </a:xfrm>
        </p:grpSpPr>
        <p:pic>
          <p:nvPicPr>
            <p:cNvPr id="615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462" y="3195638"/>
              <a:ext cx="5303548" cy="356711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2" name="textruta 7"/>
            <p:cNvSpPr txBox="1">
              <a:spLocks noChangeArrowheads="1"/>
            </p:cNvSpPr>
            <p:nvPr/>
          </p:nvSpPr>
          <p:spPr bwMode="auto">
            <a:xfrm>
              <a:off x="806235" y="6255662"/>
              <a:ext cx="6614479" cy="40011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 dirty="0"/>
                <a:t>Geodata.se – </a:t>
              </a:r>
              <a:r>
                <a:rPr lang="sv-SE" sz="1000" b="1" dirty="0" smtClean="0"/>
                <a:t>Geoteknisk sektorsportal är några tematiska WMS-er </a:t>
              </a:r>
              <a:r>
                <a:rPr lang="sv-SE" sz="1000" b="1" dirty="0"/>
                <a:t>av hundratals andra från svenska myndigheter och dataleverantörer</a:t>
              </a:r>
            </a:p>
          </p:txBody>
        </p:sp>
      </p:grpSp>
      <p:grpSp>
        <p:nvGrpSpPr>
          <p:cNvPr id="6148" name="Grupp 3"/>
          <p:cNvGrpSpPr>
            <a:grpSpLocks/>
          </p:cNvGrpSpPr>
          <p:nvPr/>
        </p:nvGrpSpPr>
        <p:grpSpPr bwMode="auto">
          <a:xfrm>
            <a:off x="3932238" y="819150"/>
            <a:ext cx="5011737" cy="3962400"/>
            <a:chOff x="3970922" y="1066800"/>
            <a:chExt cx="4696827" cy="3739453"/>
          </a:xfrm>
        </p:grpSpPr>
        <p:pic>
          <p:nvPicPr>
            <p:cNvPr id="6149" name="Bildobjekt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0922" y="1066800"/>
              <a:ext cx="4696827" cy="373945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textruta 6"/>
            <p:cNvSpPr txBox="1">
              <a:spLocks noChangeArrowheads="1"/>
            </p:cNvSpPr>
            <p:nvPr/>
          </p:nvSpPr>
          <p:spPr bwMode="auto">
            <a:xfrm>
              <a:off x="4294772" y="1170027"/>
              <a:ext cx="2435282" cy="55399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000" b="1"/>
                <a:t>GeoSuite-projekt med korrektplansymbol, profilritning samt ev. RGeo/MUR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/>
          <p:cNvGrpSpPr/>
          <p:nvPr/>
        </p:nvGrpSpPr>
        <p:grpSpPr>
          <a:xfrm>
            <a:off x="114300" y="966788"/>
            <a:ext cx="8972550" cy="5691187"/>
            <a:chOff x="123825" y="642938"/>
            <a:chExt cx="8972550" cy="569118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" y="642938"/>
              <a:ext cx="8972550" cy="569118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Ellips 1"/>
            <p:cNvSpPr/>
            <p:nvPr/>
          </p:nvSpPr>
          <p:spPr bwMode="auto">
            <a:xfrm>
              <a:off x="6753225" y="733425"/>
              <a:ext cx="12287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 3"/>
            <p:cNvSpPr/>
            <p:nvPr/>
          </p:nvSpPr>
          <p:spPr bwMode="auto">
            <a:xfrm>
              <a:off x="8058150" y="733424"/>
              <a:ext cx="1038225" cy="257175"/>
            </a:xfrm>
            <a:prstGeom prst="ellips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484188"/>
            <a:ext cx="90201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2400" b="1" dirty="0" smtClean="0">
                <a:solidFill>
                  <a:schemeClr val="tx2"/>
                </a:solidFill>
                <a:latin typeface="+mn-lt"/>
              </a:rPr>
              <a:t>Geotekniska </a:t>
            </a:r>
            <a:r>
              <a:rPr lang="sv-SE" sz="2400" b="1" dirty="0">
                <a:solidFill>
                  <a:schemeClr val="tx2"/>
                </a:solidFill>
                <a:latin typeface="+mn-lt"/>
              </a:rPr>
              <a:t>undersökningsområden 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  <p:sp>
        <p:nvSpPr>
          <p:cNvPr id="9" name="textruta 1"/>
          <p:cNvSpPr txBox="1">
            <a:spLocks noChangeArrowheads="1"/>
          </p:cNvSpPr>
          <p:nvPr/>
        </p:nvSpPr>
        <p:spPr bwMode="auto">
          <a:xfrm>
            <a:off x="2838439" y="2271919"/>
            <a:ext cx="2946640" cy="24622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000" b="1" dirty="0" smtClean="0"/>
              <a:t>Manuell registrering eller uppladdning av </a:t>
            </a:r>
            <a:r>
              <a:rPr lang="sv-SE" sz="1000" b="1" dirty="0" err="1" smtClean="0"/>
              <a:t>shp</a:t>
            </a:r>
            <a:endParaRPr lang="sv-SE" sz="1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90500" y="558800"/>
            <a:ext cx="7462838" cy="3079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sv-SE" sz="1400"/>
              <a:t>Webbapplikation – punkter, linjer, ytor. Rita eller ladda upp shp enligt fastlagt attributstruktur  </a:t>
            </a:r>
          </a:p>
        </p:txBody>
      </p:sp>
      <p:grpSp>
        <p:nvGrpSpPr>
          <p:cNvPr id="10243" name="Group 8"/>
          <p:cNvGrpSpPr>
            <a:grpSpLocks/>
          </p:cNvGrpSpPr>
          <p:nvPr/>
        </p:nvGrpSpPr>
        <p:grpSpPr bwMode="auto">
          <a:xfrm>
            <a:off x="274638" y="1016000"/>
            <a:ext cx="2373312" cy="5775325"/>
            <a:chOff x="75" y="306"/>
            <a:chExt cx="1650" cy="3789"/>
          </a:xfrm>
        </p:grpSpPr>
        <p:pic>
          <p:nvPicPr>
            <p:cNvPr id="1025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" y="306"/>
              <a:ext cx="1643" cy="3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52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" y="3396"/>
              <a:ext cx="1622" cy="6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0244" name="Oval 9"/>
          <p:cNvSpPr>
            <a:spLocks noChangeArrowheads="1"/>
          </p:cNvSpPr>
          <p:nvPr/>
        </p:nvSpPr>
        <p:spPr bwMode="auto">
          <a:xfrm>
            <a:off x="295275" y="1271588"/>
            <a:ext cx="1519238" cy="1235075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5" name="Oval 10"/>
          <p:cNvSpPr>
            <a:spLocks noChangeArrowheads="1"/>
          </p:cNvSpPr>
          <p:nvPr/>
        </p:nvSpPr>
        <p:spPr bwMode="auto">
          <a:xfrm>
            <a:off x="209550" y="6008688"/>
            <a:ext cx="1519238" cy="30321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10246" name="Oval 16"/>
          <p:cNvSpPr>
            <a:spLocks noChangeArrowheads="1"/>
          </p:cNvSpPr>
          <p:nvPr/>
        </p:nvSpPr>
        <p:spPr bwMode="auto">
          <a:xfrm>
            <a:off x="2005013" y="1019175"/>
            <a:ext cx="428625" cy="295275"/>
          </a:xfrm>
          <a:prstGeom prst="ellips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10247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166813"/>
            <a:ext cx="4367213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48" name="Grupp 1"/>
          <p:cNvGrpSpPr>
            <a:grpSpLocks/>
          </p:cNvGrpSpPr>
          <p:nvPr/>
        </p:nvGrpSpPr>
        <p:grpSpPr bwMode="auto">
          <a:xfrm>
            <a:off x="3286125" y="4708525"/>
            <a:ext cx="2511425" cy="1871663"/>
            <a:chOff x="4660900" y="5211763"/>
            <a:chExt cx="2511425" cy="1871662"/>
          </a:xfrm>
        </p:grpSpPr>
        <p:sp>
          <p:nvSpPr>
            <p:cNvPr id="10249" name="Text Box 19"/>
            <p:cNvSpPr txBox="1">
              <a:spLocks noChangeArrowheads="1"/>
            </p:cNvSpPr>
            <p:nvPr/>
          </p:nvSpPr>
          <p:spPr bwMode="auto">
            <a:xfrm>
              <a:off x="4660900" y="5211763"/>
              <a:ext cx="2511425" cy="6397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sv-SE" sz="1200">
                  <a:solidFill>
                    <a:srgbClr val="FF0000"/>
                  </a:solidFill>
                </a:rPr>
                <a:t>Om vissa obligatoriska fält ej fylls i rödmarkeras dessa vid försök att spara</a:t>
              </a:r>
            </a:p>
          </p:txBody>
        </p:sp>
        <p:pic>
          <p:nvPicPr>
            <p:cNvPr id="10250" name="Picture 2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5870575"/>
              <a:ext cx="2171700" cy="1212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1166813"/>
            <a:ext cx="12382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ruta 16"/>
          <p:cNvSpPr txBox="1"/>
          <p:nvPr/>
        </p:nvSpPr>
        <p:spPr>
          <a:xfrm>
            <a:off x="8112150" y="66675"/>
            <a:ext cx="6921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v-SE" sz="1400" b="1" dirty="0" smtClean="0">
                <a:solidFill>
                  <a:srgbClr val="FF0000"/>
                </a:solidFill>
              </a:rPr>
              <a:t>1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2345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andardformgivning">
  <a:themeElements>
    <a:clrScheme name="1_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99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848</Words>
  <Application>Microsoft Office PowerPoint</Application>
  <PresentationFormat>Bildspel på skärmen (4:3)</PresentationFormat>
  <Paragraphs>109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23</vt:i4>
      </vt:variant>
    </vt:vector>
  </HeadingPairs>
  <TitlesOfParts>
    <vt:vector size="25" baseType="lpstr">
      <vt:lpstr>Standardformgivning</vt:lpstr>
      <vt:lpstr>1_Standardformgivning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Administratör</dc:creator>
  <cp:lastModifiedBy>Mats Öberg</cp:lastModifiedBy>
  <cp:revision>161</cp:revision>
  <cp:lastPrinted>2013-10-21T09:20:57Z</cp:lastPrinted>
  <dcterms:created xsi:type="dcterms:W3CDTF">2011-04-28T14:03:35Z</dcterms:created>
  <dcterms:modified xsi:type="dcterms:W3CDTF">2013-10-21T09:21:01Z</dcterms:modified>
</cp:coreProperties>
</file>